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256" r:id="rId2"/>
    <p:sldId id="321" r:id="rId3"/>
    <p:sldId id="283" r:id="rId4"/>
    <p:sldId id="266" r:id="rId5"/>
    <p:sldId id="296" r:id="rId6"/>
    <p:sldId id="298" r:id="rId7"/>
    <p:sldId id="264" r:id="rId8"/>
    <p:sldId id="337" r:id="rId9"/>
    <p:sldId id="333" r:id="rId10"/>
    <p:sldId id="342" r:id="rId11"/>
    <p:sldId id="285" r:id="rId12"/>
    <p:sldId id="279" r:id="rId13"/>
    <p:sldId id="301" r:id="rId14"/>
    <p:sldId id="304" r:id="rId15"/>
    <p:sldId id="303" r:id="rId16"/>
    <p:sldId id="302" r:id="rId17"/>
    <p:sldId id="280" r:id="rId18"/>
    <p:sldId id="346" r:id="rId19"/>
    <p:sldId id="310" r:id="rId20"/>
    <p:sldId id="275" r:id="rId21"/>
    <p:sldId id="276" r:id="rId22"/>
    <p:sldId id="299" r:id="rId23"/>
    <p:sldId id="300" r:id="rId24"/>
    <p:sldId id="322" r:id="rId25"/>
    <p:sldId id="344" r:id="rId26"/>
    <p:sldId id="345" r:id="rId27"/>
    <p:sldId id="315" r:id="rId28"/>
    <p:sldId id="324" r:id="rId29"/>
    <p:sldId id="308" r:id="rId30"/>
    <p:sldId id="309" r:id="rId31"/>
    <p:sldId id="306" r:id="rId32"/>
    <p:sldId id="305" r:id="rId33"/>
    <p:sldId id="347" r:id="rId34"/>
    <p:sldId id="348" r:id="rId35"/>
    <p:sldId id="350" r:id="rId36"/>
    <p:sldId id="341" r:id="rId37"/>
    <p:sldId id="343" r:id="rId38"/>
    <p:sldId id="318" r:id="rId39"/>
    <p:sldId id="319" r:id="rId40"/>
    <p:sldId id="320" r:id="rId41"/>
    <p:sldId id="326" r:id="rId42"/>
    <p:sldId id="338" r:id="rId43"/>
    <p:sldId id="331" r:id="rId44"/>
    <p:sldId id="332" r:id="rId45"/>
    <p:sldId id="340" r:id="rId46"/>
    <p:sldId id="336" r:id="rId47"/>
    <p:sldId id="339" r:id="rId48"/>
    <p:sldId id="327" r:id="rId49"/>
    <p:sldId id="328" r:id="rId50"/>
    <p:sldId id="329" r:id="rId51"/>
    <p:sldId id="330" r:id="rId52"/>
  </p:sldIdLst>
  <p:sldSz cx="9144000" cy="6858000" type="screen4x3"/>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61CD"/>
    <a:srgbClr val="FF00FF"/>
    <a:srgbClr val="25DEE7"/>
    <a:srgbClr val="3C09F5"/>
    <a:srgbClr val="2F07C3"/>
    <a:srgbClr val="009242"/>
    <a:srgbClr val="E6F2E7"/>
    <a:srgbClr val="3C5B19"/>
    <a:srgbClr val="091225"/>
    <a:srgbClr val="203F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5" d="100"/>
          <a:sy n="95" d="100"/>
        </p:scale>
        <p:origin x="-360" y="-192"/>
      </p:cViewPr>
      <p:guideLst>
        <p:guide orient="horz" pos="2160"/>
        <p:guide pos="2880"/>
      </p:guideLst>
    </p:cSldViewPr>
  </p:slideViewPr>
  <p:notesTextViewPr>
    <p:cViewPr>
      <p:scale>
        <a:sx n="100" d="100"/>
        <a:sy n="100" d="100"/>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4.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4.xml.rels><?xml version="1.0" encoding="UTF-8" standalone="yes"?>
<Relationships xmlns="http://schemas.openxmlformats.org/package/2006/relationships"><Relationship Id="rId1"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7B3EFF-815A-4F66-978F-894052801493}" type="doc">
      <dgm:prSet loTypeId="urn:microsoft.com/office/officeart/2005/8/layout/target1" loCatId="relationship" qsTypeId="urn:microsoft.com/office/officeart/2005/8/quickstyle/simple5" qsCatId="simple" csTypeId="urn:microsoft.com/office/officeart/2005/8/colors/colorful1#1" csCatId="colorful" phldr="1"/>
      <dgm:spPr/>
      <dgm:t>
        <a:bodyPr/>
        <a:lstStyle/>
        <a:p>
          <a:endParaRPr lang="en-US"/>
        </a:p>
      </dgm:t>
    </dgm:pt>
    <dgm:pt modelId="{D78CD453-864F-40F5-9C5B-E1C85B6B06D2}">
      <dgm:prSet custT="1"/>
      <dgm:spPr>
        <a:ln>
          <a:solidFill>
            <a:schemeClr val="accent1"/>
          </a:solidFill>
        </a:ln>
      </dgm:spPr>
      <dgm:t>
        <a:bodyPr/>
        <a:lstStyle/>
        <a:p>
          <a:pPr rtl="0"/>
          <a:r>
            <a:rPr lang="en-US" sz="2000" b="1" dirty="0" smtClean="0">
              <a:solidFill>
                <a:schemeClr val="tx1"/>
              </a:solidFill>
            </a:rPr>
            <a:t>Indian Easement Act, 1982 deems groundwater to be an easement connected to the land and grants landowners an unrestricted right to use the groundwater below the land</a:t>
          </a:r>
          <a:r>
            <a:rPr lang="en-US" sz="1600" b="1" dirty="0" smtClean="0">
              <a:solidFill>
                <a:srgbClr val="C00000"/>
              </a:solidFill>
            </a:rPr>
            <a:t>. </a:t>
          </a:r>
          <a:endParaRPr lang="en-US" sz="1600" b="1" dirty="0">
            <a:solidFill>
              <a:srgbClr val="C00000"/>
            </a:solidFill>
          </a:endParaRPr>
        </a:p>
      </dgm:t>
    </dgm:pt>
    <dgm:pt modelId="{7C4383E0-EF06-4B59-97FC-D06F71A2E31B}" type="parTrans" cxnId="{692AB408-C89D-4D05-911E-66652C787665}">
      <dgm:prSet/>
      <dgm:spPr/>
      <dgm:t>
        <a:bodyPr/>
        <a:lstStyle/>
        <a:p>
          <a:endParaRPr lang="en-US"/>
        </a:p>
      </dgm:t>
    </dgm:pt>
    <dgm:pt modelId="{6D5AC70C-63C2-44AB-9A16-6A273896B30B}" type="sibTrans" cxnId="{692AB408-C89D-4D05-911E-66652C787665}">
      <dgm:prSet/>
      <dgm:spPr/>
      <dgm:t>
        <a:bodyPr/>
        <a:lstStyle/>
        <a:p>
          <a:endParaRPr lang="en-US"/>
        </a:p>
      </dgm:t>
    </dgm:pt>
    <dgm:pt modelId="{F89D35C6-DA56-41AE-AE33-5AE1329C854F}">
      <dgm:prSet custT="1"/>
      <dgm:spPr>
        <a:solidFill>
          <a:schemeClr val="accent1">
            <a:lumMod val="20000"/>
            <a:lumOff val="80000"/>
            <a:alpha val="24000"/>
          </a:schemeClr>
        </a:solidFill>
        <a:ln cmpd="dbl">
          <a:solidFill>
            <a:srgbClr val="3C09F5"/>
          </a:solidFill>
        </a:ln>
      </dgm:spPr>
      <dgm:t>
        <a:bodyPr/>
        <a:lstStyle/>
        <a:p>
          <a:pPr rtl="0"/>
          <a:r>
            <a:rPr lang="en-US" sz="2000" b="1" dirty="0" smtClean="0">
              <a:solidFill>
                <a:srgbClr val="3C09F5"/>
              </a:solidFill>
            </a:rPr>
            <a:t>Article 246 of the Indian Constitution places water resources in the legislative jurisdiction of the States.</a:t>
          </a:r>
        </a:p>
        <a:p>
          <a:pPr rtl="0"/>
          <a:r>
            <a:rPr lang="en-US" sz="1600" b="1" dirty="0" smtClean="0">
              <a:solidFill>
                <a:srgbClr val="3C5B19"/>
              </a:solidFill>
            </a:rPr>
            <a:t>Water supplies, irrigation, canal, drainage and embankments, water storage &amp; water power are under the purview of states</a:t>
          </a:r>
          <a:endParaRPr lang="en-US" sz="1600" b="1" dirty="0">
            <a:solidFill>
              <a:srgbClr val="3C5B19"/>
            </a:solidFill>
          </a:endParaRPr>
        </a:p>
      </dgm:t>
    </dgm:pt>
    <dgm:pt modelId="{5A5CBF65-5FE3-4001-AE7D-CD62351EC997}" type="parTrans" cxnId="{089FF754-307E-447A-9476-1C7B1D35C788}">
      <dgm:prSet/>
      <dgm:spPr/>
      <dgm:t>
        <a:bodyPr/>
        <a:lstStyle/>
        <a:p>
          <a:endParaRPr lang="en-US"/>
        </a:p>
      </dgm:t>
    </dgm:pt>
    <dgm:pt modelId="{FA93FDA7-57DF-483A-A987-692FC9611B0D}" type="sibTrans" cxnId="{089FF754-307E-447A-9476-1C7B1D35C788}">
      <dgm:prSet/>
      <dgm:spPr/>
      <dgm:t>
        <a:bodyPr/>
        <a:lstStyle/>
        <a:p>
          <a:endParaRPr lang="en-US"/>
        </a:p>
      </dgm:t>
    </dgm:pt>
    <dgm:pt modelId="{0A4FC30E-BBDF-4CB3-8B73-C19BD2E1A110}">
      <dgm:prSet custT="1"/>
      <dgm:spPr>
        <a:ln>
          <a:solidFill>
            <a:schemeClr val="accent2">
              <a:lumMod val="60000"/>
              <a:lumOff val="40000"/>
            </a:schemeClr>
          </a:solidFill>
        </a:ln>
      </dgm:spPr>
      <dgm:t>
        <a:bodyPr/>
        <a:lstStyle/>
        <a:p>
          <a:pPr rtl="0"/>
          <a:r>
            <a:rPr lang="en-US" sz="1800" b="1" dirty="0" smtClean="0">
              <a:solidFill>
                <a:srgbClr val="3C09F5"/>
              </a:solidFill>
            </a:rPr>
            <a:t>There is no provision in Article 246 of the constitution to grant power to States to legislate on environmental   matters,  reserving the area of law for the Central government via the reserve clause of Article 248</a:t>
          </a:r>
          <a:endParaRPr lang="en-US" sz="1800" b="1" dirty="0">
            <a:solidFill>
              <a:srgbClr val="3C09F5"/>
            </a:solidFill>
          </a:endParaRPr>
        </a:p>
      </dgm:t>
    </dgm:pt>
    <dgm:pt modelId="{54F35703-0EB6-4838-BF3F-771131886754}" type="parTrans" cxnId="{8AC730A4-AD8D-4550-92A6-2F9B3628A0BD}">
      <dgm:prSet/>
      <dgm:spPr/>
      <dgm:t>
        <a:bodyPr/>
        <a:lstStyle/>
        <a:p>
          <a:endParaRPr lang="en-US"/>
        </a:p>
      </dgm:t>
    </dgm:pt>
    <dgm:pt modelId="{96497B9E-3290-4301-BE52-67F05643F655}" type="sibTrans" cxnId="{8AC730A4-AD8D-4550-92A6-2F9B3628A0BD}">
      <dgm:prSet/>
      <dgm:spPr/>
      <dgm:t>
        <a:bodyPr/>
        <a:lstStyle/>
        <a:p>
          <a:endParaRPr lang="en-US"/>
        </a:p>
      </dgm:t>
    </dgm:pt>
    <dgm:pt modelId="{7698C625-6F0A-4156-B269-041FD62E91CE}">
      <dgm:prSet custT="1"/>
      <dgm:spPr>
        <a:solidFill>
          <a:srgbClr val="25DEE7">
            <a:alpha val="29000"/>
          </a:srgbClr>
        </a:solidFill>
        <a:ln>
          <a:solidFill>
            <a:srgbClr val="C00000"/>
          </a:solidFill>
        </a:ln>
      </dgm:spPr>
      <dgm:t>
        <a:bodyPr/>
        <a:lstStyle/>
        <a:p>
          <a:pPr rtl="0"/>
          <a:r>
            <a:rPr lang="en-US" sz="2400" b="1" dirty="0" smtClean="0">
              <a:solidFill>
                <a:srgbClr val="FF0000"/>
              </a:solidFill>
              <a:effectLst>
                <a:outerShdw blurRad="38100" dist="38100" dir="2700000" algn="tl">
                  <a:srgbClr val="000000">
                    <a:alpha val="43137"/>
                  </a:srgbClr>
                </a:outerShdw>
              </a:effectLst>
            </a:rPr>
            <a:t>Groundwater development in the country is largely managed by stakeholders to meet their water demands by installing tubewells on their lands.</a:t>
          </a:r>
          <a:endParaRPr lang="en-US" sz="2400" b="1" dirty="0">
            <a:solidFill>
              <a:srgbClr val="FF0000"/>
            </a:solidFill>
            <a:effectLst>
              <a:outerShdw blurRad="38100" dist="38100" dir="2700000" algn="tl">
                <a:srgbClr val="000000">
                  <a:alpha val="43137"/>
                </a:srgbClr>
              </a:outerShdw>
            </a:effectLst>
          </a:endParaRPr>
        </a:p>
      </dgm:t>
    </dgm:pt>
    <dgm:pt modelId="{519B251C-3732-4B3C-895E-69B0B669BBAD}" type="parTrans" cxnId="{54F79AF9-9CD4-436D-8D4E-13D6944533D7}">
      <dgm:prSet/>
      <dgm:spPr/>
      <dgm:t>
        <a:bodyPr/>
        <a:lstStyle/>
        <a:p>
          <a:endParaRPr lang="en-US"/>
        </a:p>
      </dgm:t>
    </dgm:pt>
    <dgm:pt modelId="{E9345E18-6D98-455A-8573-8D4B18931AE1}" type="sibTrans" cxnId="{54F79AF9-9CD4-436D-8D4E-13D6944533D7}">
      <dgm:prSet/>
      <dgm:spPr/>
      <dgm:t>
        <a:bodyPr/>
        <a:lstStyle/>
        <a:p>
          <a:endParaRPr lang="en-US"/>
        </a:p>
      </dgm:t>
    </dgm:pt>
    <dgm:pt modelId="{50636DE1-6ACE-41F1-A01C-54CA37A7DD95}" type="pres">
      <dgm:prSet presAssocID="{057B3EFF-815A-4F66-978F-894052801493}" presName="composite" presStyleCnt="0">
        <dgm:presLayoutVars>
          <dgm:chMax val="5"/>
          <dgm:dir/>
          <dgm:resizeHandles val="exact"/>
        </dgm:presLayoutVars>
      </dgm:prSet>
      <dgm:spPr/>
      <dgm:t>
        <a:bodyPr/>
        <a:lstStyle/>
        <a:p>
          <a:endParaRPr lang="en-US"/>
        </a:p>
      </dgm:t>
    </dgm:pt>
    <dgm:pt modelId="{DDDFAE46-FEA1-454B-BE03-AE5C580C8273}" type="pres">
      <dgm:prSet presAssocID="{D78CD453-864F-40F5-9C5B-E1C85B6B06D2}" presName="circle1" presStyleLbl="lnNode1" presStyleIdx="0" presStyleCnt="4"/>
      <dgm:spPr/>
    </dgm:pt>
    <dgm:pt modelId="{D4F9D304-CFAC-4731-A14F-0379DD52E2CC}" type="pres">
      <dgm:prSet presAssocID="{D78CD453-864F-40F5-9C5B-E1C85B6B06D2}" presName="text1" presStyleLbl="revTx" presStyleIdx="0" presStyleCnt="4" custScaleX="182635" custScaleY="157443" custLinFactNeighborX="14406" custLinFactNeighborY="32179">
        <dgm:presLayoutVars>
          <dgm:bulletEnabled val="1"/>
        </dgm:presLayoutVars>
      </dgm:prSet>
      <dgm:spPr/>
      <dgm:t>
        <a:bodyPr/>
        <a:lstStyle/>
        <a:p>
          <a:endParaRPr lang="en-US"/>
        </a:p>
      </dgm:t>
    </dgm:pt>
    <dgm:pt modelId="{6531F13C-C6E6-4C0F-B0C0-B68797F1C8A9}" type="pres">
      <dgm:prSet presAssocID="{D78CD453-864F-40F5-9C5B-E1C85B6B06D2}" presName="line1" presStyleLbl="callout" presStyleIdx="0" presStyleCnt="8" custFlipHor="1" custSzY="74398" custScaleX="74269"/>
      <dgm:spPr/>
    </dgm:pt>
    <dgm:pt modelId="{04827AFE-F0A4-4853-85AB-8F4B16BC21A8}" type="pres">
      <dgm:prSet presAssocID="{D78CD453-864F-40F5-9C5B-E1C85B6B06D2}" presName="d1" presStyleLbl="callout" presStyleIdx="1" presStyleCnt="8"/>
      <dgm:spPr/>
    </dgm:pt>
    <dgm:pt modelId="{BFE072AF-07CB-4A09-979E-8968CE1EADF1}" type="pres">
      <dgm:prSet presAssocID="{F89D35C6-DA56-41AE-AE33-5AE1329C854F}" presName="circle2" presStyleLbl="lnNode1" presStyleIdx="1" presStyleCnt="4"/>
      <dgm:spPr/>
    </dgm:pt>
    <dgm:pt modelId="{78924185-9AB6-4525-9CC7-BA2ABC35CDE8}" type="pres">
      <dgm:prSet presAssocID="{F89D35C6-DA56-41AE-AE33-5AE1329C854F}" presName="text2" presStyleLbl="revTx" presStyleIdx="1" presStyleCnt="4" custScaleX="195816" custScaleY="150846" custLinFactX="-90768" custLinFactY="-7608" custLinFactNeighborX="-100000" custLinFactNeighborY="-100000">
        <dgm:presLayoutVars>
          <dgm:bulletEnabled val="1"/>
        </dgm:presLayoutVars>
      </dgm:prSet>
      <dgm:spPr/>
      <dgm:t>
        <a:bodyPr/>
        <a:lstStyle/>
        <a:p>
          <a:endParaRPr lang="en-US"/>
        </a:p>
      </dgm:t>
    </dgm:pt>
    <dgm:pt modelId="{1C8DE803-40EC-47BE-9547-E3D930C44C94}" type="pres">
      <dgm:prSet presAssocID="{F89D35C6-DA56-41AE-AE33-5AE1329C854F}" presName="line2" presStyleLbl="callout" presStyleIdx="2" presStyleCnt="8" custFlipVert="0" custFlipHor="0" custSzY="347787" custScaleX="37227" custLinFactX="-200000" custLinFactY="-400000" custLinFactNeighborX="-257793" custLinFactNeighborY="-464686"/>
      <dgm:spPr/>
    </dgm:pt>
    <dgm:pt modelId="{B195E609-D20C-4005-AFE4-0AF6844C89CF}" type="pres">
      <dgm:prSet presAssocID="{F89D35C6-DA56-41AE-AE33-5AE1329C854F}" presName="d2" presStyleLbl="callout" presStyleIdx="3" presStyleCnt="8" custFlipVert="0" custScaleX="6279" custScaleY="57904" custLinFactNeighborX="-63303" custLinFactNeighborY="-22285"/>
      <dgm:spPr/>
    </dgm:pt>
    <dgm:pt modelId="{EAEB9A85-9C83-44BE-A661-2ADE9A032509}" type="pres">
      <dgm:prSet presAssocID="{0A4FC30E-BBDF-4CB3-8B73-C19BD2E1A110}" presName="circle3" presStyleLbl="lnNode1" presStyleIdx="2" presStyleCnt="4" custLinFactNeighborX="993" custLinFactNeighborY="2837"/>
      <dgm:spPr/>
    </dgm:pt>
    <dgm:pt modelId="{17237BDC-B5C2-4047-8C21-AD01B7789FD3}" type="pres">
      <dgm:prSet presAssocID="{0A4FC30E-BBDF-4CB3-8B73-C19BD2E1A110}" presName="text3" presStyleLbl="revTx" presStyleIdx="2" presStyleCnt="4" custScaleX="169164" custScaleY="149536" custLinFactNeighborX="17927" custLinFactNeighborY="7467">
        <dgm:presLayoutVars>
          <dgm:bulletEnabled val="1"/>
        </dgm:presLayoutVars>
      </dgm:prSet>
      <dgm:spPr/>
      <dgm:t>
        <a:bodyPr/>
        <a:lstStyle/>
        <a:p>
          <a:endParaRPr lang="en-US"/>
        </a:p>
      </dgm:t>
    </dgm:pt>
    <dgm:pt modelId="{2A635DC2-E762-4144-856F-1CAD154BD998}" type="pres">
      <dgm:prSet presAssocID="{0A4FC30E-BBDF-4CB3-8B73-C19BD2E1A110}" presName="line3" presStyleLbl="callout" presStyleIdx="4" presStyleCnt="8" custFlipVert="0" custFlipHor="1" custSzY="102690" custScaleX="91274" custLinFactNeighborX="-32523" custLinFactNeighborY="34470"/>
      <dgm:spPr/>
    </dgm:pt>
    <dgm:pt modelId="{4248E9EC-204C-4584-BD14-4672CE4AD8BB}" type="pres">
      <dgm:prSet presAssocID="{0A4FC30E-BBDF-4CB3-8B73-C19BD2E1A110}" presName="d3" presStyleLbl="callout" presStyleIdx="5" presStyleCnt="8" custScaleX="74796" custScaleY="84554" custLinFactNeighborX="3960" custLinFactNeighborY="-1286"/>
      <dgm:spPr/>
    </dgm:pt>
    <dgm:pt modelId="{8AC73FD3-E324-4B39-8B41-106A4496360A}" type="pres">
      <dgm:prSet presAssocID="{7698C625-6F0A-4156-B269-041FD62E91CE}" presName="circle4" presStyleLbl="lnNode1" presStyleIdx="3" presStyleCnt="4" custScaleX="92330" custScaleY="89696" custLinFactNeighborX="1940" custLinFactNeighborY="-6889"/>
      <dgm:spPr/>
    </dgm:pt>
    <dgm:pt modelId="{600086F9-021E-41CF-B805-33ED13A46DA4}" type="pres">
      <dgm:prSet presAssocID="{7698C625-6F0A-4156-B269-041FD62E91CE}" presName="text4" presStyleLbl="revTx" presStyleIdx="3" presStyleCnt="4" custScaleX="178062" custScaleY="190227" custLinFactNeighborX="11835" custLinFactNeighborY="91643">
        <dgm:presLayoutVars>
          <dgm:bulletEnabled val="1"/>
        </dgm:presLayoutVars>
      </dgm:prSet>
      <dgm:spPr/>
      <dgm:t>
        <a:bodyPr/>
        <a:lstStyle/>
        <a:p>
          <a:endParaRPr lang="en-US"/>
        </a:p>
      </dgm:t>
    </dgm:pt>
    <dgm:pt modelId="{882F1832-BDFC-4BAC-A95A-8EF612ACDC3D}" type="pres">
      <dgm:prSet presAssocID="{7698C625-6F0A-4156-B269-041FD62E91CE}" presName="line4" presStyleLbl="callout" presStyleIdx="6" presStyleCnt="8" custFlipVert="1" custSzY="96466" custScaleX="74940" custLinFactY="1103239" custLinFactNeighborX="-54365" custLinFactNeighborY="1200000"/>
      <dgm:spPr/>
    </dgm:pt>
    <dgm:pt modelId="{40E90970-1549-4B01-B2FA-7DABBD4DD6DD}" type="pres">
      <dgm:prSet presAssocID="{7698C625-6F0A-4156-B269-041FD62E91CE}" presName="d4" presStyleLbl="callout" presStyleIdx="7" presStyleCnt="8" custScaleX="116553" custScaleY="34998" custLinFactNeighborX="-24344" custLinFactNeighborY="30932"/>
      <dgm:spPr/>
    </dgm:pt>
  </dgm:ptLst>
  <dgm:cxnLst>
    <dgm:cxn modelId="{875610AC-E861-4A57-B97F-057395F97D48}" type="presOf" srcId="{0A4FC30E-BBDF-4CB3-8B73-C19BD2E1A110}" destId="{17237BDC-B5C2-4047-8C21-AD01B7789FD3}" srcOrd="0" destOrd="0" presId="urn:microsoft.com/office/officeart/2005/8/layout/target1"/>
    <dgm:cxn modelId="{692AB408-C89D-4D05-911E-66652C787665}" srcId="{057B3EFF-815A-4F66-978F-894052801493}" destId="{D78CD453-864F-40F5-9C5B-E1C85B6B06D2}" srcOrd="0" destOrd="0" parTransId="{7C4383E0-EF06-4B59-97FC-D06F71A2E31B}" sibTransId="{6D5AC70C-63C2-44AB-9A16-6A273896B30B}"/>
    <dgm:cxn modelId="{8AC730A4-AD8D-4550-92A6-2F9B3628A0BD}" srcId="{057B3EFF-815A-4F66-978F-894052801493}" destId="{0A4FC30E-BBDF-4CB3-8B73-C19BD2E1A110}" srcOrd="2" destOrd="0" parTransId="{54F35703-0EB6-4838-BF3F-771131886754}" sibTransId="{96497B9E-3290-4301-BE52-67F05643F655}"/>
    <dgm:cxn modelId="{CEE85863-188A-483D-AA87-0B41888D29CE}" type="presOf" srcId="{057B3EFF-815A-4F66-978F-894052801493}" destId="{50636DE1-6ACE-41F1-A01C-54CA37A7DD95}" srcOrd="0" destOrd="0" presId="urn:microsoft.com/office/officeart/2005/8/layout/target1"/>
    <dgm:cxn modelId="{A3B3CA9F-E84F-420E-8324-9710BCA9CA00}" type="presOf" srcId="{F89D35C6-DA56-41AE-AE33-5AE1329C854F}" destId="{78924185-9AB6-4525-9CC7-BA2ABC35CDE8}" srcOrd="0" destOrd="0" presId="urn:microsoft.com/office/officeart/2005/8/layout/target1"/>
    <dgm:cxn modelId="{401EAACB-A96B-4301-899E-D7598E1424F5}" type="presOf" srcId="{D78CD453-864F-40F5-9C5B-E1C85B6B06D2}" destId="{D4F9D304-CFAC-4731-A14F-0379DD52E2CC}" srcOrd="0" destOrd="0" presId="urn:microsoft.com/office/officeart/2005/8/layout/target1"/>
    <dgm:cxn modelId="{089FF754-307E-447A-9476-1C7B1D35C788}" srcId="{057B3EFF-815A-4F66-978F-894052801493}" destId="{F89D35C6-DA56-41AE-AE33-5AE1329C854F}" srcOrd="1" destOrd="0" parTransId="{5A5CBF65-5FE3-4001-AE7D-CD62351EC997}" sibTransId="{FA93FDA7-57DF-483A-A987-692FC9611B0D}"/>
    <dgm:cxn modelId="{F74C8E3F-BAFF-4099-8E03-B170F61BC587}" type="presOf" srcId="{7698C625-6F0A-4156-B269-041FD62E91CE}" destId="{600086F9-021E-41CF-B805-33ED13A46DA4}" srcOrd="0" destOrd="0" presId="urn:microsoft.com/office/officeart/2005/8/layout/target1"/>
    <dgm:cxn modelId="{54F79AF9-9CD4-436D-8D4E-13D6944533D7}" srcId="{057B3EFF-815A-4F66-978F-894052801493}" destId="{7698C625-6F0A-4156-B269-041FD62E91CE}" srcOrd="3" destOrd="0" parTransId="{519B251C-3732-4B3C-895E-69B0B669BBAD}" sibTransId="{E9345E18-6D98-455A-8573-8D4B18931AE1}"/>
    <dgm:cxn modelId="{C103600A-AB0E-450F-B60B-695EEC426E0F}" type="presParOf" srcId="{50636DE1-6ACE-41F1-A01C-54CA37A7DD95}" destId="{DDDFAE46-FEA1-454B-BE03-AE5C580C8273}" srcOrd="0" destOrd="0" presId="urn:microsoft.com/office/officeart/2005/8/layout/target1"/>
    <dgm:cxn modelId="{26C5484F-FE42-4A78-A943-3965FF236527}" type="presParOf" srcId="{50636DE1-6ACE-41F1-A01C-54CA37A7DD95}" destId="{D4F9D304-CFAC-4731-A14F-0379DD52E2CC}" srcOrd="1" destOrd="0" presId="urn:microsoft.com/office/officeart/2005/8/layout/target1"/>
    <dgm:cxn modelId="{4C736D67-9B56-4955-A1CA-326D7F53BFB1}" type="presParOf" srcId="{50636DE1-6ACE-41F1-A01C-54CA37A7DD95}" destId="{6531F13C-C6E6-4C0F-B0C0-B68797F1C8A9}" srcOrd="2" destOrd="0" presId="urn:microsoft.com/office/officeart/2005/8/layout/target1"/>
    <dgm:cxn modelId="{94EC0184-7922-4BE1-970B-AE704922277A}" type="presParOf" srcId="{50636DE1-6ACE-41F1-A01C-54CA37A7DD95}" destId="{04827AFE-F0A4-4853-85AB-8F4B16BC21A8}" srcOrd="3" destOrd="0" presId="urn:microsoft.com/office/officeart/2005/8/layout/target1"/>
    <dgm:cxn modelId="{9FBB8021-1141-44ED-A3D1-FD546A19D387}" type="presParOf" srcId="{50636DE1-6ACE-41F1-A01C-54CA37A7DD95}" destId="{BFE072AF-07CB-4A09-979E-8968CE1EADF1}" srcOrd="4" destOrd="0" presId="urn:microsoft.com/office/officeart/2005/8/layout/target1"/>
    <dgm:cxn modelId="{5C4CEC04-D235-4E33-BDF1-27D6983AED2C}" type="presParOf" srcId="{50636DE1-6ACE-41F1-A01C-54CA37A7DD95}" destId="{78924185-9AB6-4525-9CC7-BA2ABC35CDE8}" srcOrd="5" destOrd="0" presId="urn:microsoft.com/office/officeart/2005/8/layout/target1"/>
    <dgm:cxn modelId="{5D8B0CE3-C3AB-45B6-B55D-94085343D1A2}" type="presParOf" srcId="{50636DE1-6ACE-41F1-A01C-54CA37A7DD95}" destId="{1C8DE803-40EC-47BE-9547-E3D930C44C94}" srcOrd="6" destOrd="0" presId="urn:microsoft.com/office/officeart/2005/8/layout/target1"/>
    <dgm:cxn modelId="{C071B340-9A76-4EF5-8C0F-8DFA35834490}" type="presParOf" srcId="{50636DE1-6ACE-41F1-A01C-54CA37A7DD95}" destId="{B195E609-D20C-4005-AFE4-0AF6844C89CF}" srcOrd="7" destOrd="0" presId="urn:microsoft.com/office/officeart/2005/8/layout/target1"/>
    <dgm:cxn modelId="{1E15F30D-A5CC-4E1A-8298-AFEA568755CB}" type="presParOf" srcId="{50636DE1-6ACE-41F1-A01C-54CA37A7DD95}" destId="{EAEB9A85-9C83-44BE-A661-2ADE9A032509}" srcOrd="8" destOrd="0" presId="urn:microsoft.com/office/officeart/2005/8/layout/target1"/>
    <dgm:cxn modelId="{EB128DFD-3860-4E56-9139-4EAC98C56D9E}" type="presParOf" srcId="{50636DE1-6ACE-41F1-A01C-54CA37A7DD95}" destId="{17237BDC-B5C2-4047-8C21-AD01B7789FD3}" srcOrd="9" destOrd="0" presId="urn:microsoft.com/office/officeart/2005/8/layout/target1"/>
    <dgm:cxn modelId="{E2A50A9B-7829-48BF-BC8E-EADE7C1C3649}" type="presParOf" srcId="{50636DE1-6ACE-41F1-A01C-54CA37A7DD95}" destId="{2A635DC2-E762-4144-856F-1CAD154BD998}" srcOrd="10" destOrd="0" presId="urn:microsoft.com/office/officeart/2005/8/layout/target1"/>
    <dgm:cxn modelId="{6531FEE0-C750-4507-B22B-A025434CB5AF}" type="presParOf" srcId="{50636DE1-6ACE-41F1-A01C-54CA37A7DD95}" destId="{4248E9EC-204C-4584-BD14-4672CE4AD8BB}" srcOrd="11" destOrd="0" presId="urn:microsoft.com/office/officeart/2005/8/layout/target1"/>
    <dgm:cxn modelId="{E8F12533-8C28-4B6E-BF6A-EC2D9F191812}" type="presParOf" srcId="{50636DE1-6ACE-41F1-A01C-54CA37A7DD95}" destId="{8AC73FD3-E324-4B39-8B41-106A4496360A}" srcOrd="12" destOrd="0" presId="urn:microsoft.com/office/officeart/2005/8/layout/target1"/>
    <dgm:cxn modelId="{0CA45623-5B29-44E5-BD9A-9CCA2CF8D4E0}" type="presParOf" srcId="{50636DE1-6ACE-41F1-A01C-54CA37A7DD95}" destId="{600086F9-021E-41CF-B805-33ED13A46DA4}" srcOrd="13" destOrd="0" presId="urn:microsoft.com/office/officeart/2005/8/layout/target1"/>
    <dgm:cxn modelId="{EBE870DD-7179-4A6E-8E81-B9F21795553E}" type="presParOf" srcId="{50636DE1-6ACE-41F1-A01C-54CA37A7DD95}" destId="{882F1832-BDFC-4BAC-A95A-8EF612ACDC3D}" srcOrd="14" destOrd="0" presId="urn:microsoft.com/office/officeart/2005/8/layout/target1"/>
    <dgm:cxn modelId="{9444CEB7-9F91-4F10-BA5E-5EC1E1AA445C}" type="presParOf" srcId="{50636DE1-6ACE-41F1-A01C-54CA37A7DD95}" destId="{40E90970-1549-4B01-B2FA-7DABBD4DD6DD}" srcOrd="15"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0ACC8F-02F4-4AA3-BD21-BDBB2EC51E0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GB"/>
        </a:p>
      </dgm:t>
    </dgm:pt>
    <dgm:pt modelId="{8D271AAE-55C9-487E-B2D7-886CB37D9BCB}">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800" b="1" dirty="0" smtClean="0"/>
        </a:p>
        <a:p>
          <a:pPr marL="0" marR="0" indent="0" defTabSz="914400" eaLnBrk="1" fontAlgn="auto" latinLnBrk="0" hangingPunct="1">
            <a:lnSpc>
              <a:spcPct val="100000"/>
            </a:lnSpc>
            <a:spcBef>
              <a:spcPts val="0"/>
            </a:spcBef>
            <a:spcAft>
              <a:spcPts val="0"/>
            </a:spcAft>
            <a:buClrTx/>
            <a:buSzTx/>
            <a:buFontTx/>
            <a:buNone/>
            <a:tabLst/>
            <a:defRPr/>
          </a:pPr>
          <a:r>
            <a:rPr lang="en-US" sz="2400" b="1" dirty="0" smtClean="0"/>
            <a:t>Description</a:t>
          </a:r>
          <a:endParaRPr lang="en-GB" sz="2400" b="1" dirty="0" smtClean="0"/>
        </a:p>
        <a:p>
          <a:pPr defTabSz="1600200">
            <a:lnSpc>
              <a:spcPct val="90000"/>
            </a:lnSpc>
            <a:spcBef>
              <a:spcPct val="0"/>
            </a:spcBef>
            <a:spcAft>
              <a:spcPct val="35000"/>
            </a:spcAft>
          </a:pPr>
          <a:endParaRPr lang="en-GB" sz="1900" dirty="0"/>
        </a:p>
      </dgm:t>
    </dgm:pt>
    <dgm:pt modelId="{5BF2E9C3-8B5D-4F5E-A7FC-051FA12E8874}" type="parTrans" cxnId="{90AAE801-644D-4A08-9F9E-CFB4BD375AD2}">
      <dgm:prSet/>
      <dgm:spPr/>
      <dgm:t>
        <a:bodyPr/>
        <a:lstStyle/>
        <a:p>
          <a:endParaRPr lang="en-GB"/>
        </a:p>
      </dgm:t>
    </dgm:pt>
    <dgm:pt modelId="{86981DAC-A268-4FB8-B052-728A1C784803}" type="sibTrans" cxnId="{90AAE801-644D-4A08-9F9E-CFB4BD375AD2}">
      <dgm:prSet/>
      <dgm:spPr/>
      <dgm:t>
        <a:bodyPr/>
        <a:lstStyle/>
        <a:p>
          <a:endParaRPr lang="en-GB"/>
        </a:p>
      </dgm:t>
    </dgm:pt>
    <dgm:pt modelId="{4866347B-C76C-42B8-AFB0-AE5267EAF3AB}">
      <dgm:prSet phldrT="[Text]" custT="1"/>
      <dgm:spPr/>
      <dgm:t>
        <a:bodyPr anchor="ctr"/>
        <a:lstStyle/>
        <a:p>
          <a:pPr algn="l"/>
          <a:r>
            <a:rPr lang="en-US" sz="2000" b="1" dirty="0" smtClean="0"/>
            <a:t>A native description of maps</a:t>
          </a:r>
          <a:endParaRPr lang="en-GB" sz="2000" b="1" dirty="0"/>
        </a:p>
      </dgm:t>
    </dgm:pt>
    <dgm:pt modelId="{996B2802-1DC3-467F-9346-CDD401BA4CE5}" type="parTrans" cxnId="{F32C6511-738D-4AE1-868C-CAD90A0C3068}">
      <dgm:prSet/>
      <dgm:spPr/>
      <dgm:t>
        <a:bodyPr/>
        <a:lstStyle/>
        <a:p>
          <a:endParaRPr lang="en-GB"/>
        </a:p>
      </dgm:t>
    </dgm:pt>
    <dgm:pt modelId="{28129C2D-A77D-4709-8EDB-40AC38E7F7A6}" type="sibTrans" cxnId="{F32C6511-738D-4AE1-868C-CAD90A0C3068}">
      <dgm:prSet/>
      <dgm:spPr/>
      <dgm:t>
        <a:bodyPr/>
        <a:lstStyle/>
        <a:p>
          <a:endParaRPr lang="en-GB"/>
        </a:p>
      </dgm:t>
    </dgm:pt>
    <dgm:pt modelId="{B9A96C38-E49D-4188-96C8-9001BEED39C3}">
      <dgm:prSet phldrT="[Text]"/>
      <dgm:spPr/>
      <dgm:t>
        <a:bodyPr/>
        <a:lstStyle/>
        <a:p>
          <a:r>
            <a:rPr lang="en-US" b="1" dirty="0" smtClean="0"/>
            <a:t>Groundwater Management strategies</a:t>
          </a:r>
          <a:endParaRPr lang="en-GB" b="1" dirty="0"/>
        </a:p>
      </dgm:t>
    </dgm:pt>
    <dgm:pt modelId="{A73974C9-2404-4A1E-8A13-83EFB1749883}" type="parTrans" cxnId="{B253C8AD-38C9-4303-A935-E935537BE07C}">
      <dgm:prSet/>
      <dgm:spPr/>
      <dgm:t>
        <a:bodyPr/>
        <a:lstStyle/>
        <a:p>
          <a:endParaRPr lang="en-GB"/>
        </a:p>
      </dgm:t>
    </dgm:pt>
    <dgm:pt modelId="{79A64109-0E4F-4C89-9076-B3ECAC9FBDF3}" type="sibTrans" cxnId="{B253C8AD-38C9-4303-A935-E935537BE07C}">
      <dgm:prSet/>
      <dgm:spPr/>
      <dgm:t>
        <a:bodyPr/>
        <a:lstStyle/>
        <a:p>
          <a:endParaRPr lang="en-GB"/>
        </a:p>
      </dgm:t>
    </dgm:pt>
    <dgm:pt modelId="{D0D3CD14-2D9C-4647-9DAD-1A886693A8E7}">
      <dgm:prSet/>
      <dgm:spPr/>
      <dgm:t>
        <a:bodyPr/>
        <a:lstStyle/>
        <a:p>
          <a:r>
            <a:rPr lang="en-US" b="1" dirty="0" smtClean="0"/>
            <a:t>Location specific protocols and agreements</a:t>
          </a:r>
          <a:endParaRPr lang="en-GB" b="1" dirty="0"/>
        </a:p>
      </dgm:t>
    </dgm:pt>
    <dgm:pt modelId="{86DEA08A-A6CF-4C23-A39B-6B3BDD18C01F}" type="parTrans" cxnId="{709DE3A7-ADCC-4DD0-9DE0-2E8EA5C4F523}">
      <dgm:prSet/>
      <dgm:spPr/>
      <dgm:t>
        <a:bodyPr/>
        <a:lstStyle/>
        <a:p>
          <a:endParaRPr lang="en-GB"/>
        </a:p>
      </dgm:t>
    </dgm:pt>
    <dgm:pt modelId="{5DC02205-BD6B-4797-BDE0-B7131B7F4E95}" type="sibTrans" cxnId="{709DE3A7-ADCC-4DD0-9DE0-2E8EA5C4F523}">
      <dgm:prSet/>
      <dgm:spPr/>
      <dgm:t>
        <a:bodyPr/>
        <a:lstStyle/>
        <a:p>
          <a:endParaRPr lang="en-GB"/>
        </a:p>
      </dgm:t>
    </dgm:pt>
    <dgm:pt modelId="{36305319-B1C0-4F7C-ADCC-5AD5D395167C}">
      <dgm:prSet/>
      <dgm:spPr/>
      <dgm:t>
        <a:bodyPr/>
        <a:lstStyle/>
        <a:p>
          <a:r>
            <a:rPr lang="en-US" b="1" dirty="0" smtClean="0"/>
            <a:t>Artificial recharge programs</a:t>
          </a:r>
          <a:endParaRPr lang="en-GB" b="1" dirty="0"/>
        </a:p>
      </dgm:t>
    </dgm:pt>
    <dgm:pt modelId="{112E315E-5CF5-45D1-8645-622841807E6E}" type="parTrans" cxnId="{9830A53F-82F4-4C06-A1A8-491E4436CE75}">
      <dgm:prSet/>
      <dgm:spPr/>
      <dgm:t>
        <a:bodyPr/>
        <a:lstStyle/>
        <a:p>
          <a:endParaRPr lang="en-GB"/>
        </a:p>
      </dgm:t>
    </dgm:pt>
    <dgm:pt modelId="{FCF3EEC8-CB3B-47E1-829B-431EBC3395F3}" type="sibTrans" cxnId="{9830A53F-82F4-4C06-A1A8-491E4436CE75}">
      <dgm:prSet/>
      <dgm:spPr/>
      <dgm:t>
        <a:bodyPr/>
        <a:lstStyle/>
        <a:p>
          <a:endParaRPr lang="en-GB"/>
        </a:p>
      </dgm:t>
    </dgm:pt>
    <dgm:pt modelId="{09EB7578-E91A-4878-AFA6-70945C36389E}">
      <dgm:prSet/>
      <dgm:spPr/>
      <dgm:t>
        <a:bodyPr/>
        <a:lstStyle/>
        <a:p>
          <a:r>
            <a:rPr lang="en-US" b="1" dirty="0" smtClean="0"/>
            <a:t>Sustainable yield management goal</a:t>
          </a:r>
          <a:endParaRPr lang="en-GB" b="1" dirty="0"/>
        </a:p>
      </dgm:t>
    </dgm:pt>
    <dgm:pt modelId="{14A1B8A6-D416-49D4-8408-15982A7E26B7}" type="parTrans" cxnId="{900A9BE0-241C-4A77-BFE4-3EF2B7A85217}">
      <dgm:prSet/>
      <dgm:spPr/>
      <dgm:t>
        <a:bodyPr/>
        <a:lstStyle/>
        <a:p>
          <a:endParaRPr lang="en-GB"/>
        </a:p>
      </dgm:t>
    </dgm:pt>
    <dgm:pt modelId="{7EEA492B-57D5-4D5A-A38D-F4EE7C6674EE}" type="sibTrans" cxnId="{900A9BE0-241C-4A77-BFE4-3EF2B7A85217}">
      <dgm:prSet/>
      <dgm:spPr/>
      <dgm:t>
        <a:bodyPr/>
        <a:lstStyle/>
        <a:p>
          <a:endParaRPr lang="en-GB"/>
        </a:p>
      </dgm:t>
    </dgm:pt>
    <dgm:pt modelId="{69696258-E0C9-433B-83B5-95FDEE5C01B7}">
      <dgm:prSet/>
      <dgm:spPr/>
      <dgm:t>
        <a:bodyPr/>
        <a:lstStyle/>
        <a:p>
          <a:endParaRPr lang="en-GB" sz="700" dirty="0"/>
        </a:p>
      </dgm:t>
    </dgm:pt>
    <dgm:pt modelId="{2F80C8D7-37F6-4807-9C6D-E7750D511A59}" type="parTrans" cxnId="{8DEDD235-52DD-4EFD-A5AF-CFA0005D6132}">
      <dgm:prSet/>
      <dgm:spPr/>
      <dgm:t>
        <a:bodyPr/>
        <a:lstStyle/>
        <a:p>
          <a:endParaRPr lang="en-GB"/>
        </a:p>
      </dgm:t>
    </dgm:pt>
    <dgm:pt modelId="{D47EF510-8858-4248-98DC-2BD716057733}" type="sibTrans" cxnId="{8DEDD235-52DD-4EFD-A5AF-CFA0005D6132}">
      <dgm:prSet/>
      <dgm:spPr/>
      <dgm:t>
        <a:bodyPr/>
        <a:lstStyle/>
        <a:p>
          <a:endParaRPr lang="en-GB"/>
        </a:p>
      </dgm:t>
    </dgm:pt>
    <dgm:pt modelId="{AA1D4251-396E-49B8-BED9-597A3EE8A21C}">
      <dgm:prSet phldrT="[Text]" custT="1"/>
      <dgm:spPr/>
      <dgm:t>
        <a:bodyPr/>
        <a:lstStyle/>
        <a:p>
          <a:endParaRPr lang="en-GB" sz="1600" dirty="0"/>
        </a:p>
      </dgm:t>
    </dgm:pt>
    <dgm:pt modelId="{808C253E-FA21-4EFB-A9BE-F3480EE89D0C}" type="parTrans" cxnId="{6F63B398-6589-47DE-9F61-93EA3CBF4464}">
      <dgm:prSet/>
      <dgm:spPr/>
      <dgm:t>
        <a:bodyPr/>
        <a:lstStyle/>
        <a:p>
          <a:endParaRPr lang="en-GB"/>
        </a:p>
      </dgm:t>
    </dgm:pt>
    <dgm:pt modelId="{2E7FFF64-3BA8-4ECD-A52B-E1E5BF25F45A}" type="sibTrans" cxnId="{6F63B398-6589-47DE-9F61-93EA3CBF4464}">
      <dgm:prSet/>
      <dgm:spPr/>
      <dgm:t>
        <a:bodyPr/>
        <a:lstStyle/>
        <a:p>
          <a:endParaRPr lang="en-GB"/>
        </a:p>
      </dgm:t>
    </dgm:pt>
    <dgm:pt modelId="{3A1B14FE-A3F3-4863-B296-68EBBA3BC2F4}">
      <dgm:prSet/>
      <dgm:spPr/>
      <dgm:t>
        <a:bodyPr/>
        <a:lstStyle/>
        <a:p>
          <a:endParaRPr lang="en-GB" sz="700" dirty="0"/>
        </a:p>
      </dgm:t>
    </dgm:pt>
    <dgm:pt modelId="{B7F0CCF9-4367-4C6A-BFF1-D3018F2B9DA0}" type="parTrans" cxnId="{0CABDFF7-FF98-4FC7-8E87-14423ABBDD2B}">
      <dgm:prSet/>
      <dgm:spPr/>
      <dgm:t>
        <a:bodyPr/>
        <a:lstStyle/>
        <a:p>
          <a:endParaRPr lang="en-GB"/>
        </a:p>
      </dgm:t>
    </dgm:pt>
    <dgm:pt modelId="{FAAC913F-EDEC-4EA1-9A2B-AFDA437D3911}" type="sibTrans" cxnId="{0CABDFF7-FF98-4FC7-8E87-14423ABBDD2B}">
      <dgm:prSet/>
      <dgm:spPr/>
      <dgm:t>
        <a:bodyPr/>
        <a:lstStyle/>
        <a:p>
          <a:endParaRPr lang="en-GB"/>
        </a:p>
      </dgm:t>
    </dgm:pt>
    <dgm:pt modelId="{E71191E9-058D-4897-BA57-F27FDA844406}">
      <dgm:prSet custT="1"/>
      <dgm:spPr/>
      <dgm:t>
        <a:bodyPr/>
        <a:lstStyle/>
        <a:p>
          <a:r>
            <a:rPr lang="en-GB" sz="1800" b="1" dirty="0" smtClean="0"/>
            <a:t>For the aquifers, stating that the average withdrawals should not exceed long-term recharge, at least as a guiding principal</a:t>
          </a:r>
          <a:endParaRPr lang="en-GB" sz="1800" b="1" dirty="0"/>
        </a:p>
      </dgm:t>
    </dgm:pt>
    <dgm:pt modelId="{8843AC01-158E-48D2-88F0-F74C19DDA515}" type="parTrans" cxnId="{2193DC6D-0A0F-4C91-BE22-EEA4163E6769}">
      <dgm:prSet/>
      <dgm:spPr/>
      <dgm:t>
        <a:bodyPr/>
        <a:lstStyle/>
        <a:p>
          <a:endParaRPr lang="en-GB"/>
        </a:p>
      </dgm:t>
    </dgm:pt>
    <dgm:pt modelId="{689DBB8D-D9EE-4F5B-95D4-D46FAE435718}" type="sibTrans" cxnId="{2193DC6D-0A0F-4C91-BE22-EEA4163E6769}">
      <dgm:prSet/>
      <dgm:spPr/>
      <dgm:t>
        <a:bodyPr/>
        <a:lstStyle/>
        <a:p>
          <a:endParaRPr lang="en-GB"/>
        </a:p>
      </dgm:t>
    </dgm:pt>
    <dgm:pt modelId="{BF8D12CF-8EB0-4D83-B1B4-4A7EC09D5453}">
      <dgm:prSet custT="1"/>
      <dgm:spPr/>
      <dgm:t>
        <a:bodyPr/>
        <a:lstStyle/>
        <a:p>
          <a:pPr algn="just"/>
          <a:r>
            <a:rPr lang="en-GB" sz="1800" b="1" dirty="0" smtClean="0"/>
            <a:t>Inputs / guidance for implementing </a:t>
          </a:r>
          <a:r>
            <a:rPr lang="en-GB" sz="1800" b="1" dirty="0" smtClean="0">
              <a:solidFill>
                <a:srgbClr val="FF0000"/>
              </a:solidFill>
            </a:rPr>
            <a:t>artificial recharge programmes </a:t>
          </a:r>
          <a:r>
            <a:rPr lang="en-GB" sz="1800" b="1" dirty="0" smtClean="0"/>
            <a:t>effectively, indicating plans for implementing artificial recharge for the aquifers concerned. </a:t>
          </a:r>
          <a:endParaRPr lang="en-GB" sz="1800" b="1" dirty="0"/>
        </a:p>
      </dgm:t>
    </dgm:pt>
    <dgm:pt modelId="{38A111CC-63C7-4650-AF8B-D15EE37793E7}" type="parTrans" cxnId="{5643BF2A-86D0-4EF3-A284-677686A9B72E}">
      <dgm:prSet/>
      <dgm:spPr/>
      <dgm:t>
        <a:bodyPr/>
        <a:lstStyle/>
        <a:p>
          <a:endParaRPr lang="en-GB"/>
        </a:p>
      </dgm:t>
    </dgm:pt>
    <dgm:pt modelId="{94A43195-AD68-49AC-9D4D-133B0F0009E9}" type="sibTrans" cxnId="{5643BF2A-86D0-4EF3-A284-677686A9B72E}">
      <dgm:prSet/>
      <dgm:spPr/>
      <dgm:t>
        <a:bodyPr/>
        <a:lstStyle/>
        <a:p>
          <a:endParaRPr lang="en-GB"/>
        </a:p>
      </dgm:t>
    </dgm:pt>
    <dgm:pt modelId="{8103E98A-F258-45EC-96B2-338BB2D36DDB}">
      <dgm:prSet custT="1"/>
      <dgm:spPr/>
      <dgm:t>
        <a:bodyPr/>
        <a:lstStyle/>
        <a:p>
          <a:pPr algn="just"/>
          <a:r>
            <a:rPr lang="en-GB" sz="1800" b="1" dirty="0" smtClean="0"/>
            <a:t>aquifer mapping must lead to a groundwater management strategy, which includes appropriate </a:t>
          </a:r>
          <a:r>
            <a:rPr lang="en-GB" sz="1800" b="1" dirty="0" smtClean="0">
              <a:solidFill>
                <a:srgbClr val="FF0000"/>
              </a:solidFill>
            </a:rPr>
            <a:t>demand-management strategies </a:t>
          </a:r>
          <a:r>
            <a:rPr lang="en-GB" sz="1800" b="1" dirty="0" smtClean="0"/>
            <a:t>in addition to water use and recharge. </a:t>
          </a:r>
          <a:endParaRPr lang="en-GB" sz="1800" b="1" dirty="0"/>
        </a:p>
      </dgm:t>
    </dgm:pt>
    <dgm:pt modelId="{F3413DB1-03BF-4534-8333-D483313BAFB1}" type="parTrans" cxnId="{20D7D76E-3F6B-4555-A656-1E8B54207D8D}">
      <dgm:prSet/>
      <dgm:spPr/>
      <dgm:t>
        <a:bodyPr/>
        <a:lstStyle/>
        <a:p>
          <a:endParaRPr lang="en-GB"/>
        </a:p>
      </dgm:t>
    </dgm:pt>
    <dgm:pt modelId="{BB017959-40B8-454E-A327-92491B5A5CEC}" type="sibTrans" cxnId="{20D7D76E-3F6B-4555-A656-1E8B54207D8D}">
      <dgm:prSet/>
      <dgm:spPr/>
      <dgm:t>
        <a:bodyPr/>
        <a:lstStyle/>
        <a:p>
          <a:endParaRPr lang="en-GB"/>
        </a:p>
      </dgm:t>
    </dgm:pt>
    <dgm:pt modelId="{D3B56B18-DCCA-4DB2-A744-0AF5F9DC4B37}">
      <dgm:prSet custT="1"/>
      <dgm:spPr/>
      <dgm:t>
        <a:bodyPr/>
        <a:lstStyle/>
        <a:p>
          <a:r>
            <a:rPr lang="en-GB" sz="1600" b="1" dirty="0" smtClean="0"/>
            <a:t>Aquifer mapping should lead to location-specific protocols and agreements within the user community as well help arrive at a robust regulatory framework through legislation</a:t>
          </a:r>
          <a:r>
            <a:rPr lang="en-GB" sz="1500" dirty="0" smtClean="0"/>
            <a:t>.</a:t>
          </a:r>
          <a:endParaRPr lang="en-GB" sz="1500" dirty="0"/>
        </a:p>
      </dgm:t>
    </dgm:pt>
    <dgm:pt modelId="{30DB5353-C135-4104-B862-EE1CB2B08256}" type="parTrans" cxnId="{C5A13FAC-6C99-432B-B69E-C1300791128B}">
      <dgm:prSet/>
      <dgm:spPr/>
      <dgm:t>
        <a:bodyPr/>
        <a:lstStyle/>
        <a:p>
          <a:endParaRPr lang="en-GB"/>
        </a:p>
      </dgm:t>
    </dgm:pt>
    <dgm:pt modelId="{E7955910-D777-476A-BDBD-CDC130042AE7}" type="sibTrans" cxnId="{C5A13FAC-6C99-432B-B69E-C1300791128B}">
      <dgm:prSet/>
      <dgm:spPr/>
      <dgm:t>
        <a:bodyPr/>
        <a:lstStyle/>
        <a:p>
          <a:endParaRPr lang="en-GB"/>
        </a:p>
      </dgm:t>
    </dgm:pt>
    <dgm:pt modelId="{B3A8131C-4F9A-4D93-A63F-35CA9808D541}" type="pres">
      <dgm:prSet presAssocID="{C40ACC8F-02F4-4AA3-BD21-BDBB2EC51E0D}" presName="Name0" presStyleCnt="0">
        <dgm:presLayoutVars>
          <dgm:dir/>
          <dgm:animLvl val="lvl"/>
          <dgm:resizeHandles/>
        </dgm:presLayoutVars>
      </dgm:prSet>
      <dgm:spPr/>
      <dgm:t>
        <a:bodyPr/>
        <a:lstStyle/>
        <a:p>
          <a:endParaRPr lang="en-GB"/>
        </a:p>
      </dgm:t>
    </dgm:pt>
    <dgm:pt modelId="{04046152-3EC5-4330-8032-FE5B22D39F7F}" type="pres">
      <dgm:prSet presAssocID="{8D271AAE-55C9-487E-B2D7-886CB37D9BCB}" presName="linNode" presStyleCnt="0"/>
      <dgm:spPr/>
    </dgm:pt>
    <dgm:pt modelId="{E7B321A9-E5E1-42FB-B451-099E74599CFE}" type="pres">
      <dgm:prSet presAssocID="{8D271AAE-55C9-487E-B2D7-886CB37D9BCB}" presName="parentShp" presStyleLbl="node1" presStyleIdx="0" presStyleCnt="5" custScaleX="97825" custLinFactNeighborX="-7246" custLinFactNeighborY="132">
        <dgm:presLayoutVars>
          <dgm:bulletEnabled val="1"/>
        </dgm:presLayoutVars>
      </dgm:prSet>
      <dgm:spPr/>
      <dgm:t>
        <a:bodyPr/>
        <a:lstStyle/>
        <a:p>
          <a:endParaRPr lang="en-GB"/>
        </a:p>
      </dgm:t>
    </dgm:pt>
    <dgm:pt modelId="{CCA57DBD-54ED-438B-86D4-FB1BE4825F82}" type="pres">
      <dgm:prSet presAssocID="{8D271AAE-55C9-487E-B2D7-886CB37D9BCB}" presName="childShp" presStyleLbl="bgAccFollowNode1" presStyleIdx="0" presStyleCnt="5">
        <dgm:presLayoutVars>
          <dgm:bulletEnabled val="1"/>
        </dgm:presLayoutVars>
      </dgm:prSet>
      <dgm:spPr/>
      <dgm:t>
        <a:bodyPr/>
        <a:lstStyle/>
        <a:p>
          <a:endParaRPr lang="en-GB"/>
        </a:p>
      </dgm:t>
    </dgm:pt>
    <dgm:pt modelId="{FA742212-9E93-407F-B223-84E6698D11A1}" type="pres">
      <dgm:prSet presAssocID="{86981DAC-A268-4FB8-B052-728A1C784803}" presName="spacing" presStyleCnt="0"/>
      <dgm:spPr/>
    </dgm:pt>
    <dgm:pt modelId="{D2A30404-05E5-4C9F-AAB8-C2FADDB1C19D}" type="pres">
      <dgm:prSet presAssocID="{09EB7578-E91A-4878-AFA6-70945C36389E}" presName="linNode" presStyleCnt="0"/>
      <dgm:spPr/>
    </dgm:pt>
    <dgm:pt modelId="{E33D0EA3-683A-4738-BF3D-7B794437DDE4}" type="pres">
      <dgm:prSet presAssocID="{09EB7578-E91A-4878-AFA6-70945C36389E}" presName="parentShp" presStyleLbl="node1" presStyleIdx="1" presStyleCnt="5" custScaleX="100000" custLinFactNeighborX="-5797" custLinFactNeighborY="-3316">
        <dgm:presLayoutVars>
          <dgm:bulletEnabled val="1"/>
        </dgm:presLayoutVars>
      </dgm:prSet>
      <dgm:spPr/>
      <dgm:t>
        <a:bodyPr/>
        <a:lstStyle/>
        <a:p>
          <a:endParaRPr lang="en-GB"/>
        </a:p>
      </dgm:t>
    </dgm:pt>
    <dgm:pt modelId="{6511A7F3-17AB-4DD4-9B73-B83F54821DE3}" type="pres">
      <dgm:prSet presAssocID="{09EB7578-E91A-4878-AFA6-70945C36389E}" presName="childShp" presStyleLbl="bgAccFollowNode1" presStyleIdx="1" presStyleCnt="5">
        <dgm:presLayoutVars>
          <dgm:bulletEnabled val="1"/>
        </dgm:presLayoutVars>
      </dgm:prSet>
      <dgm:spPr/>
      <dgm:t>
        <a:bodyPr/>
        <a:lstStyle/>
        <a:p>
          <a:endParaRPr lang="en-GB"/>
        </a:p>
      </dgm:t>
    </dgm:pt>
    <dgm:pt modelId="{E879016B-7FAC-49CA-9EB6-BD0F10D1B97A}" type="pres">
      <dgm:prSet presAssocID="{7EEA492B-57D5-4D5A-A38D-F4EE7C6674EE}" presName="spacing" presStyleCnt="0"/>
      <dgm:spPr/>
    </dgm:pt>
    <dgm:pt modelId="{CBE1AB09-35FA-411E-9995-DDAEDF50AD09}" type="pres">
      <dgm:prSet presAssocID="{36305319-B1C0-4F7C-ADCC-5AD5D395167C}" presName="linNode" presStyleCnt="0"/>
      <dgm:spPr/>
    </dgm:pt>
    <dgm:pt modelId="{B1B2FD07-E026-44BB-A53C-41392440E71A}" type="pres">
      <dgm:prSet presAssocID="{36305319-B1C0-4F7C-ADCC-5AD5D395167C}" presName="parentShp" presStyleLbl="node1" presStyleIdx="2" presStyleCnt="5" custScaleX="102175" custLinFactNeighborX="-8696" custLinFactNeighborY="-6764">
        <dgm:presLayoutVars>
          <dgm:bulletEnabled val="1"/>
        </dgm:presLayoutVars>
      </dgm:prSet>
      <dgm:spPr/>
      <dgm:t>
        <a:bodyPr/>
        <a:lstStyle/>
        <a:p>
          <a:endParaRPr lang="en-GB"/>
        </a:p>
      </dgm:t>
    </dgm:pt>
    <dgm:pt modelId="{C9C86C85-14D4-4C0B-AB7D-A4DA583299DE}" type="pres">
      <dgm:prSet presAssocID="{36305319-B1C0-4F7C-ADCC-5AD5D395167C}" presName="childShp" presStyleLbl="bgAccFollowNode1" presStyleIdx="2" presStyleCnt="5">
        <dgm:presLayoutVars>
          <dgm:bulletEnabled val="1"/>
        </dgm:presLayoutVars>
      </dgm:prSet>
      <dgm:spPr/>
      <dgm:t>
        <a:bodyPr/>
        <a:lstStyle/>
        <a:p>
          <a:endParaRPr lang="en-GB"/>
        </a:p>
      </dgm:t>
    </dgm:pt>
    <dgm:pt modelId="{AD3A18D3-EA57-4DA7-B034-1B14F503EFCF}" type="pres">
      <dgm:prSet presAssocID="{FCF3EEC8-CB3B-47E1-829B-431EBC3395F3}" presName="spacing" presStyleCnt="0"/>
      <dgm:spPr/>
    </dgm:pt>
    <dgm:pt modelId="{F12349EF-208C-4828-9481-424049E583DA}" type="pres">
      <dgm:prSet presAssocID="{B9A96C38-E49D-4188-96C8-9001BEED39C3}" presName="linNode" presStyleCnt="0"/>
      <dgm:spPr/>
    </dgm:pt>
    <dgm:pt modelId="{90170DE1-9498-4EDD-B106-2E05B0A4BA5C}" type="pres">
      <dgm:prSet presAssocID="{B9A96C38-E49D-4188-96C8-9001BEED39C3}" presName="parentShp" presStyleLbl="node1" presStyleIdx="3" presStyleCnt="5">
        <dgm:presLayoutVars>
          <dgm:bulletEnabled val="1"/>
        </dgm:presLayoutVars>
      </dgm:prSet>
      <dgm:spPr/>
      <dgm:t>
        <a:bodyPr/>
        <a:lstStyle/>
        <a:p>
          <a:endParaRPr lang="en-GB"/>
        </a:p>
      </dgm:t>
    </dgm:pt>
    <dgm:pt modelId="{5834A9D5-E5B8-4391-8ADF-686667D0A570}" type="pres">
      <dgm:prSet presAssocID="{B9A96C38-E49D-4188-96C8-9001BEED39C3}" presName="childShp" presStyleLbl="bgAccFollowNode1" presStyleIdx="3" presStyleCnt="5" custScaleY="123122">
        <dgm:presLayoutVars>
          <dgm:bulletEnabled val="1"/>
        </dgm:presLayoutVars>
      </dgm:prSet>
      <dgm:spPr/>
      <dgm:t>
        <a:bodyPr/>
        <a:lstStyle/>
        <a:p>
          <a:endParaRPr lang="en-GB"/>
        </a:p>
      </dgm:t>
    </dgm:pt>
    <dgm:pt modelId="{AC961B76-773F-4731-A9A9-8DAE9CDAE510}" type="pres">
      <dgm:prSet presAssocID="{79A64109-0E4F-4C89-9076-B3ECAC9FBDF3}" presName="spacing" presStyleCnt="0"/>
      <dgm:spPr/>
    </dgm:pt>
    <dgm:pt modelId="{55501DEC-46FC-4FAF-86BA-F580222E122D}" type="pres">
      <dgm:prSet presAssocID="{D0D3CD14-2D9C-4647-9DAD-1A886693A8E7}" presName="linNode" presStyleCnt="0"/>
      <dgm:spPr/>
    </dgm:pt>
    <dgm:pt modelId="{D1648266-B02E-4DC8-A330-FF58C996E5DF}" type="pres">
      <dgm:prSet presAssocID="{D0D3CD14-2D9C-4647-9DAD-1A886693A8E7}" presName="parentShp" presStyleLbl="node1" presStyleIdx="4" presStyleCnt="5">
        <dgm:presLayoutVars>
          <dgm:bulletEnabled val="1"/>
        </dgm:presLayoutVars>
      </dgm:prSet>
      <dgm:spPr/>
      <dgm:t>
        <a:bodyPr/>
        <a:lstStyle/>
        <a:p>
          <a:endParaRPr lang="en-GB"/>
        </a:p>
      </dgm:t>
    </dgm:pt>
    <dgm:pt modelId="{CABD7C04-2CED-42AF-AB8D-251356409F07}" type="pres">
      <dgm:prSet presAssocID="{D0D3CD14-2D9C-4647-9DAD-1A886693A8E7}" presName="childShp" presStyleLbl="bgAccFollowNode1" presStyleIdx="4" presStyleCnt="5" custLinFactNeighborX="-1099" custLinFactNeighborY="-7341">
        <dgm:presLayoutVars>
          <dgm:bulletEnabled val="1"/>
        </dgm:presLayoutVars>
      </dgm:prSet>
      <dgm:spPr/>
      <dgm:t>
        <a:bodyPr/>
        <a:lstStyle/>
        <a:p>
          <a:endParaRPr lang="en-GB"/>
        </a:p>
      </dgm:t>
    </dgm:pt>
  </dgm:ptLst>
  <dgm:cxnLst>
    <dgm:cxn modelId="{B253C8AD-38C9-4303-A935-E935537BE07C}" srcId="{C40ACC8F-02F4-4AA3-BD21-BDBB2EC51E0D}" destId="{B9A96C38-E49D-4188-96C8-9001BEED39C3}" srcOrd="3" destOrd="0" parTransId="{A73974C9-2404-4A1E-8A13-83EFB1749883}" sibTransId="{79A64109-0E4F-4C89-9076-B3ECAC9FBDF3}"/>
    <dgm:cxn modelId="{0CABDFF7-FF98-4FC7-8E87-14423ABBDD2B}" srcId="{09EB7578-E91A-4878-AFA6-70945C36389E}" destId="{3A1B14FE-A3F3-4863-B296-68EBBA3BC2F4}" srcOrd="3" destOrd="0" parTransId="{B7F0CCF9-4367-4C6A-BFF1-D3018F2B9DA0}" sibTransId="{FAAC913F-EDEC-4EA1-9A2B-AFDA437D3911}"/>
    <dgm:cxn modelId="{1CE79F60-106F-4D79-8675-B20A872E2DC7}" type="presOf" srcId="{4866347B-C76C-42B8-AFB0-AE5267EAF3AB}" destId="{CCA57DBD-54ED-438B-86D4-FB1BE4825F82}" srcOrd="0" destOrd="0" presId="urn:microsoft.com/office/officeart/2005/8/layout/vList6"/>
    <dgm:cxn modelId="{27F6E540-8048-4CC1-BD42-E8E31F144645}" type="presOf" srcId="{D3B56B18-DCCA-4DB2-A744-0AF5F9DC4B37}" destId="{CABD7C04-2CED-42AF-AB8D-251356409F07}" srcOrd="0" destOrd="0" presId="urn:microsoft.com/office/officeart/2005/8/layout/vList6"/>
    <dgm:cxn modelId="{90AAE801-644D-4A08-9F9E-CFB4BD375AD2}" srcId="{C40ACC8F-02F4-4AA3-BD21-BDBB2EC51E0D}" destId="{8D271AAE-55C9-487E-B2D7-886CB37D9BCB}" srcOrd="0" destOrd="0" parTransId="{5BF2E9C3-8B5D-4F5E-A7FC-051FA12E8874}" sibTransId="{86981DAC-A268-4FB8-B052-728A1C784803}"/>
    <dgm:cxn modelId="{C5A13FAC-6C99-432B-B69E-C1300791128B}" srcId="{D0D3CD14-2D9C-4647-9DAD-1A886693A8E7}" destId="{D3B56B18-DCCA-4DB2-A744-0AF5F9DC4B37}" srcOrd="0" destOrd="0" parTransId="{30DB5353-C135-4104-B862-EE1CB2B08256}" sibTransId="{E7955910-D777-476A-BDBD-CDC130042AE7}"/>
    <dgm:cxn modelId="{2193DC6D-0A0F-4C91-BE22-EEA4163E6769}" srcId="{09EB7578-E91A-4878-AFA6-70945C36389E}" destId="{E71191E9-058D-4897-BA57-F27FDA844406}" srcOrd="1" destOrd="0" parTransId="{8843AC01-158E-48D2-88F0-F74C19DDA515}" sibTransId="{689DBB8D-D9EE-4F5B-95D4-D46FAE435718}"/>
    <dgm:cxn modelId="{8DEDD235-52DD-4EFD-A5AF-CFA0005D6132}" srcId="{09EB7578-E91A-4878-AFA6-70945C36389E}" destId="{69696258-E0C9-433B-83B5-95FDEE5C01B7}" srcOrd="0" destOrd="0" parTransId="{2F80C8D7-37F6-4807-9C6D-E7750D511A59}" sibTransId="{D47EF510-8858-4248-98DC-2BD716057733}"/>
    <dgm:cxn modelId="{6AD411FE-5A42-4F2D-B599-551FEBE69740}" type="presOf" srcId="{8D271AAE-55C9-487E-B2D7-886CB37D9BCB}" destId="{E7B321A9-E5E1-42FB-B451-099E74599CFE}" srcOrd="0" destOrd="0" presId="urn:microsoft.com/office/officeart/2005/8/layout/vList6"/>
    <dgm:cxn modelId="{709DE3A7-ADCC-4DD0-9DE0-2E8EA5C4F523}" srcId="{C40ACC8F-02F4-4AA3-BD21-BDBB2EC51E0D}" destId="{D0D3CD14-2D9C-4647-9DAD-1A886693A8E7}" srcOrd="4" destOrd="0" parTransId="{86DEA08A-A6CF-4C23-A39B-6B3BDD18C01F}" sibTransId="{5DC02205-BD6B-4797-BDE0-B7131B7F4E95}"/>
    <dgm:cxn modelId="{E5D005FC-0F21-43EF-9DAE-596D9AA8E96F}" type="presOf" srcId="{C40ACC8F-02F4-4AA3-BD21-BDBB2EC51E0D}" destId="{B3A8131C-4F9A-4D93-A63F-35CA9808D541}" srcOrd="0" destOrd="0" presId="urn:microsoft.com/office/officeart/2005/8/layout/vList6"/>
    <dgm:cxn modelId="{900A9BE0-241C-4A77-BFE4-3EF2B7A85217}" srcId="{C40ACC8F-02F4-4AA3-BD21-BDBB2EC51E0D}" destId="{09EB7578-E91A-4878-AFA6-70945C36389E}" srcOrd="1" destOrd="0" parTransId="{14A1B8A6-D416-49D4-8408-15982A7E26B7}" sibTransId="{7EEA492B-57D5-4D5A-A38D-F4EE7C6674EE}"/>
    <dgm:cxn modelId="{AD206F52-DE55-45EE-801A-4ACC5A5152BC}" type="presOf" srcId="{B9A96C38-E49D-4188-96C8-9001BEED39C3}" destId="{90170DE1-9498-4EDD-B106-2E05B0A4BA5C}" srcOrd="0" destOrd="0" presId="urn:microsoft.com/office/officeart/2005/8/layout/vList6"/>
    <dgm:cxn modelId="{7A4DCC54-94CB-4963-B0B9-65B27C72F020}" type="presOf" srcId="{69696258-E0C9-433B-83B5-95FDEE5C01B7}" destId="{6511A7F3-17AB-4DD4-9B73-B83F54821DE3}" srcOrd="0" destOrd="0" presId="urn:microsoft.com/office/officeart/2005/8/layout/vList6"/>
    <dgm:cxn modelId="{31B9E580-2195-49B6-B992-190629C76F8E}" type="presOf" srcId="{8103E98A-F258-45EC-96B2-338BB2D36DDB}" destId="{5834A9D5-E5B8-4391-8ADF-686667D0A570}" srcOrd="0" destOrd="0" presId="urn:microsoft.com/office/officeart/2005/8/layout/vList6"/>
    <dgm:cxn modelId="{5643BF2A-86D0-4EF3-A284-677686A9B72E}" srcId="{36305319-B1C0-4F7C-ADCC-5AD5D395167C}" destId="{BF8D12CF-8EB0-4D83-B1B4-4A7EC09D5453}" srcOrd="0" destOrd="0" parTransId="{38A111CC-63C7-4650-AF8B-D15EE37793E7}" sibTransId="{94A43195-AD68-49AC-9D4D-133B0F0009E9}"/>
    <dgm:cxn modelId="{3F191BE3-EA26-42FC-BF79-13B0131B0C92}" type="presOf" srcId="{AA1D4251-396E-49B8-BED9-597A3EE8A21C}" destId="{6511A7F3-17AB-4DD4-9B73-B83F54821DE3}" srcOrd="0" destOrd="2" presId="urn:microsoft.com/office/officeart/2005/8/layout/vList6"/>
    <dgm:cxn modelId="{51D4BFA8-ACE5-4973-8550-AD8AAA280C3D}" type="presOf" srcId="{3A1B14FE-A3F3-4863-B296-68EBBA3BC2F4}" destId="{6511A7F3-17AB-4DD4-9B73-B83F54821DE3}" srcOrd="0" destOrd="3" presId="urn:microsoft.com/office/officeart/2005/8/layout/vList6"/>
    <dgm:cxn modelId="{F32C6511-738D-4AE1-868C-CAD90A0C3068}" srcId="{8D271AAE-55C9-487E-B2D7-886CB37D9BCB}" destId="{4866347B-C76C-42B8-AFB0-AE5267EAF3AB}" srcOrd="0" destOrd="0" parTransId="{996B2802-1DC3-467F-9346-CDD401BA4CE5}" sibTransId="{28129C2D-A77D-4709-8EDB-40AC38E7F7A6}"/>
    <dgm:cxn modelId="{0C85B65E-E71C-451A-B263-22B18516BDB8}" type="presOf" srcId="{E71191E9-058D-4897-BA57-F27FDA844406}" destId="{6511A7F3-17AB-4DD4-9B73-B83F54821DE3}" srcOrd="0" destOrd="1" presId="urn:microsoft.com/office/officeart/2005/8/layout/vList6"/>
    <dgm:cxn modelId="{6F63B398-6589-47DE-9F61-93EA3CBF4464}" srcId="{09EB7578-E91A-4878-AFA6-70945C36389E}" destId="{AA1D4251-396E-49B8-BED9-597A3EE8A21C}" srcOrd="2" destOrd="0" parTransId="{808C253E-FA21-4EFB-A9BE-F3480EE89D0C}" sibTransId="{2E7FFF64-3BA8-4ECD-A52B-E1E5BF25F45A}"/>
    <dgm:cxn modelId="{0D6097ED-A635-4DA0-880A-BF4C1B91C255}" type="presOf" srcId="{D0D3CD14-2D9C-4647-9DAD-1A886693A8E7}" destId="{D1648266-B02E-4DC8-A330-FF58C996E5DF}" srcOrd="0" destOrd="0" presId="urn:microsoft.com/office/officeart/2005/8/layout/vList6"/>
    <dgm:cxn modelId="{B9543144-F087-4584-BD04-B0FFCA09F7A1}" type="presOf" srcId="{BF8D12CF-8EB0-4D83-B1B4-4A7EC09D5453}" destId="{C9C86C85-14D4-4C0B-AB7D-A4DA583299DE}" srcOrd="0" destOrd="0" presId="urn:microsoft.com/office/officeart/2005/8/layout/vList6"/>
    <dgm:cxn modelId="{18285188-03ED-4F9D-A418-E6CF6DFD01A1}" type="presOf" srcId="{09EB7578-E91A-4878-AFA6-70945C36389E}" destId="{E33D0EA3-683A-4738-BF3D-7B794437DDE4}" srcOrd="0" destOrd="0" presId="urn:microsoft.com/office/officeart/2005/8/layout/vList6"/>
    <dgm:cxn modelId="{2C615FC1-6C0A-42EF-A865-BE10BC8E6D7F}" type="presOf" srcId="{36305319-B1C0-4F7C-ADCC-5AD5D395167C}" destId="{B1B2FD07-E026-44BB-A53C-41392440E71A}" srcOrd="0" destOrd="0" presId="urn:microsoft.com/office/officeart/2005/8/layout/vList6"/>
    <dgm:cxn modelId="{9830A53F-82F4-4C06-A1A8-491E4436CE75}" srcId="{C40ACC8F-02F4-4AA3-BD21-BDBB2EC51E0D}" destId="{36305319-B1C0-4F7C-ADCC-5AD5D395167C}" srcOrd="2" destOrd="0" parTransId="{112E315E-5CF5-45D1-8645-622841807E6E}" sibTransId="{FCF3EEC8-CB3B-47E1-829B-431EBC3395F3}"/>
    <dgm:cxn modelId="{20D7D76E-3F6B-4555-A656-1E8B54207D8D}" srcId="{B9A96C38-E49D-4188-96C8-9001BEED39C3}" destId="{8103E98A-F258-45EC-96B2-338BB2D36DDB}" srcOrd="0" destOrd="0" parTransId="{F3413DB1-03BF-4534-8333-D483313BAFB1}" sibTransId="{BB017959-40B8-454E-A327-92491B5A5CEC}"/>
    <dgm:cxn modelId="{B48FF953-1004-4C17-81E4-270EFA8574AE}" type="presParOf" srcId="{B3A8131C-4F9A-4D93-A63F-35CA9808D541}" destId="{04046152-3EC5-4330-8032-FE5B22D39F7F}" srcOrd="0" destOrd="0" presId="urn:microsoft.com/office/officeart/2005/8/layout/vList6"/>
    <dgm:cxn modelId="{01166E36-6FD6-43DB-9727-98A9E9E71307}" type="presParOf" srcId="{04046152-3EC5-4330-8032-FE5B22D39F7F}" destId="{E7B321A9-E5E1-42FB-B451-099E74599CFE}" srcOrd="0" destOrd="0" presId="urn:microsoft.com/office/officeart/2005/8/layout/vList6"/>
    <dgm:cxn modelId="{D11FEE02-E6F1-44C1-807D-DD4FFAE659A6}" type="presParOf" srcId="{04046152-3EC5-4330-8032-FE5B22D39F7F}" destId="{CCA57DBD-54ED-438B-86D4-FB1BE4825F82}" srcOrd="1" destOrd="0" presId="urn:microsoft.com/office/officeart/2005/8/layout/vList6"/>
    <dgm:cxn modelId="{412782FC-0231-4C61-AF29-198E5A587AED}" type="presParOf" srcId="{B3A8131C-4F9A-4D93-A63F-35CA9808D541}" destId="{FA742212-9E93-407F-B223-84E6698D11A1}" srcOrd="1" destOrd="0" presId="urn:microsoft.com/office/officeart/2005/8/layout/vList6"/>
    <dgm:cxn modelId="{B601ABAF-58AD-43F5-9CD2-14155E669864}" type="presParOf" srcId="{B3A8131C-4F9A-4D93-A63F-35CA9808D541}" destId="{D2A30404-05E5-4C9F-AAB8-C2FADDB1C19D}" srcOrd="2" destOrd="0" presId="urn:microsoft.com/office/officeart/2005/8/layout/vList6"/>
    <dgm:cxn modelId="{8D208AC6-66D2-455B-B00F-C05E90C30ADC}" type="presParOf" srcId="{D2A30404-05E5-4C9F-AAB8-C2FADDB1C19D}" destId="{E33D0EA3-683A-4738-BF3D-7B794437DDE4}" srcOrd="0" destOrd="0" presId="urn:microsoft.com/office/officeart/2005/8/layout/vList6"/>
    <dgm:cxn modelId="{D702FBBE-30B4-49B4-986C-1C26B6DE2851}" type="presParOf" srcId="{D2A30404-05E5-4C9F-AAB8-C2FADDB1C19D}" destId="{6511A7F3-17AB-4DD4-9B73-B83F54821DE3}" srcOrd="1" destOrd="0" presId="urn:microsoft.com/office/officeart/2005/8/layout/vList6"/>
    <dgm:cxn modelId="{3F73C0BA-E04C-4F2D-9508-0BA52AFA0706}" type="presParOf" srcId="{B3A8131C-4F9A-4D93-A63F-35CA9808D541}" destId="{E879016B-7FAC-49CA-9EB6-BD0F10D1B97A}" srcOrd="3" destOrd="0" presId="urn:microsoft.com/office/officeart/2005/8/layout/vList6"/>
    <dgm:cxn modelId="{9F8EF45F-BE4C-4845-AC7D-5C9A36D0BB88}" type="presParOf" srcId="{B3A8131C-4F9A-4D93-A63F-35CA9808D541}" destId="{CBE1AB09-35FA-411E-9995-DDAEDF50AD09}" srcOrd="4" destOrd="0" presId="urn:microsoft.com/office/officeart/2005/8/layout/vList6"/>
    <dgm:cxn modelId="{7011FDDD-F750-4E07-9E77-5E0B966E1D50}" type="presParOf" srcId="{CBE1AB09-35FA-411E-9995-DDAEDF50AD09}" destId="{B1B2FD07-E026-44BB-A53C-41392440E71A}" srcOrd="0" destOrd="0" presId="urn:microsoft.com/office/officeart/2005/8/layout/vList6"/>
    <dgm:cxn modelId="{E675081C-E1ED-4C82-B40B-118881A4DFED}" type="presParOf" srcId="{CBE1AB09-35FA-411E-9995-DDAEDF50AD09}" destId="{C9C86C85-14D4-4C0B-AB7D-A4DA583299DE}" srcOrd="1" destOrd="0" presId="urn:microsoft.com/office/officeart/2005/8/layout/vList6"/>
    <dgm:cxn modelId="{72390170-51B6-47E3-96E1-04387CFC61EC}" type="presParOf" srcId="{B3A8131C-4F9A-4D93-A63F-35CA9808D541}" destId="{AD3A18D3-EA57-4DA7-B034-1B14F503EFCF}" srcOrd="5" destOrd="0" presId="urn:microsoft.com/office/officeart/2005/8/layout/vList6"/>
    <dgm:cxn modelId="{D7692763-68AF-45C0-A4AD-F98BD99F5F4A}" type="presParOf" srcId="{B3A8131C-4F9A-4D93-A63F-35CA9808D541}" destId="{F12349EF-208C-4828-9481-424049E583DA}" srcOrd="6" destOrd="0" presId="urn:microsoft.com/office/officeart/2005/8/layout/vList6"/>
    <dgm:cxn modelId="{290F90F5-4FDF-4FA6-9962-32F54EA6885D}" type="presParOf" srcId="{F12349EF-208C-4828-9481-424049E583DA}" destId="{90170DE1-9498-4EDD-B106-2E05B0A4BA5C}" srcOrd="0" destOrd="0" presId="urn:microsoft.com/office/officeart/2005/8/layout/vList6"/>
    <dgm:cxn modelId="{E26A7BB2-7BE0-4583-BAC0-E7A77A490E94}" type="presParOf" srcId="{F12349EF-208C-4828-9481-424049E583DA}" destId="{5834A9D5-E5B8-4391-8ADF-686667D0A570}" srcOrd="1" destOrd="0" presId="urn:microsoft.com/office/officeart/2005/8/layout/vList6"/>
    <dgm:cxn modelId="{FDC1CC31-B8D1-4414-B54E-1FF5EE6117A6}" type="presParOf" srcId="{B3A8131C-4F9A-4D93-A63F-35CA9808D541}" destId="{AC961B76-773F-4731-A9A9-8DAE9CDAE510}" srcOrd="7" destOrd="0" presId="urn:microsoft.com/office/officeart/2005/8/layout/vList6"/>
    <dgm:cxn modelId="{5CAC5538-97BA-449F-8AD5-76973BC4D022}" type="presParOf" srcId="{B3A8131C-4F9A-4D93-A63F-35CA9808D541}" destId="{55501DEC-46FC-4FAF-86BA-F580222E122D}" srcOrd="8" destOrd="0" presId="urn:microsoft.com/office/officeart/2005/8/layout/vList6"/>
    <dgm:cxn modelId="{0A1C6D9A-1E84-4F38-A947-47D29DBF3A53}" type="presParOf" srcId="{55501DEC-46FC-4FAF-86BA-F580222E122D}" destId="{D1648266-B02E-4DC8-A330-FF58C996E5DF}" srcOrd="0" destOrd="0" presId="urn:microsoft.com/office/officeart/2005/8/layout/vList6"/>
    <dgm:cxn modelId="{3A697D09-9782-4EC3-AC03-5BB9EE46F858}" type="presParOf" srcId="{55501DEC-46FC-4FAF-86BA-F580222E122D}" destId="{CABD7C04-2CED-42AF-AB8D-251356409F0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EEF6A0-CAA9-455B-9E5A-08FD5191B27A}"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F8AA49EC-3E7C-4FE4-AE23-32AEFE6F132F}">
      <dgm:prSet custT="1"/>
      <dgm:spPr/>
      <dgm:t>
        <a:bodyPr/>
        <a:lstStyle/>
        <a:p>
          <a:pPr rtl="0"/>
          <a:r>
            <a:rPr lang="en-US" sz="1800" b="1" dirty="0" smtClean="0"/>
            <a:t>Prioritizing groundwater development depending upon availability of groundwater resources instead of demand-driven approach</a:t>
          </a:r>
          <a:endParaRPr lang="en-US" sz="1800" b="1" dirty="0"/>
        </a:p>
      </dgm:t>
    </dgm:pt>
    <dgm:pt modelId="{F71C6717-635B-4910-BFFF-601AA106ACDD}" type="parTrans" cxnId="{85B4444E-6D25-4E5B-A525-0116FEECFA83}">
      <dgm:prSet/>
      <dgm:spPr/>
      <dgm:t>
        <a:bodyPr/>
        <a:lstStyle/>
        <a:p>
          <a:endParaRPr lang="en-US"/>
        </a:p>
      </dgm:t>
    </dgm:pt>
    <dgm:pt modelId="{84A590C6-571A-4782-998F-6F2A16A239D4}" type="sibTrans" cxnId="{85B4444E-6D25-4E5B-A525-0116FEECFA83}">
      <dgm:prSet/>
      <dgm:spPr/>
      <dgm:t>
        <a:bodyPr/>
        <a:lstStyle/>
        <a:p>
          <a:endParaRPr lang="en-US"/>
        </a:p>
      </dgm:t>
    </dgm:pt>
    <dgm:pt modelId="{6E51DB0E-FFD6-4930-A18D-0568FC9BE79B}">
      <dgm:prSet custT="1"/>
      <dgm:spPr/>
      <dgm:t>
        <a:bodyPr/>
        <a:lstStyle/>
        <a:p>
          <a:pPr rtl="0"/>
          <a:r>
            <a:rPr lang="en-US" sz="1800" b="1" smtClean="0"/>
            <a:t>Reallocation of groundwater for irrigation as well as other growing sectors</a:t>
          </a:r>
          <a:endParaRPr lang="en-US" sz="1800" b="1" dirty="0"/>
        </a:p>
      </dgm:t>
    </dgm:pt>
    <dgm:pt modelId="{C94AECAB-0EFF-42F9-8124-04AFE7D17BCD}" type="parTrans" cxnId="{08B591DE-7ED3-4C76-9F05-3741EC9312D2}">
      <dgm:prSet/>
      <dgm:spPr/>
      <dgm:t>
        <a:bodyPr/>
        <a:lstStyle/>
        <a:p>
          <a:endParaRPr lang="en-US"/>
        </a:p>
      </dgm:t>
    </dgm:pt>
    <dgm:pt modelId="{75CC9597-32F7-4AAA-9E29-F5A635ACCEE3}" type="sibTrans" cxnId="{08B591DE-7ED3-4C76-9F05-3741EC9312D2}">
      <dgm:prSet/>
      <dgm:spPr/>
      <dgm:t>
        <a:bodyPr/>
        <a:lstStyle/>
        <a:p>
          <a:endParaRPr lang="en-US"/>
        </a:p>
      </dgm:t>
    </dgm:pt>
    <dgm:pt modelId="{A252F31C-BA14-4A6E-9901-1D258472912A}">
      <dgm:prSet custT="1"/>
      <dgm:spPr/>
      <dgm:t>
        <a:bodyPr/>
        <a:lstStyle/>
        <a:p>
          <a:pPr rtl="0"/>
          <a:r>
            <a:rPr lang="en-US" sz="1800" b="1" smtClean="0"/>
            <a:t>Guidelines on groundwater withdrawal and implementation of recharge measures by stakeholders</a:t>
          </a:r>
          <a:endParaRPr lang="en-US" sz="1800" b="1" dirty="0"/>
        </a:p>
      </dgm:t>
    </dgm:pt>
    <dgm:pt modelId="{AC132DD3-8EF8-415B-B18B-5E37A26B7598}" type="parTrans" cxnId="{2163ABAA-544D-4DD0-B068-6080E7CC4E39}">
      <dgm:prSet/>
      <dgm:spPr/>
      <dgm:t>
        <a:bodyPr/>
        <a:lstStyle/>
        <a:p>
          <a:endParaRPr lang="en-US"/>
        </a:p>
      </dgm:t>
    </dgm:pt>
    <dgm:pt modelId="{C213A850-925F-4B4D-8C3F-6A3028EC2119}" type="sibTrans" cxnId="{2163ABAA-544D-4DD0-B068-6080E7CC4E39}">
      <dgm:prSet/>
      <dgm:spPr/>
      <dgm:t>
        <a:bodyPr/>
        <a:lstStyle/>
        <a:p>
          <a:endParaRPr lang="en-US"/>
        </a:p>
      </dgm:t>
    </dgm:pt>
    <dgm:pt modelId="{863FBDEA-5D72-4B7D-B352-20BD5B84E716}">
      <dgm:prSet custT="1"/>
      <dgm:spPr/>
      <dgm:t>
        <a:bodyPr/>
        <a:lstStyle/>
        <a:p>
          <a:pPr rtl="0"/>
          <a:r>
            <a:rPr lang="en-US" sz="2000" b="1" smtClean="0"/>
            <a:t>Adoption of water use efficiency techniques </a:t>
          </a:r>
          <a:endParaRPr lang="en-US" sz="2000" b="1" dirty="0"/>
        </a:p>
      </dgm:t>
    </dgm:pt>
    <dgm:pt modelId="{2E9045E5-954E-413F-9A85-CA969A7B1822}" type="parTrans" cxnId="{25C349A5-3859-4D96-AF4E-B7012689A796}">
      <dgm:prSet/>
      <dgm:spPr/>
      <dgm:t>
        <a:bodyPr/>
        <a:lstStyle/>
        <a:p>
          <a:endParaRPr lang="en-US"/>
        </a:p>
      </dgm:t>
    </dgm:pt>
    <dgm:pt modelId="{B89E6A6A-07BD-44BF-862D-6329E484C984}" type="sibTrans" cxnId="{25C349A5-3859-4D96-AF4E-B7012689A796}">
      <dgm:prSet/>
      <dgm:spPr/>
      <dgm:t>
        <a:bodyPr/>
        <a:lstStyle/>
        <a:p>
          <a:endParaRPr lang="en-US"/>
        </a:p>
      </dgm:t>
    </dgm:pt>
    <dgm:pt modelId="{17792D12-8977-408A-A0BF-9678891F1607}">
      <dgm:prSet custT="1"/>
      <dgm:spPr/>
      <dgm:t>
        <a:bodyPr/>
        <a:lstStyle/>
        <a:p>
          <a:pPr rtl="0"/>
          <a:r>
            <a:rPr lang="en-US" sz="2000" b="1" smtClean="0"/>
            <a:t>Need-based  regulatory measures in over-exploited areas. </a:t>
          </a:r>
          <a:endParaRPr lang="en-US" sz="2000" b="1" dirty="0"/>
        </a:p>
      </dgm:t>
    </dgm:pt>
    <dgm:pt modelId="{971683DE-0E54-4167-8CF7-8ADAFB4E6F02}" type="parTrans" cxnId="{993FB3B8-13CF-4240-977D-AE2DF28288F6}">
      <dgm:prSet/>
      <dgm:spPr/>
      <dgm:t>
        <a:bodyPr/>
        <a:lstStyle/>
        <a:p>
          <a:endParaRPr lang="en-US"/>
        </a:p>
      </dgm:t>
    </dgm:pt>
    <dgm:pt modelId="{E57FBA39-AA31-46A0-B94A-0E67D5208C19}" type="sibTrans" cxnId="{993FB3B8-13CF-4240-977D-AE2DF28288F6}">
      <dgm:prSet/>
      <dgm:spPr/>
      <dgm:t>
        <a:bodyPr/>
        <a:lstStyle/>
        <a:p>
          <a:endParaRPr lang="en-US"/>
        </a:p>
      </dgm:t>
    </dgm:pt>
    <dgm:pt modelId="{052C017A-6CCB-4178-834E-F052C8883232}" type="pres">
      <dgm:prSet presAssocID="{1AEEF6A0-CAA9-455B-9E5A-08FD5191B27A}" presName="compositeShape" presStyleCnt="0">
        <dgm:presLayoutVars>
          <dgm:dir/>
          <dgm:resizeHandles/>
        </dgm:presLayoutVars>
      </dgm:prSet>
      <dgm:spPr/>
      <dgm:t>
        <a:bodyPr/>
        <a:lstStyle/>
        <a:p>
          <a:endParaRPr lang="en-US"/>
        </a:p>
      </dgm:t>
    </dgm:pt>
    <dgm:pt modelId="{4594F5C5-0627-49E5-BF87-CCC503FF53EC}" type="pres">
      <dgm:prSet presAssocID="{1AEEF6A0-CAA9-455B-9E5A-08FD5191B27A}" presName="pyramid" presStyleLbl="node1" presStyleIdx="0" presStyleCnt="1"/>
      <dgm:spPr/>
      <dgm:t>
        <a:bodyPr/>
        <a:lstStyle/>
        <a:p>
          <a:endParaRPr lang="en-US"/>
        </a:p>
      </dgm:t>
    </dgm:pt>
    <dgm:pt modelId="{EDE68012-0964-4EAF-8243-6E80958511FA}" type="pres">
      <dgm:prSet presAssocID="{1AEEF6A0-CAA9-455B-9E5A-08FD5191B27A}" presName="theList" presStyleCnt="0"/>
      <dgm:spPr/>
      <dgm:t>
        <a:bodyPr/>
        <a:lstStyle/>
        <a:p>
          <a:endParaRPr lang="en-US"/>
        </a:p>
      </dgm:t>
    </dgm:pt>
    <dgm:pt modelId="{482B1B98-8D33-4551-89D9-6B82D2B2961F}" type="pres">
      <dgm:prSet presAssocID="{F8AA49EC-3E7C-4FE4-AE23-32AEFE6F132F}" presName="aNode" presStyleLbl="fgAcc1" presStyleIdx="0" presStyleCnt="5" custAng="0" custScaleX="132144" custScaleY="117944" custLinFactNeighborX="13229" custLinFactNeighborY="-41536">
        <dgm:presLayoutVars>
          <dgm:bulletEnabled val="1"/>
        </dgm:presLayoutVars>
      </dgm:prSet>
      <dgm:spPr/>
      <dgm:t>
        <a:bodyPr/>
        <a:lstStyle/>
        <a:p>
          <a:endParaRPr lang="en-US"/>
        </a:p>
      </dgm:t>
    </dgm:pt>
    <dgm:pt modelId="{B51B938C-99C2-4176-92A4-F438D58D47C0}" type="pres">
      <dgm:prSet presAssocID="{F8AA49EC-3E7C-4FE4-AE23-32AEFE6F132F}" presName="aSpace" presStyleCnt="0"/>
      <dgm:spPr/>
      <dgm:t>
        <a:bodyPr/>
        <a:lstStyle/>
        <a:p>
          <a:endParaRPr lang="en-US"/>
        </a:p>
      </dgm:t>
    </dgm:pt>
    <dgm:pt modelId="{4040A3BE-2D2A-4651-9229-9AB25C8C6661}" type="pres">
      <dgm:prSet presAssocID="{6E51DB0E-FFD6-4930-A18D-0568FC9BE79B}" presName="aNode" presStyleLbl="fgAcc1" presStyleIdx="1" presStyleCnt="5" custAng="0" custScaleX="126671" custScaleY="117944" custLinFactNeighborX="13229" custLinFactNeighborY="-41536">
        <dgm:presLayoutVars>
          <dgm:bulletEnabled val="1"/>
        </dgm:presLayoutVars>
      </dgm:prSet>
      <dgm:spPr/>
      <dgm:t>
        <a:bodyPr/>
        <a:lstStyle/>
        <a:p>
          <a:endParaRPr lang="en-US"/>
        </a:p>
      </dgm:t>
    </dgm:pt>
    <dgm:pt modelId="{0CA4B9CD-D08E-41E8-B117-0A226A790604}" type="pres">
      <dgm:prSet presAssocID="{6E51DB0E-FFD6-4930-A18D-0568FC9BE79B}" presName="aSpace" presStyleCnt="0"/>
      <dgm:spPr/>
      <dgm:t>
        <a:bodyPr/>
        <a:lstStyle/>
        <a:p>
          <a:endParaRPr lang="en-US"/>
        </a:p>
      </dgm:t>
    </dgm:pt>
    <dgm:pt modelId="{0EFA17DE-3973-4C34-981F-B7F38E8CCD62}" type="pres">
      <dgm:prSet presAssocID="{A252F31C-BA14-4A6E-9901-1D258472912A}" presName="aNode" presStyleLbl="fgAcc1" presStyleIdx="2" presStyleCnt="5" custAng="0" custScaleX="126671" custScaleY="117944" custLinFactNeighborX="13229" custLinFactNeighborY="-41536">
        <dgm:presLayoutVars>
          <dgm:bulletEnabled val="1"/>
        </dgm:presLayoutVars>
      </dgm:prSet>
      <dgm:spPr/>
      <dgm:t>
        <a:bodyPr/>
        <a:lstStyle/>
        <a:p>
          <a:endParaRPr lang="en-US"/>
        </a:p>
      </dgm:t>
    </dgm:pt>
    <dgm:pt modelId="{1937F421-A67C-462C-B3F7-B43A8F3592EA}" type="pres">
      <dgm:prSet presAssocID="{A252F31C-BA14-4A6E-9901-1D258472912A}" presName="aSpace" presStyleCnt="0"/>
      <dgm:spPr/>
      <dgm:t>
        <a:bodyPr/>
        <a:lstStyle/>
        <a:p>
          <a:endParaRPr lang="en-US"/>
        </a:p>
      </dgm:t>
    </dgm:pt>
    <dgm:pt modelId="{9013EDF4-6951-4EBD-9714-4046AC606F45}" type="pres">
      <dgm:prSet presAssocID="{863FBDEA-5D72-4B7D-B352-20BD5B84E716}" presName="aNode" presStyleLbl="fgAcc1" presStyleIdx="3" presStyleCnt="5" custAng="0" custScaleX="126671" custScaleY="117944" custLinFactNeighborX="13229" custLinFactNeighborY="-41536">
        <dgm:presLayoutVars>
          <dgm:bulletEnabled val="1"/>
        </dgm:presLayoutVars>
      </dgm:prSet>
      <dgm:spPr/>
      <dgm:t>
        <a:bodyPr/>
        <a:lstStyle/>
        <a:p>
          <a:endParaRPr lang="en-US"/>
        </a:p>
      </dgm:t>
    </dgm:pt>
    <dgm:pt modelId="{09375073-E8E7-428F-BBCF-12B0EABA21DE}" type="pres">
      <dgm:prSet presAssocID="{863FBDEA-5D72-4B7D-B352-20BD5B84E716}" presName="aSpace" presStyleCnt="0"/>
      <dgm:spPr/>
      <dgm:t>
        <a:bodyPr/>
        <a:lstStyle/>
        <a:p>
          <a:endParaRPr lang="en-US"/>
        </a:p>
      </dgm:t>
    </dgm:pt>
    <dgm:pt modelId="{773D8CE2-BB83-4A64-9F7C-3AF2D7E19C4E}" type="pres">
      <dgm:prSet presAssocID="{17792D12-8977-408A-A0BF-9678891F1607}" presName="aNode" presStyleLbl="fgAcc1" presStyleIdx="4" presStyleCnt="5" custAng="0" custScaleX="126671" custScaleY="117944" custLinFactNeighborX="13229" custLinFactNeighborY="-41536">
        <dgm:presLayoutVars>
          <dgm:bulletEnabled val="1"/>
        </dgm:presLayoutVars>
      </dgm:prSet>
      <dgm:spPr/>
      <dgm:t>
        <a:bodyPr/>
        <a:lstStyle/>
        <a:p>
          <a:endParaRPr lang="en-US"/>
        </a:p>
      </dgm:t>
    </dgm:pt>
    <dgm:pt modelId="{8D1D39EF-3056-4395-93ED-0332DB62241E}" type="pres">
      <dgm:prSet presAssocID="{17792D12-8977-408A-A0BF-9678891F1607}" presName="aSpace" presStyleCnt="0"/>
      <dgm:spPr/>
      <dgm:t>
        <a:bodyPr/>
        <a:lstStyle/>
        <a:p>
          <a:endParaRPr lang="en-US"/>
        </a:p>
      </dgm:t>
    </dgm:pt>
  </dgm:ptLst>
  <dgm:cxnLst>
    <dgm:cxn modelId="{2163ABAA-544D-4DD0-B068-6080E7CC4E39}" srcId="{1AEEF6A0-CAA9-455B-9E5A-08FD5191B27A}" destId="{A252F31C-BA14-4A6E-9901-1D258472912A}" srcOrd="2" destOrd="0" parTransId="{AC132DD3-8EF8-415B-B18B-5E37A26B7598}" sibTransId="{C213A850-925F-4B4D-8C3F-6A3028EC2119}"/>
    <dgm:cxn modelId="{C978E0F8-486C-4637-90FA-7DC2238CF417}" type="presOf" srcId="{863FBDEA-5D72-4B7D-B352-20BD5B84E716}" destId="{9013EDF4-6951-4EBD-9714-4046AC606F45}" srcOrd="0" destOrd="0" presId="urn:microsoft.com/office/officeart/2005/8/layout/pyramid2"/>
    <dgm:cxn modelId="{4541EED6-F2C6-4FD3-BCFA-68EFD7D8D4CA}" type="presOf" srcId="{17792D12-8977-408A-A0BF-9678891F1607}" destId="{773D8CE2-BB83-4A64-9F7C-3AF2D7E19C4E}" srcOrd="0" destOrd="0" presId="urn:microsoft.com/office/officeart/2005/8/layout/pyramid2"/>
    <dgm:cxn modelId="{479C03D5-EA02-4EF1-8176-352E2D75EF2B}" type="presOf" srcId="{6E51DB0E-FFD6-4930-A18D-0568FC9BE79B}" destId="{4040A3BE-2D2A-4651-9229-9AB25C8C6661}" srcOrd="0" destOrd="0" presId="urn:microsoft.com/office/officeart/2005/8/layout/pyramid2"/>
    <dgm:cxn modelId="{B11004A9-2BF5-4F0A-93EA-38196ED54643}" type="presOf" srcId="{F8AA49EC-3E7C-4FE4-AE23-32AEFE6F132F}" destId="{482B1B98-8D33-4551-89D9-6B82D2B2961F}" srcOrd="0" destOrd="0" presId="urn:microsoft.com/office/officeart/2005/8/layout/pyramid2"/>
    <dgm:cxn modelId="{993FB3B8-13CF-4240-977D-AE2DF28288F6}" srcId="{1AEEF6A0-CAA9-455B-9E5A-08FD5191B27A}" destId="{17792D12-8977-408A-A0BF-9678891F1607}" srcOrd="4" destOrd="0" parTransId="{971683DE-0E54-4167-8CF7-8ADAFB4E6F02}" sibTransId="{E57FBA39-AA31-46A0-B94A-0E67D5208C19}"/>
    <dgm:cxn modelId="{85B4444E-6D25-4E5B-A525-0116FEECFA83}" srcId="{1AEEF6A0-CAA9-455B-9E5A-08FD5191B27A}" destId="{F8AA49EC-3E7C-4FE4-AE23-32AEFE6F132F}" srcOrd="0" destOrd="0" parTransId="{F71C6717-635B-4910-BFFF-601AA106ACDD}" sibTransId="{84A590C6-571A-4782-998F-6F2A16A239D4}"/>
    <dgm:cxn modelId="{B9395F0A-FFF6-4E6A-8DA1-0E6913D6EAF8}" type="presOf" srcId="{1AEEF6A0-CAA9-455B-9E5A-08FD5191B27A}" destId="{052C017A-6CCB-4178-834E-F052C8883232}" srcOrd="0" destOrd="0" presId="urn:microsoft.com/office/officeart/2005/8/layout/pyramid2"/>
    <dgm:cxn modelId="{25C349A5-3859-4D96-AF4E-B7012689A796}" srcId="{1AEEF6A0-CAA9-455B-9E5A-08FD5191B27A}" destId="{863FBDEA-5D72-4B7D-B352-20BD5B84E716}" srcOrd="3" destOrd="0" parTransId="{2E9045E5-954E-413F-9A85-CA969A7B1822}" sibTransId="{B89E6A6A-07BD-44BF-862D-6329E484C984}"/>
    <dgm:cxn modelId="{08B591DE-7ED3-4C76-9F05-3741EC9312D2}" srcId="{1AEEF6A0-CAA9-455B-9E5A-08FD5191B27A}" destId="{6E51DB0E-FFD6-4930-A18D-0568FC9BE79B}" srcOrd="1" destOrd="0" parTransId="{C94AECAB-0EFF-42F9-8124-04AFE7D17BCD}" sibTransId="{75CC9597-32F7-4AAA-9E29-F5A635ACCEE3}"/>
    <dgm:cxn modelId="{F25ACA2C-71B9-49D2-BF15-E91A76CC6D6B}" type="presOf" srcId="{A252F31C-BA14-4A6E-9901-1D258472912A}" destId="{0EFA17DE-3973-4C34-981F-B7F38E8CCD62}" srcOrd="0" destOrd="0" presId="urn:microsoft.com/office/officeart/2005/8/layout/pyramid2"/>
    <dgm:cxn modelId="{F2EF33C5-69A3-4DF7-A05E-B78EBB9225E4}" type="presParOf" srcId="{052C017A-6CCB-4178-834E-F052C8883232}" destId="{4594F5C5-0627-49E5-BF87-CCC503FF53EC}" srcOrd="0" destOrd="0" presId="urn:microsoft.com/office/officeart/2005/8/layout/pyramid2"/>
    <dgm:cxn modelId="{957A6889-7A85-4EDC-85B6-653B6CE01C6F}" type="presParOf" srcId="{052C017A-6CCB-4178-834E-F052C8883232}" destId="{EDE68012-0964-4EAF-8243-6E80958511FA}" srcOrd="1" destOrd="0" presId="urn:microsoft.com/office/officeart/2005/8/layout/pyramid2"/>
    <dgm:cxn modelId="{648E60E9-E4B2-4FB1-B7D7-3ED006162EBB}" type="presParOf" srcId="{EDE68012-0964-4EAF-8243-6E80958511FA}" destId="{482B1B98-8D33-4551-89D9-6B82D2B2961F}" srcOrd="0" destOrd="0" presId="urn:microsoft.com/office/officeart/2005/8/layout/pyramid2"/>
    <dgm:cxn modelId="{81B8B920-0402-4E42-BC18-574F031BDEFC}" type="presParOf" srcId="{EDE68012-0964-4EAF-8243-6E80958511FA}" destId="{B51B938C-99C2-4176-92A4-F438D58D47C0}" srcOrd="1" destOrd="0" presId="urn:microsoft.com/office/officeart/2005/8/layout/pyramid2"/>
    <dgm:cxn modelId="{F80BFE34-A0E3-4F60-9B0A-F0F2F1802490}" type="presParOf" srcId="{EDE68012-0964-4EAF-8243-6E80958511FA}" destId="{4040A3BE-2D2A-4651-9229-9AB25C8C6661}" srcOrd="2" destOrd="0" presId="urn:microsoft.com/office/officeart/2005/8/layout/pyramid2"/>
    <dgm:cxn modelId="{6646705B-7693-4FE9-B322-9DAE461B2281}" type="presParOf" srcId="{EDE68012-0964-4EAF-8243-6E80958511FA}" destId="{0CA4B9CD-D08E-41E8-B117-0A226A790604}" srcOrd="3" destOrd="0" presId="urn:microsoft.com/office/officeart/2005/8/layout/pyramid2"/>
    <dgm:cxn modelId="{1608E88E-D4E9-4292-8FE7-F31EB844871D}" type="presParOf" srcId="{EDE68012-0964-4EAF-8243-6E80958511FA}" destId="{0EFA17DE-3973-4C34-981F-B7F38E8CCD62}" srcOrd="4" destOrd="0" presId="urn:microsoft.com/office/officeart/2005/8/layout/pyramid2"/>
    <dgm:cxn modelId="{CB5B5958-F749-4AA4-98FF-664AC5E98A6B}" type="presParOf" srcId="{EDE68012-0964-4EAF-8243-6E80958511FA}" destId="{1937F421-A67C-462C-B3F7-B43A8F3592EA}" srcOrd="5" destOrd="0" presId="urn:microsoft.com/office/officeart/2005/8/layout/pyramid2"/>
    <dgm:cxn modelId="{14202B63-359F-4512-AB9C-2F347BD32FE4}" type="presParOf" srcId="{EDE68012-0964-4EAF-8243-6E80958511FA}" destId="{9013EDF4-6951-4EBD-9714-4046AC606F45}" srcOrd="6" destOrd="0" presId="urn:microsoft.com/office/officeart/2005/8/layout/pyramid2"/>
    <dgm:cxn modelId="{D634A617-5E1C-41EF-BB9A-82C5A87467AA}" type="presParOf" srcId="{EDE68012-0964-4EAF-8243-6E80958511FA}" destId="{09375073-E8E7-428F-BBCF-12B0EABA21DE}" srcOrd="7" destOrd="0" presId="urn:microsoft.com/office/officeart/2005/8/layout/pyramid2"/>
    <dgm:cxn modelId="{AF21FCA2-65D6-483C-AC6A-1281B8333374}" type="presParOf" srcId="{EDE68012-0964-4EAF-8243-6E80958511FA}" destId="{773D8CE2-BB83-4A64-9F7C-3AF2D7E19C4E}" srcOrd="8" destOrd="0" presId="urn:microsoft.com/office/officeart/2005/8/layout/pyramid2"/>
    <dgm:cxn modelId="{3CEABF95-C7A4-4D27-B71A-E4A77C275129}" type="presParOf" srcId="{EDE68012-0964-4EAF-8243-6E80958511FA}" destId="{8D1D39EF-3056-4395-93ED-0332DB62241E}"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53221D-6B1A-41DE-8779-AA1E870749A0}" type="doc">
      <dgm:prSet loTypeId="urn:microsoft.com/office/officeart/2005/8/layout/cycle4#1" loCatId="cycle" qsTypeId="urn:microsoft.com/office/officeart/2005/8/quickstyle/simple1" qsCatId="simple" csTypeId="urn:microsoft.com/office/officeart/2005/8/colors/colorful5" csCatId="colorful" phldr="1"/>
      <dgm:spPr/>
      <dgm:t>
        <a:bodyPr/>
        <a:lstStyle/>
        <a:p>
          <a:endParaRPr lang="en-US"/>
        </a:p>
      </dgm:t>
    </dgm:pt>
    <dgm:pt modelId="{AC0C9270-37DF-4469-8BD4-A9F1AE06946B}">
      <dgm:prSet custT="1"/>
      <dgm:spPr/>
      <dgm:t>
        <a:bodyPr/>
        <a:lstStyle/>
        <a:p>
          <a:pPr rtl="0"/>
          <a:r>
            <a:rPr lang="en-US" sz="1400" b="1" dirty="0" smtClean="0">
              <a:solidFill>
                <a:schemeClr val="tx1"/>
              </a:solidFill>
            </a:rPr>
            <a:t>Information generation through scientific techniques on aquifer disposition and vulnerability to generate models for </a:t>
          </a:r>
          <a:r>
            <a:rPr lang="en-US" sz="1400" b="1" u="sng" dirty="0" smtClean="0">
              <a:solidFill>
                <a:schemeClr val="tx1"/>
              </a:solidFill>
            </a:rPr>
            <a:t>aquifer-based development of groundwater</a:t>
          </a:r>
          <a:endParaRPr lang="en-US" sz="1200" b="1" u="sng" dirty="0">
            <a:solidFill>
              <a:schemeClr val="tx1"/>
            </a:solidFill>
          </a:endParaRPr>
        </a:p>
      </dgm:t>
    </dgm:pt>
    <dgm:pt modelId="{81511068-3824-4A83-A958-17D2CF86867E}" type="parTrans" cxnId="{87FD6DE6-8B7C-4D70-B34D-7A6993737284}">
      <dgm:prSet/>
      <dgm:spPr/>
      <dgm:t>
        <a:bodyPr/>
        <a:lstStyle/>
        <a:p>
          <a:endParaRPr lang="en-US"/>
        </a:p>
      </dgm:t>
    </dgm:pt>
    <dgm:pt modelId="{2C856FE5-C893-4B25-92F7-07FA298F502A}" type="sibTrans" cxnId="{87FD6DE6-8B7C-4D70-B34D-7A6993737284}">
      <dgm:prSet/>
      <dgm:spPr/>
      <dgm:t>
        <a:bodyPr/>
        <a:lstStyle/>
        <a:p>
          <a:endParaRPr lang="en-US"/>
        </a:p>
      </dgm:t>
    </dgm:pt>
    <dgm:pt modelId="{B6C874DF-20C7-4784-BED5-C85AAC672DF3}">
      <dgm:prSet custT="1"/>
      <dgm:spPr/>
      <dgm:t>
        <a:bodyPr/>
        <a:lstStyle/>
        <a:p>
          <a:pPr rtl="0"/>
          <a:r>
            <a:rPr lang="en-US" sz="1600" b="1" dirty="0" smtClean="0">
              <a:solidFill>
                <a:schemeClr val="tx1"/>
              </a:solidFill>
            </a:rPr>
            <a:t>Aquifer-wise groundwater management by involving stakeholders in </a:t>
          </a:r>
          <a:r>
            <a:rPr lang="en-US" sz="1600" b="1" u="sng" dirty="0" smtClean="0">
              <a:solidFill>
                <a:schemeClr val="tx1"/>
              </a:solidFill>
            </a:rPr>
            <a:t>participatory approach</a:t>
          </a:r>
          <a:r>
            <a:rPr lang="en-US" sz="1400" b="1" dirty="0" smtClean="0">
              <a:solidFill>
                <a:schemeClr val="tx1"/>
              </a:solidFill>
            </a:rPr>
            <a:t>. </a:t>
          </a:r>
          <a:endParaRPr lang="en-US" sz="1400" b="1" dirty="0">
            <a:solidFill>
              <a:schemeClr val="tx1"/>
            </a:solidFill>
          </a:endParaRPr>
        </a:p>
      </dgm:t>
    </dgm:pt>
    <dgm:pt modelId="{8705D2AA-C979-4BB8-A001-BD5938EC3B2F}" type="parTrans" cxnId="{0797B3B8-8862-4DBA-A8F4-43CDE70CA322}">
      <dgm:prSet/>
      <dgm:spPr/>
      <dgm:t>
        <a:bodyPr/>
        <a:lstStyle/>
        <a:p>
          <a:endParaRPr lang="en-US"/>
        </a:p>
      </dgm:t>
    </dgm:pt>
    <dgm:pt modelId="{FE91ACB1-0C3F-41DA-8B1A-E0D5C8EDB66F}" type="sibTrans" cxnId="{0797B3B8-8862-4DBA-A8F4-43CDE70CA322}">
      <dgm:prSet/>
      <dgm:spPr/>
      <dgm:t>
        <a:bodyPr/>
        <a:lstStyle/>
        <a:p>
          <a:endParaRPr lang="en-US"/>
        </a:p>
      </dgm:t>
    </dgm:pt>
    <dgm:pt modelId="{3F9EAF59-5D22-4267-AA8E-67E50AE415EC}">
      <dgm:prSet custT="1"/>
      <dgm:spPr/>
      <dgm:t>
        <a:bodyPr/>
        <a:lstStyle/>
        <a:p>
          <a:pPr rtl="0"/>
          <a:r>
            <a:rPr lang="en-US" sz="1400" b="1" u="sng" dirty="0" smtClean="0">
              <a:solidFill>
                <a:schemeClr val="tx1"/>
              </a:solidFill>
            </a:rPr>
            <a:t>Public sector investment in groundwater </a:t>
          </a:r>
          <a:r>
            <a:rPr lang="en-US" sz="1400" b="1" dirty="0" smtClean="0">
              <a:solidFill>
                <a:schemeClr val="tx1"/>
              </a:solidFill>
            </a:rPr>
            <a:t>by bringing schemes of groundwater development and artificial recharge in groundwater potential areas and over-exploited areas</a:t>
          </a:r>
          <a:endParaRPr lang="en-US" sz="1400" b="1" dirty="0">
            <a:solidFill>
              <a:schemeClr val="tx1"/>
            </a:solidFill>
          </a:endParaRPr>
        </a:p>
      </dgm:t>
    </dgm:pt>
    <dgm:pt modelId="{578B70CD-1D42-4024-95BC-2869C906EF2C}" type="parTrans" cxnId="{F28C1A09-F0D3-4EE5-82DF-56CF0EF94ABF}">
      <dgm:prSet/>
      <dgm:spPr/>
      <dgm:t>
        <a:bodyPr/>
        <a:lstStyle/>
        <a:p>
          <a:endParaRPr lang="en-US"/>
        </a:p>
      </dgm:t>
    </dgm:pt>
    <dgm:pt modelId="{9A75A0E5-FF26-4529-AD1C-9BEB88326636}" type="sibTrans" cxnId="{F28C1A09-F0D3-4EE5-82DF-56CF0EF94ABF}">
      <dgm:prSet/>
      <dgm:spPr/>
      <dgm:t>
        <a:bodyPr/>
        <a:lstStyle/>
        <a:p>
          <a:endParaRPr lang="en-US"/>
        </a:p>
      </dgm:t>
    </dgm:pt>
    <dgm:pt modelId="{60000298-4C9B-493B-BDFA-FA8CAD3A29E6}">
      <dgm:prSet/>
      <dgm:spPr/>
      <dgm:t>
        <a:bodyPr/>
        <a:lstStyle/>
        <a:p>
          <a:pPr rtl="0"/>
          <a:r>
            <a:rPr lang="en-US" b="1" u="sng" dirty="0" smtClean="0">
              <a:solidFill>
                <a:schemeClr val="tx1"/>
              </a:solidFill>
            </a:rPr>
            <a:t>Area-specific implementation of regulation </a:t>
          </a:r>
          <a:r>
            <a:rPr lang="en-US" b="1" dirty="0" smtClean="0">
              <a:solidFill>
                <a:schemeClr val="tx1"/>
              </a:solidFill>
            </a:rPr>
            <a:t>by standardizing depth of tubewells for various user sectors, distance between two wells, discontinuing free energy for irrigation.</a:t>
          </a:r>
          <a:endParaRPr lang="en-US" b="1" dirty="0">
            <a:solidFill>
              <a:schemeClr val="tx1"/>
            </a:solidFill>
          </a:endParaRPr>
        </a:p>
      </dgm:t>
    </dgm:pt>
    <dgm:pt modelId="{14F17065-6D8E-458C-AFC7-893A979BA5BD}" type="sibTrans" cxnId="{DD7E99C5-2FB7-41A5-BF5E-96E228AD259C}">
      <dgm:prSet/>
      <dgm:spPr/>
      <dgm:t>
        <a:bodyPr/>
        <a:lstStyle/>
        <a:p>
          <a:endParaRPr lang="en-US"/>
        </a:p>
      </dgm:t>
    </dgm:pt>
    <dgm:pt modelId="{E8B97F6B-B41E-48C2-8A22-E92FF30D2929}" type="parTrans" cxnId="{DD7E99C5-2FB7-41A5-BF5E-96E228AD259C}">
      <dgm:prSet/>
      <dgm:spPr/>
      <dgm:t>
        <a:bodyPr/>
        <a:lstStyle/>
        <a:p>
          <a:endParaRPr lang="en-US"/>
        </a:p>
      </dgm:t>
    </dgm:pt>
    <dgm:pt modelId="{EB50E7CB-9908-4D33-AA42-BD7838964462}" type="pres">
      <dgm:prSet presAssocID="{CC53221D-6B1A-41DE-8779-AA1E870749A0}" presName="cycleMatrixDiagram" presStyleCnt="0">
        <dgm:presLayoutVars>
          <dgm:chMax val="1"/>
          <dgm:dir/>
          <dgm:animLvl val="lvl"/>
          <dgm:resizeHandles val="exact"/>
        </dgm:presLayoutVars>
      </dgm:prSet>
      <dgm:spPr/>
      <dgm:t>
        <a:bodyPr/>
        <a:lstStyle/>
        <a:p>
          <a:endParaRPr lang="en-US"/>
        </a:p>
      </dgm:t>
    </dgm:pt>
    <dgm:pt modelId="{29B0EA43-B433-4B2B-81AB-567C3D636C4E}" type="pres">
      <dgm:prSet presAssocID="{CC53221D-6B1A-41DE-8779-AA1E870749A0}" presName="children" presStyleCnt="0"/>
      <dgm:spPr/>
    </dgm:pt>
    <dgm:pt modelId="{729391E9-D742-43CA-9931-BA3C4B2A35B1}" type="pres">
      <dgm:prSet presAssocID="{CC53221D-6B1A-41DE-8779-AA1E870749A0}" presName="childPlaceholder" presStyleCnt="0"/>
      <dgm:spPr/>
    </dgm:pt>
    <dgm:pt modelId="{7BB7C029-1FDB-4C1C-8E32-2BFF03547E67}" type="pres">
      <dgm:prSet presAssocID="{CC53221D-6B1A-41DE-8779-AA1E870749A0}" presName="circle" presStyleCnt="0"/>
      <dgm:spPr/>
    </dgm:pt>
    <dgm:pt modelId="{038E8B50-55AF-4DDF-88B5-A7795341CB3A}" type="pres">
      <dgm:prSet presAssocID="{CC53221D-6B1A-41DE-8779-AA1E870749A0}" presName="quadrant1" presStyleLbl="node1" presStyleIdx="0" presStyleCnt="4" custScaleX="107603" custScaleY="126328" custLinFactNeighborX="0" custLinFactNeighborY="-15605">
        <dgm:presLayoutVars>
          <dgm:chMax val="1"/>
          <dgm:bulletEnabled val="1"/>
        </dgm:presLayoutVars>
      </dgm:prSet>
      <dgm:spPr/>
      <dgm:t>
        <a:bodyPr/>
        <a:lstStyle/>
        <a:p>
          <a:endParaRPr lang="en-US"/>
        </a:p>
      </dgm:t>
    </dgm:pt>
    <dgm:pt modelId="{04A99325-DCE3-480B-A790-AFAA577220BB}" type="pres">
      <dgm:prSet presAssocID="{CC53221D-6B1A-41DE-8779-AA1E870749A0}" presName="quadrant2" presStyleLbl="node1" presStyleIdx="1" presStyleCnt="4" custScaleX="104619" custScaleY="126328" custLinFactNeighborX="3121" custLinFactNeighborY="-15604">
        <dgm:presLayoutVars>
          <dgm:chMax val="1"/>
          <dgm:bulletEnabled val="1"/>
        </dgm:presLayoutVars>
      </dgm:prSet>
      <dgm:spPr/>
      <dgm:t>
        <a:bodyPr/>
        <a:lstStyle/>
        <a:p>
          <a:endParaRPr lang="en-US"/>
        </a:p>
      </dgm:t>
    </dgm:pt>
    <dgm:pt modelId="{D153A6F1-85AE-42BF-BACC-44B1E80B725D}" type="pres">
      <dgm:prSet presAssocID="{CC53221D-6B1A-41DE-8779-AA1E870749A0}" presName="quadrant3" presStyleLbl="node1" presStyleIdx="2" presStyleCnt="4" custScaleX="113844" custScaleY="120086" custLinFactNeighborX="0" custLinFactNeighborY="3121">
        <dgm:presLayoutVars>
          <dgm:chMax val="1"/>
          <dgm:bulletEnabled val="1"/>
        </dgm:presLayoutVars>
      </dgm:prSet>
      <dgm:spPr/>
      <dgm:t>
        <a:bodyPr/>
        <a:lstStyle/>
        <a:p>
          <a:endParaRPr lang="en-US"/>
        </a:p>
      </dgm:t>
    </dgm:pt>
    <dgm:pt modelId="{44BDAE9D-B27F-423E-B9E6-CF2A1E9093A3}" type="pres">
      <dgm:prSet presAssocID="{CC53221D-6B1A-41DE-8779-AA1E870749A0}" presName="quadrant4" presStyleLbl="node1" presStyleIdx="3" presStyleCnt="4" custScaleX="107603" custScaleY="120086" custLinFactNeighborX="1492" custLinFactNeighborY="1492">
        <dgm:presLayoutVars>
          <dgm:chMax val="1"/>
          <dgm:bulletEnabled val="1"/>
        </dgm:presLayoutVars>
      </dgm:prSet>
      <dgm:spPr/>
      <dgm:t>
        <a:bodyPr/>
        <a:lstStyle/>
        <a:p>
          <a:endParaRPr lang="en-US"/>
        </a:p>
      </dgm:t>
    </dgm:pt>
    <dgm:pt modelId="{7895C063-1CA7-464E-A666-40C0AAB3A386}" type="pres">
      <dgm:prSet presAssocID="{CC53221D-6B1A-41DE-8779-AA1E870749A0}" presName="quadrantPlaceholder" presStyleCnt="0"/>
      <dgm:spPr/>
    </dgm:pt>
    <dgm:pt modelId="{96E5C11A-98FA-4FE8-A29C-B3F86B1BFB54}" type="pres">
      <dgm:prSet presAssocID="{CC53221D-6B1A-41DE-8779-AA1E870749A0}" presName="center1" presStyleLbl="fgShp" presStyleIdx="0" presStyleCnt="2" custScaleX="135018" custScaleY="141580" custLinFactY="-100000" custLinFactNeighborX="-4235" custLinFactNeighborY="-194595"/>
      <dgm:spPr/>
      <dgm:t>
        <a:bodyPr/>
        <a:lstStyle/>
        <a:p>
          <a:endParaRPr lang="en-US"/>
        </a:p>
      </dgm:t>
    </dgm:pt>
    <dgm:pt modelId="{E273433A-45C0-4657-A2CD-AAED813E8A33}" type="pres">
      <dgm:prSet presAssocID="{CC53221D-6B1A-41DE-8779-AA1E870749A0}" presName="center2" presStyleLbl="fgShp" presStyleIdx="1" presStyleCnt="2" custScaleY="120789" custLinFactY="100000" custLinFactNeighborX="4804" custLinFactNeighborY="159459"/>
      <dgm:spPr>
        <a:blipFill rotWithShape="0">
          <a:blip xmlns:r="http://schemas.openxmlformats.org/officeDocument/2006/relationships" r:embed="rId1"/>
          <a:stretch>
            <a:fillRect/>
          </a:stretch>
        </a:blipFill>
      </dgm:spPr>
      <dgm:t>
        <a:bodyPr/>
        <a:lstStyle/>
        <a:p>
          <a:endParaRPr lang="en-US"/>
        </a:p>
      </dgm:t>
    </dgm:pt>
  </dgm:ptLst>
  <dgm:cxnLst>
    <dgm:cxn modelId="{87FD6DE6-8B7C-4D70-B34D-7A6993737284}" srcId="{CC53221D-6B1A-41DE-8779-AA1E870749A0}" destId="{AC0C9270-37DF-4469-8BD4-A9F1AE06946B}" srcOrd="0" destOrd="0" parTransId="{81511068-3824-4A83-A958-17D2CF86867E}" sibTransId="{2C856FE5-C893-4B25-92F7-07FA298F502A}"/>
    <dgm:cxn modelId="{F28C1A09-F0D3-4EE5-82DF-56CF0EF94ABF}" srcId="{CC53221D-6B1A-41DE-8779-AA1E870749A0}" destId="{3F9EAF59-5D22-4267-AA8E-67E50AE415EC}" srcOrd="2" destOrd="0" parTransId="{578B70CD-1D42-4024-95BC-2869C906EF2C}" sibTransId="{9A75A0E5-FF26-4529-AD1C-9BEB88326636}"/>
    <dgm:cxn modelId="{2858BE8A-9BCF-4D99-9E18-9693FE94A580}" type="presOf" srcId="{B6C874DF-20C7-4784-BED5-C85AAC672DF3}" destId="{04A99325-DCE3-480B-A790-AFAA577220BB}" srcOrd="0" destOrd="0" presId="urn:microsoft.com/office/officeart/2005/8/layout/cycle4#1"/>
    <dgm:cxn modelId="{80DC5B97-58FD-4DFA-B544-E0BC36C454DC}" type="presOf" srcId="{CC53221D-6B1A-41DE-8779-AA1E870749A0}" destId="{EB50E7CB-9908-4D33-AA42-BD7838964462}" srcOrd="0" destOrd="0" presId="urn:microsoft.com/office/officeart/2005/8/layout/cycle4#1"/>
    <dgm:cxn modelId="{DD7E99C5-2FB7-41A5-BF5E-96E228AD259C}" srcId="{CC53221D-6B1A-41DE-8779-AA1E870749A0}" destId="{60000298-4C9B-493B-BDFA-FA8CAD3A29E6}" srcOrd="3" destOrd="0" parTransId="{E8B97F6B-B41E-48C2-8A22-E92FF30D2929}" sibTransId="{14F17065-6D8E-458C-AFC7-893A979BA5BD}"/>
    <dgm:cxn modelId="{0797B3B8-8862-4DBA-A8F4-43CDE70CA322}" srcId="{CC53221D-6B1A-41DE-8779-AA1E870749A0}" destId="{B6C874DF-20C7-4784-BED5-C85AAC672DF3}" srcOrd="1" destOrd="0" parTransId="{8705D2AA-C979-4BB8-A001-BD5938EC3B2F}" sibTransId="{FE91ACB1-0C3F-41DA-8B1A-E0D5C8EDB66F}"/>
    <dgm:cxn modelId="{13142294-E219-437A-8189-AF66A6A3DEEA}" type="presOf" srcId="{AC0C9270-37DF-4469-8BD4-A9F1AE06946B}" destId="{038E8B50-55AF-4DDF-88B5-A7795341CB3A}" srcOrd="0" destOrd="0" presId="urn:microsoft.com/office/officeart/2005/8/layout/cycle4#1"/>
    <dgm:cxn modelId="{AD47B2C4-F477-4C04-882D-2B43523D393F}" type="presOf" srcId="{60000298-4C9B-493B-BDFA-FA8CAD3A29E6}" destId="{44BDAE9D-B27F-423E-B9E6-CF2A1E9093A3}" srcOrd="0" destOrd="0" presId="urn:microsoft.com/office/officeart/2005/8/layout/cycle4#1"/>
    <dgm:cxn modelId="{6B47EC45-38BE-4D5E-85C8-58117F048632}" type="presOf" srcId="{3F9EAF59-5D22-4267-AA8E-67E50AE415EC}" destId="{D153A6F1-85AE-42BF-BACC-44B1E80B725D}" srcOrd="0" destOrd="0" presId="urn:microsoft.com/office/officeart/2005/8/layout/cycle4#1"/>
    <dgm:cxn modelId="{8AE0F267-1D34-4E4E-A7B9-EBF14CE9F03E}" type="presParOf" srcId="{EB50E7CB-9908-4D33-AA42-BD7838964462}" destId="{29B0EA43-B433-4B2B-81AB-567C3D636C4E}" srcOrd="0" destOrd="0" presId="urn:microsoft.com/office/officeart/2005/8/layout/cycle4#1"/>
    <dgm:cxn modelId="{C4288A23-2CE7-49D7-A54F-3F5E72A2E09C}" type="presParOf" srcId="{29B0EA43-B433-4B2B-81AB-567C3D636C4E}" destId="{729391E9-D742-43CA-9931-BA3C4B2A35B1}" srcOrd="0" destOrd="0" presId="urn:microsoft.com/office/officeart/2005/8/layout/cycle4#1"/>
    <dgm:cxn modelId="{B7F4C336-1ABD-4625-87D7-56525B9B58D5}" type="presParOf" srcId="{EB50E7CB-9908-4D33-AA42-BD7838964462}" destId="{7BB7C029-1FDB-4C1C-8E32-2BFF03547E67}" srcOrd="1" destOrd="0" presId="urn:microsoft.com/office/officeart/2005/8/layout/cycle4#1"/>
    <dgm:cxn modelId="{6B810E5D-B9FA-4327-8F56-F70149A4CD12}" type="presParOf" srcId="{7BB7C029-1FDB-4C1C-8E32-2BFF03547E67}" destId="{038E8B50-55AF-4DDF-88B5-A7795341CB3A}" srcOrd="0" destOrd="0" presId="urn:microsoft.com/office/officeart/2005/8/layout/cycle4#1"/>
    <dgm:cxn modelId="{88555F6E-8EBC-48A1-AB50-384181866A4E}" type="presParOf" srcId="{7BB7C029-1FDB-4C1C-8E32-2BFF03547E67}" destId="{04A99325-DCE3-480B-A790-AFAA577220BB}" srcOrd="1" destOrd="0" presId="urn:microsoft.com/office/officeart/2005/8/layout/cycle4#1"/>
    <dgm:cxn modelId="{BB37EAC4-00F7-4C1C-BCBE-082CCAFFD678}" type="presParOf" srcId="{7BB7C029-1FDB-4C1C-8E32-2BFF03547E67}" destId="{D153A6F1-85AE-42BF-BACC-44B1E80B725D}" srcOrd="2" destOrd="0" presId="urn:microsoft.com/office/officeart/2005/8/layout/cycle4#1"/>
    <dgm:cxn modelId="{695BCBBA-7754-44EB-B248-66ABDF86B84E}" type="presParOf" srcId="{7BB7C029-1FDB-4C1C-8E32-2BFF03547E67}" destId="{44BDAE9D-B27F-423E-B9E6-CF2A1E9093A3}" srcOrd="3" destOrd="0" presId="urn:microsoft.com/office/officeart/2005/8/layout/cycle4#1"/>
    <dgm:cxn modelId="{B46245A6-767C-4AB0-B06F-4B1872ABF290}" type="presParOf" srcId="{7BB7C029-1FDB-4C1C-8E32-2BFF03547E67}" destId="{7895C063-1CA7-464E-A666-40C0AAB3A386}" srcOrd="4" destOrd="0" presId="urn:microsoft.com/office/officeart/2005/8/layout/cycle4#1"/>
    <dgm:cxn modelId="{BEE2345A-790B-4491-B90D-CEA26BAE2285}" type="presParOf" srcId="{EB50E7CB-9908-4D33-AA42-BD7838964462}" destId="{96E5C11A-98FA-4FE8-A29C-B3F86B1BFB54}" srcOrd="2" destOrd="0" presId="urn:microsoft.com/office/officeart/2005/8/layout/cycle4#1"/>
    <dgm:cxn modelId="{4D6CB8B6-EC59-402C-9C87-0D99F065AEAD}" type="presParOf" srcId="{EB50E7CB-9908-4D33-AA42-BD7838964462}" destId="{E273433A-45C0-4657-A2CD-AAED813E8A33}" srcOrd="3" destOrd="0" presId="urn:microsoft.com/office/officeart/2005/8/layout/cycle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73FD3-E324-4B39-8B41-106A4496360A}">
      <dsp:nvSpPr>
        <dsp:cNvPr id="0" name=""/>
        <dsp:cNvSpPr/>
      </dsp:nvSpPr>
      <dsp:spPr>
        <a:xfrm>
          <a:off x="342907" y="1676404"/>
          <a:ext cx="4115794" cy="3998378"/>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AEB9A85-9C83-44BE-A661-2ADE9A032509}">
      <dsp:nvSpPr>
        <dsp:cNvPr id="0" name=""/>
        <dsp:cNvSpPr/>
      </dsp:nvSpPr>
      <dsp:spPr>
        <a:xfrm>
          <a:off x="754167" y="2481231"/>
          <a:ext cx="3183540" cy="318354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FE072AF-07CB-4A09-979E-8968CE1EADF1}">
      <dsp:nvSpPr>
        <dsp:cNvPr id="0" name=""/>
        <dsp:cNvSpPr/>
      </dsp:nvSpPr>
      <dsp:spPr>
        <a:xfrm>
          <a:off x="1359262" y="3027622"/>
          <a:ext cx="1910124" cy="1910124"/>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DDFAE46-FEA1-454B-BE03-AE5C580C8273}">
      <dsp:nvSpPr>
        <dsp:cNvPr id="0" name=""/>
        <dsp:cNvSpPr/>
      </dsp:nvSpPr>
      <dsp:spPr>
        <a:xfrm>
          <a:off x="1995970" y="3664331"/>
          <a:ext cx="636708" cy="636708"/>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4F9D304-CFAC-4731-A14F-0379DD52E2CC}">
      <dsp:nvSpPr>
        <dsp:cNvPr id="0" name=""/>
        <dsp:cNvSpPr/>
      </dsp:nvSpPr>
      <dsp:spPr>
        <a:xfrm>
          <a:off x="4686307" y="304796"/>
          <a:ext cx="4070660" cy="1678552"/>
        </a:xfrm>
        <a:prstGeom prst="rect">
          <a:avLst/>
        </a:prstGeom>
        <a:noFill/>
        <a:ln>
          <a:solidFill>
            <a:schemeClr val="accent1"/>
          </a:solid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lvl="0" algn="l" defTabSz="889000" rtl="0">
            <a:lnSpc>
              <a:spcPct val="90000"/>
            </a:lnSpc>
            <a:spcBef>
              <a:spcPct val="0"/>
            </a:spcBef>
            <a:spcAft>
              <a:spcPct val="35000"/>
            </a:spcAft>
          </a:pPr>
          <a:r>
            <a:rPr lang="en-US" sz="2000" b="1" kern="1200" dirty="0" smtClean="0">
              <a:solidFill>
                <a:schemeClr val="tx1"/>
              </a:solidFill>
            </a:rPr>
            <a:t>Indian Easement Act, 1982 deems groundwater to be an easement connected to the land and grants landowners an unrestricted right to use the groundwater below the land</a:t>
          </a:r>
          <a:r>
            <a:rPr lang="en-US" sz="1600" b="1" kern="1200" dirty="0" smtClean="0">
              <a:solidFill>
                <a:srgbClr val="C00000"/>
              </a:solidFill>
            </a:rPr>
            <a:t>. </a:t>
          </a:r>
          <a:endParaRPr lang="en-US" sz="1600" b="1" kern="1200" dirty="0">
            <a:solidFill>
              <a:srgbClr val="C00000"/>
            </a:solidFill>
          </a:endParaRPr>
        </a:p>
      </dsp:txBody>
      <dsp:txXfrm>
        <a:off x="4686307" y="304796"/>
        <a:ext cx="4070660" cy="1678552"/>
      </dsp:txXfrm>
    </dsp:sp>
    <dsp:sp modelId="{6531F13C-C6E6-4C0F-B0C0-B68797F1C8A9}">
      <dsp:nvSpPr>
        <dsp:cNvPr id="0" name=""/>
        <dsp:cNvSpPr/>
      </dsp:nvSpPr>
      <dsp:spPr>
        <a:xfrm flipH="1">
          <a:off x="4800600" y="763802"/>
          <a:ext cx="413836" cy="74398"/>
        </a:xfrm>
        <a:prstGeom prst="line">
          <a:avLst/>
        </a:prstGeom>
        <a:noFill/>
        <a:ln w="9525"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04827AFE-F0A4-4853-85AB-8F4B16BC21A8}">
      <dsp:nvSpPr>
        <dsp:cNvPr id="0" name=""/>
        <dsp:cNvSpPr/>
      </dsp:nvSpPr>
      <dsp:spPr>
        <a:xfrm rot="5400000">
          <a:off x="1927990" y="1152045"/>
          <a:ext cx="3150108" cy="2451735"/>
        </a:xfrm>
        <a:prstGeom prst="line">
          <a:avLst/>
        </a:prstGeom>
        <a:noFill/>
        <a:ln w="9525"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78924185-9AB6-4525-9CC7-BA2ABC35CDE8}">
      <dsp:nvSpPr>
        <dsp:cNvPr id="0" name=""/>
        <dsp:cNvSpPr/>
      </dsp:nvSpPr>
      <dsp:spPr>
        <a:xfrm>
          <a:off x="0" y="0"/>
          <a:ext cx="4364444" cy="1608219"/>
        </a:xfrm>
        <a:prstGeom prst="rect">
          <a:avLst/>
        </a:prstGeom>
        <a:solidFill>
          <a:schemeClr val="accent1">
            <a:lumMod val="20000"/>
            <a:lumOff val="80000"/>
            <a:alpha val="24000"/>
          </a:schemeClr>
        </a:solidFill>
        <a:ln cmpd="dbl">
          <a:solidFill>
            <a:srgbClr val="3C09F5"/>
          </a:solid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lvl="0" algn="l" defTabSz="889000" rtl="0">
            <a:lnSpc>
              <a:spcPct val="90000"/>
            </a:lnSpc>
            <a:spcBef>
              <a:spcPct val="0"/>
            </a:spcBef>
            <a:spcAft>
              <a:spcPct val="35000"/>
            </a:spcAft>
          </a:pPr>
          <a:r>
            <a:rPr lang="en-US" sz="2000" b="1" kern="1200" dirty="0" smtClean="0">
              <a:solidFill>
                <a:srgbClr val="3C09F5"/>
              </a:solidFill>
            </a:rPr>
            <a:t>Article 246 of the Indian Constitution places water resources in the legislative jurisdiction of the States.</a:t>
          </a:r>
        </a:p>
        <a:p>
          <a:pPr lvl="0" algn="l" defTabSz="889000" rtl="0">
            <a:lnSpc>
              <a:spcPct val="90000"/>
            </a:lnSpc>
            <a:spcBef>
              <a:spcPct val="0"/>
            </a:spcBef>
            <a:spcAft>
              <a:spcPct val="35000"/>
            </a:spcAft>
          </a:pPr>
          <a:r>
            <a:rPr lang="en-US" sz="1600" b="1" kern="1200" dirty="0" smtClean="0">
              <a:solidFill>
                <a:srgbClr val="3C5B19"/>
              </a:solidFill>
            </a:rPr>
            <a:t>Water supplies, irrigation, canal, drainage and embankments, water storage &amp; water power are under the purview of states</a:t>
          </a:r>
          <a:endParaRPr lang="en-US" sz="1600" b="1" kern="1200" dirty="0">
            <a:solidFill>
              <a:srgbClr val="3C5B19"/>
            </a:solidFill>
          </a:endParaRPr>
        </a:p>
      </dsp:txBody>
      <dsp:txXfrm>
        <a:off x="0" y="0"/>
        <a:ext cx="4364444" cy="1608219"/>
      </dsp:txXfrm>
    </dsp:sp>
    <dsp:sp modelId="{1C8DE803-40EC-47BE-9547-E3D930C44C94}">
      <dsp:nvSpPr>
        <dsp:cNvPr id="0" name=""/>
        <dsp:cNvSpPr/>
      </dsp:nvSpPr>
      <dsp:spPr>
        <a:xfrm>
          <a:off x="2352922" y="0"/>
          <a:ext cx="207433" cy="347787"/>
        </a:xfrm>
        <a:prstGeom prst="line">
          <a:avLst/>
        </a:prstGeom>
        <a:noFill/>
        <a:ln w="9525"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B195E609-D20C-4005-AFE4-0AF6844C89CF}">
      <dsp:nvSpPr>
        <dsp:cNvPr id="0" name=""/>
        <dsp:cNvSpPr/>
      </dsp:nvSpPr>
      <dsp:spPr>
        <a:xfrm rot="5400000">
          <a:off x="1802067" y="2524185"/>
          <a:ext cx="1497948" cy="120589"/>
        </a:xfrm>
        <a:prstGeom prst="line">
          <a:avLst/>
        </a:prstGeom>
        <a:noFill/>
        <a:ln w="9525"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17237BDC-B5C2-4047-8C21-AD01B7789FD3}">
      <dsp:nvSpPr>
        <dsp:cNvPr id="0" name=""/>
        <dsp:cNvSpPr/>
      </dsp:nvSpPr>
      <dsp:spPr>
        <a:xfrm>
          <a:off x="4914909" y="2215749"/>
          <a:ext cx="3770411" cy="1594253"/>
        </a:xfrm>
        <a:prstGeom prst="rect">
          <a:avLst/>
        </a:prstGeom>
        <a:noFill/>
        <a:ln>
          <a:solidFill>
            <a:schemeClr val="accent2">
              <a:lumMod val="60000"/>
              <a:lumOff val="40000"/>
            </a:schemeClr>
          </a:solid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lvl="0" algn="l" defTabSz="800100" rtl="0">
            <a:lnSpc>
              <a:spcPct val="90000"/>
            </a:lnSpc>
            <a:spcBef>
              <a:spcPct val="0"/>
            </a:spcBef>
            <a:spcAft>
              <a:spcPct val="35000"/>
            </a:spcAft>
          </a:pPr>
          <a:r>
            <a:rPr lang="en-US" sz="1800" b="1" kern="1200" dirty="0" smtClean="0">
              <a:solidFill>
                <a:srgbClr val="3C09F5"/>
              </a:solidFill>
            </a:rPr>
            <a:t>There is no provision in Article 246 of the constitution to grant power to States to legislate on environmental   matters,  reserving the area of law for the Central government via the reserve clause of Article 248</a:t>
          </a:r>
          <a:endParaRPr lang="en-US" sz="1800" b="1" kern="1200" dirty="0">
            <a:solidFill>
              <a:srgbClr val="3C09F5"/>
            </a:solidFill>
          </a:endParaRPr>
        </a:p>
      </dsp:txBody>
      <dsp:txXfrm>
        <a:off x="4914909" y="2215749"/>
        <a:ext cx="3770411" cy="1594253"/>
      </dsp:txXfrm>
    </dsp:sp>
    <dsp:sp modelId="{2A635DC2-E762-4144-856F-1CAD154BD998}">
      <dsp:nvSpPr>
        <dsp:cNvPr id="0" name=""/>
        <dsp:cNvSpPr/>
      </dsp:nvSpPr>
      <dsp:spPr>
        <a:xfrm flipH="1">
          <a:off x="4572001" y="2917320"/>
          <a:ext cx="508590" cy="102690"/>
        </a:xfrm>
        <a:prstGeom prst="line">
          <a:avLst/>
        </a:prstGeom>
        <a:noFill/>
        <a:ln w="9525"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4248E9EC-204C-4584-BD14-4672CE4AD8BB}">
      <dsp:nvSpPr>
        <dsp:cNvPr id="0" name=""/>
        <dsp:cNvSpPr/>
      </dsp:nvSpPr>
      <dsp:spPr>
        <a:xfrm rot="5400000">
          <a:off x="3212272" y="3339478"/>
          <a:ext cx="1668483" cy="1108615"/>
        </a:xfrm>
        <a:prstGeom prst="line">
          <a:avLst/>
        </a:prstGeom>
        <a:noFill/>
        <a:ln w="9525"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600086F9-021E-41CF-B805-33ED13A46DA4}">
      <dsp:nvSpPr>
        <dsp:cNvPr id="0" name=""/>
        <dsp:cNvSpPr/>
      </dsp:nvSpPr>
      <dsp:spPr>
        <a:xfrm>
          <a:off x="4679966" y="3915526"/>
          <a:ext cx="3968734" cy="2028073"/>
        </a:xfrm>
        <a:prstGeom prst="rect">
          <a:avLst/>
        </a:prstGeom>
        <a:solidFill>
          <a:srgbClr val="25DEE7">
            <a:alpha val="29000"/>
          </a:srgbClr>
        </a:solidFill>
        <a:ln>
          <a:solidFill>
            <a:srgbClr val="C00000"/>
          </a:solid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rtl="0">
            <a:lnSpc>
              <a:spcPct val="90000"/>
            </a:lnSpc>
            <a:spcBef>
              <a:spcPct val="0"/>
            </a:spcBef>
            <a:spcAft>
              <a:spcPct val="35000"/>
            </a:spcAft>
          </a:pPr>
          <a:r>
            <a:rPr lang="en-US" sz="2400" b="1" kern="1200" dirty="0" smtClean="0">
              <a:solidFill>
                <a:srgbClr val="FF0000"/>
              </a:solidFill>
              <a:effectLst>
                <a:outerShdw blurRad="38100" dist="38100" dir="2700000" algn="tl">
                  <a:srgbClr val="000000">
                    <a:alpha val="43137"/>
                  </a:srgbClr>
                </a:outerShdw>
              </a:effectLst>
            </a:rPr>
            <a:t>Groundwater development in the country is largely managed by stakeholders to meet their water demands by installing tubewells on their lands.</a:t>
          </a:r>
          <a:endParaRPr lang="en-US" sz="2400" b="1" kern="1200" dirty="0">
            <a:solidFill>
              <a:srgbClr val="FF0000"/>
            </a:solidFill>
            <a:effectLst>
              <a:outerShdw blurRad="38100" dist="38100" dir="2700000" algn="tl">
                <a:srgbClr val="000000">
                  <a:alpha val="43137"/>
                </a:srgbClr>
              </a:outerShdw>
            </a:effectLst>
          </a:endParaRPr>
        </a:p>
      </dsp:txBody>
      <dsp:txXfrm>
        <a:off x="4679966" y="3915526"/>
        <a:ext cx="3968734" cy="2028073"/>
      </dsp:txXfrm>
    </dsp:sp>
    <dsp:sp modelId="{882F1832-BDFC-4BAC-A95A-8EF612ACDC3D}">
      <dsp:nvSpPr>
        <dsp:cNvPr id="0" name=""/>
        <dsp:cNvSpPr/>
      </dsp:nvSpPr>
      <dsp:spPr>
        <a:xfrm flipV="1">
          <a:off x="4495802" y="5847134"/>
          <a:ext cx="417575" cy="96465"/>
        </a:xfrm>
        <a:prstGeom prst="line">
          <a:avLst/>
        </a:prstGeom>
        <a:noFill/>
        <a:ln w="9525"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40E90970-1549-4B01-B2FA-7DABBD4DD6DD}">
      <dsp:nvSpPr>
        <dsp:cNvPr id="0" name=""/>
        <dsp:cNvSpPr/>
      </dsp:nvSpPr>
      <dsp:spPr>
        <a:xfrm rot="5400000">
          <a:off x="3719007" y="4493106"/>
          <a:ext cx="474688" cy="1207107"/>
        </a:xfrm>
        <a:prstGeom prst="line">
          <a:avLst/>
        </a:prstGeom>
        <a:noFill/>
        <a:ln w="9525"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57DBD-54ED-438B-86D4-FB1BE4825F82}">
      <dsp:nvSpPr>
        <dsp:cNvPr id="0" name=""/>
        <dsp:cNvSpPr/>
      </dsp:nvSpPr>
      <dsp:spPr>
        <a:xfrm>
          <a:off x="3467080" y="1388"/>
          <a:ext cx="5257800" cy="96025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A native description of maps</a:t>
          </a:r>
          <a:endParaRPr lang="en-GB" sz="2000" b="1" kern="1200" dirty="0"/>
        </a:p>
      </dsp:txBody>
      <dsp:txXfrm>
        <a:off x="3467080" y="121420"/>
        <a:ext cx="4897704" cy="720193"/>
      </dsp:txXfrm>
    </dsp:sp>
    <dsp:sp modelId="{E7B321A9-E5E1-42FB-B451-099E74599CFE}">
      <dsp:nvSpPr>
        <dsp:cNvPr id="0" name=""/>
        <dsp:cNvSpPr/>
      </dsp:nvSpPr>
      <dsp:spPr>
        <a:xfrm>
          <a:off x="0" y="2656"/>
          <a:ext cx="3428961" cy="9602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2800" b="1" kern="1200" dirty="0" smtClean="0"/>
        </a:p>
        <a:p>
          <a:pPr marL="0" marR="0" lvl="0" indent="0" algn="ctr" defTabSz="914400" eaLnBrk="1" fontAlgn="auto" latinLnBrk="0" hangingPunct="1">
            <a:lnSpc>
              <a:spcPct val="100000"/>
            </a:lnSpc>
            <a:spcBef>
              <a:spcPct val="0"/>
            </a:spcBef>
            <a:spcAft>
              <a:spcPts val="0"/>
            </a:spcAft>
            <a:buClrTx/>
            <a:buSzTx/>
            <a:buFontTx/>
            <a:buNone/>
            <a:tabLst/>
            <a:defRPr/>
          </a:pPr>
          <a:r>
            <a:rPr lang="en-US" sz="2400" b="1" kern="1200" dirty="0" smtClean="0"/>
            <a:t>Description</a:t>
          </a:r>
          <a:endParaRPr lang="en-GB" sz="2400" b="1" kern="1200" dirty="0" smtClean="0"/>
        </a:p>
        <a:p>
          <a:pPr lvl="0" algn="ctr" defTabSz="1600200">
            <a:lnSpc>
              <a:spcPct val="90000"/>
            </a:lnSpc>
            <a:spcBef>
              <a:spcPct val="0"/>
            </a:spcBef>
            <a:spcAft>
              <a:spcPct val="35000"/>
            </a:spcAft>
          </a:pPr>
          <a:endParaRPr lang="en-GB" sz="1900" kern="1200" dirty="0"/>
        </a:p>
      </dsp:txBody>
      <dsp:txXfrm>
        <a:off x="46876" y="49532"/>
        <a:ext cx="3335209" cy="866505"/>
      </dsp:txXfrm>
    </dsp:sp>
    <dsp:sp modelId="{6511A7F3-17AB-4DD4-9B73-B83F54821DE3}">
      <dsp:nvSpPr>
        <dsp:cNvPr id="0" name=""/>
        <dsp:cNvSpPr/>
      </dsp:nvSpPr>
      <dsp:spPr>
        <a:xfrm>
          <a:off x="3505200" y="1057672"/>
          <a:ext cx="5257800" cy="96025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57150" lvl="1" indent="-57150" algn="l" defTabSz="311150">
            <a:lnSpc>
              <a:spcPct val="90000"/>
            </a:lnSpc>
            <a:spcBef>
              <a:spcPct val="0"/>
            </a:spcBef>
            <a:spcAft>
              <a:spcPct val="15000"/>
            </a:spcAft>
            <a:buChar char="••"/>
          </a:pPr>
          <a:endParaRPr lang="en-GB" sz="700" kern="1200" dirty="0"/>
        </a:p>
        <a:p>
          <a:pPr marL="171450" lvl="1" indent="-171450" algn="l" defTabSz="800100">
            <a:lnSpc>
              <a:spcPct val="90000"/>
            </a:lnSpc>
            <a:spcBef>
              <a:spcPct val="0"/>
            </a:spcBef>
            <a:spcAft>
              <a:spcPct val="15000"/>
            </a:spcAft>
            <a:buChar char="••"/>
          </a:pPr>
          <a:r>
            <a:rPr lang="en-GB" sz="1800" b="1" kern="1200" dirty="0" smtClean="0"/>
            <a:t>For the aquifers, stating that the average withdrawals should not exceed long-term recharge, at least as a guiding principal</a:t>
          </a:r>
          <a:endParaRPr lang="en-GB" sz="1800" b="1" kern="1200" dirty="0"/>
        </a:p>
        <a:p>
          <a:pPr marL="171450" lvl="1" indent="-171450" algn="l" defTabSz="711200">
            <a:lnSpc>
              <a:spcPct val="90000"/>
            </a:lnSpc>
            <a:spcBef>
              <a:spcPct val="0"/>
            </a:spcBef>
            <a:spcAft>
              <a:spcPct val="15000"/>
            </a:spcAft>
            <a:buChar char="••"/>
          </a:pPr>
          <a:endParaRPr lang="en-GB" sz="1600" kern="1200" dirty="0"/>
        </a:p>
        <a:p>
          <a:pPr marL="57150" lvl="1" indent="-57150" algn="l" defTabSz="311150">
            <a:lnSpc>
              <a:spcPct val="90000"/>
            </a:lnSpc>
            <a:spcBef>
              <a:spcPct val="0"/>
            </a:spcBef>
            <a:spcAft>
              <a:spcPct val="15000"/>
            </a:spcAft>
            <a:buChar char="••"/>
          </a:pPr>
          <a:endParaRPr lang="en-GB" sz="700" kern="1200" dirty="0"/>
        </a:p>
      </dsp:txBody>
      <dsp:txXfrm>
        <a:off x="3505200" y="1177704"/>
        <a:ext cx="4897704" cy="720193"/>
      </dsp:txXfrm>
    </dsp:sp>
    <dsp:sp modelId="{E33D0EA3-683A-4738-BF3D-7B794437DDE4}">
      <dsp:nvSpPr>
        <dsp:cNvPr id="0" name=""/>
        <dsp:cNvSpPr/>
      </dsp:nvSpPr>
      <dsp:spPr>
        <a:xfrm>
          <a:off x="0" y="1025830"/>
          <a:ext cx="3505200" cy="9602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b="1" kern="1200" dirty="0" smtClean="0"/>
            <a:t>Sustainable yield management goal</a:t>
          </a:r>
          <a:endParaRPr lang="en-GB" sz="2300" b="1" kern="1200" dirty="0"/>
        </a:p>
      </dsp:txBody>
      <dsp:txXfrm>
        <a:off x="46876" y="1072706"/>
        <a:ext cx="3411448" cy="866505"/>
      </dsp:txXfrm>
    </dsp:sp>
    <dsp:sp modelId="{C9C86C85-14D4-4C0B-AB7D-A4DA583299DE}">
      <dsp:nvSpPr>
        <dsp:cNvPr id="0" name=""/>
        <dsp:cNvSpPr/>
      </dsp:nvSpPr>
      <dsp:spPr>
        <a:xfrm>
          <a:off x="3550685" y="2113955"/>
          <a:ext cx="5211588" cy="96025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just" defTabSz="800100">
            <a:lnSpc>
              <a:spcPct val="90000"/>
            </a:lnSpc>
            <a:spcBef>
              <a:spcPct val="0"/>
            </a:spcBef>
            <a:spcAft>
              <a:spcPct val="15000"/>
            </a:spcAft>
            <a:buChar char="••"/>
          </a:pPr>
          <a:r>
            <a:rPr lang="en-GB" sz="1800" b="1" kern="1200" dirty="0" smtClean="0"/>
            <a:t>Inputs / guidance for implementing </a:t>
          </a:r>
          <a:r>
            <a:rPr lang="en-GB" sz="1800" b="1" kern="1200" dirty="0" smtClean="0">
              <a:solidFill>
                <a:srgbClr val="FF0000"/>
              </a:solidFill>
            </a:rPr>
            <a:t>artificial recharge programmes </a:t>
          </a:r>
          <a:r>
            <a:rPr lang="en-GB" sz="1800" b="1" kern="1200" dirty="0" smtClean="0"/>
            <a:t>effectively, indicating plans for implementing artificial recharge for the aquifers concerned. </a:t>
          </a:r>
          <a:endParaRPr lang="en-GB" sz="1800" b="1" kern="1200" dirty="0"/>
        </a:p>
      </dsp:txBody>
      <dsp:txXfrm>
        <a:off x="3550685" y="2233987"/>
        <a:ext cx="4851492" cy="720193"/>
      </dsp:txXfrm>
    </dsp:sp>
    <dsp:sp modelId="{B1B2FD07-E026-44BB-A53C-41392440E71A}">
      <dsp:nvSpPr>
        <dsp:cNvPr id="0" name=""/>
        <dsp:cNvSpPr/>
      </dsp:nvSpPr>
      <dsp:spPr>
        <a:xfrm>
          <a:off x="0" y="2049003"/>
          <a:ext cx="3549960" cy="9602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b="1" kern="1200" dirty="0" smtClean="0"/>
            <a:t>Artificial recharge programs</a:t>
          </a:r>
          <a:endParaRPr lang="en-GB" sz="2300" b="1" kern="1200" dirty="0"/>
        </a:p>
      </dsp:txBody>
      <dsp:txXfrm>
        <a:off x="46876" y="2095879"/>
        <a:ext cx="3456208" cy="866505"/>
      </dsp:txXfrm>
    </dsp:sp>
    <dsp:sp modelId="{5834A9D5-E5B8-4391-8ADF-686667D0A570}">
      <dsp:nvSpPr>
        <dsp:cNvPr id="0" name=""/>
        <dsp:cNvSpPr/>
      </dsp:nvSpPr>
      <dsp:spPr>
        <a:xfrm>
          <a:off x="3506055" y="3170239"/>
          <a:ext cx="5252665" cy="118228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just" defTabSz="800100">
            <a:lnSpc>
              <a:spcPct val="90000"/>
            </a:lnSpc>
            <a:spcBef>
              <a:spcPct val="0"/>
            </a:spcBef>
            <a:spcAft>
              <a:spcPct val="15000"/>
            </a:spcAft>
            <a:buChar char="••"/>
          </a:pPr>
          <a:r>
            <a:rPr lang="en-GB" sz="1800" b="1" kern="1200" dirty="0" smtClean="0"/>
            <a:t>aquifer mapping must lead to a groundwater management strategy, which includes appropriate </a:t>
          </a:r>
          <a:r>
            <a:rPr lang="en-GB" sz="1800" b="1" kern="1200" dirty="0" smtClean="0">
              <a:solidFill>
                <a:srgbClr val="FF0000"/>
              </a:solidFill>
            </a:rPr>
            <a:t>demand-management strategies </a:t>
          </a:r>
          <a:r>
            <a:rPr lang="en-GB" sz="1800" b="1" kern="1200" dirty="0" smtClean="0"/>
            <a:t>in addition to water use and recharge. </a:t>
          </a:r>
          <a:endParaRPr lang="en-GB" sz="1800" b="1" kern="1200" dirty="0"/>
        </a:p>
      </dsp:txBody>
      <dsp:txXfrm>
        <a:off x="3506055" y="3318025"/>
        <a:ext cx="4809307" cy="886716"/>
      </dsp:txXfrm>
    </dsp:sp>
    <dsp:sp modelId="{90170DE1-9498-4EDD-B106-2E05B0A4BA5C}">
      <dsp:nvSpPr>
        <dsp:cNvPr id="0" name=""/>
        <dsp:cNvSpPr/>
      </dsp:nvSpPr>
      <dsp:spPr>
        <a:xfrm>
          <a:off x="4278" y="3281254"/>
          <a:ext cx="3501776" cy="9602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b="1" kern="1200" dirty="0" smtClean="0"/>
            <a:t>Groundwater Management strategies</a:t>
          </a:r>
          <a:endParaRPr lang="en-GB" sz="2300" b="1" kern="1200" dirty="0"/>
        </a:p>
      </dsp:txBody>
      <dsp:txXfrm>
        <a:off x="51154" y="3328130"/>
        <a:ext cx="3408024" cy="866505"/>
      </dsp:txXfrm>
    </dsp:sp>
    <dsp:sp modelId="{CABD7C04-2CED-42AF-AB8D-251356409F07}">
      <dsp:nvSpPr>
        <dsp:cNvPr id="0" name=""/>
        <dsp:cNvSpPr/>
      </dsp:nvSpPr>
      <dsp:spPr>
        <a:xfrm>
          <a:off x="3466677" y="4378060"/>
          <a:ext cx="5257800" cy="96025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smtClean="0"/>
            <a:t>Aquifer mapping should lead to location-specific protocols and agreements within the user community as well help arrive at a robust regulatory framework through legislation</a:t>
          </a:r>
          <a:r>
            <a:rPr lang="en-GB" sz="1500" kern="1200" dirty="0" smtClean="0"/>
            <a:t>.</a:t>
          </a:r>
          <a:endParaRPr lang="en-GB" sz="1500" kern="1200" dirty="0"/>
        </a:p>
      </dsp:txBody>
      <dsp:txXfrm>
        <a:off x="3466677" y="4498092"/>
        <a:ext cx="4897704" cy="720193"/>
      </dsp:txXfrm>
    </dsp:sp>
    <dsp:sp modelId="{D1648266-B02E-4DC8-A330-FF58C996E5DF}">
      <dsp:nvSpPr>
        <dsp:cNvPr id="0" name=""/>
        <dsp:cNvSpPr/>
      </dsp:nvSpPr>
      <dsp:spPr>
        <a:xfrm>
          <a:off x="0" y="4448553"/>
          <a:ext cx="3505200" cy="9602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b="1" kern="1200" dirty="0" smtClean="0"/>
            <a:t>Location specific protocols and agreements</a:t>
          </a:r>
          <a:endParaRPr lang="en-GB" sz="2300" b="1" kern="1200" dirty="0"/>
        </a:p>
      </dsp:txBody>
      <dsp:txXfrm>
        <a:off x="46876" y="4495429"/>
        <a:ext cx="3411448" cy="8665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4F5C5-0627-49E5-BF87-CCC503FF53EC}">
      <dsp:nvSpPr>
        <dsp:cNvPr id="0" name=""/>
        <dsp:cNvSpPr/>
      </dsp:nvSpPr>
      <dsp:spPr>
        <a:xfrm>
          <a:off x="604995" y="0"/>
          <a:ext cx="6324600" cy="63246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2B1B98-8D33-4551-89D9-6B82D2B2961F}">
      <dsp:nvSpPr>
        <dsp:cNvPr id="0" name=""/>
        <dsp:cNvSpPr/>
      </dsp:nvSpPr>
      <dsp:spPr>
        <a:xfrm>
          <a:off x="3650420" y="592219"/>
          <a:ext cx="5432426" cy="91495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t>Prioritizing groundwater development depending upon availability of groundwater resources instead of demand-driven approach</a:t>
          </a:r>
          <a:endParaRPr lang="en-US" sz="1800" b="1" kern="1200" dirty="0"/>
        </a:p>
      </dsp:txBody>
      <dsp:txXfrm>
        <a:off x="3695084" y="636883"/>
        <a:ext cx="5343098" cy="825624"/>
      </dsp:txXfrm>
    </dsp:sp>
    <dsp:sp modelId="{4040A3BE-2D2A-4651-9229-9AB25C8C6661}">
      <dsp:nvSpPr>
        <dsp:cNvPr id="0" name=""/>
        <dsp:cNvSpPr/>
      </dsp:nvSpPr>
      <dsp:spPr>
        <a:xfrm>
          <a:off x="3762917" y="1604140"/>
          <a:ext cx="5207432" cy="91495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smtClean="0"/>
            <a:t>Reallocation of groundwater for irrigation as well as other growing sectors</a:t>
          </a:r>
          <a:endParaRPr lang="en-US" sz="1800" b="1" kern="1200" dirty="0"/>
        </a:p>
      </dsp:txBody>
      <dsp:txXfrm>
        <a:off x="3807581" y="1648804"/>
        <a:ext cx="5118104" cy="825624"/>
      </dsp:txXfrm>
    </dsp:sp>
    <dsp:sp modelId="{0EFA17DE-3973-4C34-981F-B7F38E8CCD62}">
      <dsp:nvSpPr>
        <dsp:cNvPr id="0" name=""/>
        <dsp:cNvSpPr/>
      </dsp:nvSpPr>
      <dsp:spPr>
        <a:xfrm>
          <a:off x="3762917" y="2616062"/>
          <a:ext cx="5207432" cy="91495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smtClean="0"/>
            <a:t>Guidelines on groundwater withdrawal and implementation of recharge measures by stakeholders</a:t>
          </a:r>
          <a:endParaRPr lang="en-US" sz="1800" b="1" kern="1200" dirty="0"/>
        </a:p>
      </dsp:txBody>
      <dsp:txXfrm>
        <a:off x="3807581" y="2660726"/>
        <a:ext cx="5118104" cy="825624"/>
      </dsp:txXfrm>
    </dsp:sp>
    <dsp:sp modelId="{9013EDF4-6951-4EBD-9714-4046AC606F45}">
      <dsp:nvSpPr>
        <dsp:cNvPr id="0" name=""/>
        <dsp:cNvSpPr/>
      </dsp:nvSpPr>
      <dsp:spPr>
        <a:xfrm>
          <a:off x="3762917" y="3627983"/>
          <a:ext cx="5207432" cy="91495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smtClean="0"/>
            <a:t>Adoption of water use efficiency techniques </a:t>
          </a:r>
          <a:endParaRPr lang="en-US" sz="2000" b="1" kern="1200" dirty="0"/>
        </a:p>
      </dsp:txBody>
      <dsp:txXfrm>
        <a:off x="3807581" y="3672647"/>
        <a:ext cx="5118104" cy="825624"/>
      </dsp:txXfrm>
    </dsp:sp>
    <dsp:sp modelId="{773D8CE2-BB83-4A64-9F7C-3AF2D7E19C4E}">
      <dsp:nvSpPr>
        <dsp:cNvPr id="0" name=""/>
        <dsp:cNvSpPr/>
      </dsp:nvSpPr>
      <dsp:spPr>
        <a:xfrm>
          <a:off x="3762917" y="4639905"/>
          <a:ext cx="5207432" cy="91495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smtClean="0"/>
            <a:t>Need-based  regulatory measures in over-exploited areas. </a:t>
          </a:r>
          <a:endParaRPr lang="en-US" sz="2000" b="1" kern="1200" dirty="0"/>
        </a:p>
      </dsp:txBody>
      <dsp:txXfrm>
        <a:off x="3807581" y="4684569"/>
        <a:ext cx="5118104" cy="825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E8B50-55AF-4DDF-88B5-A7795341CB3A}">
      <dsp:nvSpPr>
        <dsp:cNvPr id="0" name=""/>
        <dsp:cNvSpPr/>
      </dsp:nvSpPr>
      <dsp:spPr>
        <a:xfrm>
          <a:off x="1523994" y="-381011"/>
          <a:ext cx="2627235" cy="3084424"/>
        </a:xfrm>
        <a:prstGeom prst="pieWedg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b="1" kern="1200" dirty="0" smtClean="0">
              <a:solidFill>
                <a:schemeClr val="tx1"/>
              </a:solidFill>
            </a:rPr>
            <a:t>Information generation through scientific techniques on aquifer disposition and vulnerability to generate models for </a:t>
          </a:r>
          <a:r>
            <a:rPr lang="en-US" sz="1400" b="1" u="sng" kern="1200" dirty="0" smtClean="0">
              <a:solidFill>
                <a:schemeClr val="tx1"/>
              </a:solidFill>
            </a:rPr>
            <a:t>aquifer-based development of groundwater</a:t>
          </a:r>
          <a:endParaRPr lang="en-US" sz="1200" b="1" u="sng" kern="1200" dirty="0">
            <a:solidFill>
              <a:schemeClr val="tx1"/>
            </a:solidFill>
          </a:endParaRPr>
        </a:p>
      </dsp:txBody>
      <dsp:txXfrm>
        <a:off x="2293493" y="522396"/>
        <a:ext cx="1857736" cy="2181017"/>
      </dsp:txXfrm>
    </dsp:sp>
    <dsp:sp modelId="{04A99325-DCE3-480B-A790-AFAA577220BB}">
      <dsp:nvSpPr>
        <dsp:cNvPr id="0" name=""/>
        <dsp:cNvSpPr/>
      </dsp:nvSpPr>
      <dsp:spPr>
        <a:xfrm rot="5400000">
          <a:off x="3925978" y="-115963"/>
          <a:ext cx="3084424" cy="2554377"/>
        </a:xfrm>
        <a:prstGeom prst="pieWedge">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tx1"/>
              </a:solidFill>
            </a:rPr>
            <a:t>Aquifer-wise groundwater management by involving stakeholders in </a:t>
          </a:r>
          <a:r>
            <a:rPr lang="en-US" sz="1600" b="1" u="sng" kern="1200" dirty="0" smtClean="0">
              <a:solidFill>
                <a:schemeClr val="tx1"/>
              </a:solidFill>
            </a:rPr>
            <a:t>participatory approach</a:t>
          </a:r>
          <a:r>
            <a:rPr lang="en-US" sz="1400" b="1" kern="1200" dirty="0" smtClean="0">
              <a:solidFill>
                <a:schemeClr val="tx1"/>
              </a:solidFill>
            </a:rPr>
            <a:t>. </a:t>
          </a:r>
          <a:endParaRPr lang="en-US" sz="1400" b="1" kern="1200" dirty="0">
            <a:solidFill>
              <a:schemeClr val="tx1"/>
            </a:solidFill>
          </a:endParaRPr>
        </a:p>
      </dsp:txBody>
      <dsp:txXfrm rot="-5400000">
        <a:off x="4191002" y="522421"/>
        <a:ext cx="1806217" cy="2181017"/>
      </dsp:txXfrm>
    </dsp:sp>
    <dsp:sp modelId="{D153A6F1-85AE-42BF-BACC-44B1E80B725D}">
      <dsp:nvSpPr>
        <dsp:cNvPr id="0" name=""/>
        <dsp:cNvSpPr/>
      </dsp:nvSpPr>
      <dsp:spPr>
        <a:xfrm rot="10800000">
          <a:off x="4002180" y="2706780"/>
          <a:ext cx="2779615" cy="2932020"/>
        </a:xfrm>
        <a:prstGeom prst="pieWedge">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b="1" u="sng" kern="1200" dirty="0" smtClean="0">
              <a:solidFill>
                <a:schemeClr val="tx1"/>
              </a:solidFill>
            </a:rPr>
            <a:t>Public sector investment in groundwater </a:t>
          </a:r>
          <a:r>
            <a:rPr lang="en-US" sz="1400" b="1" kern="1200" dirty="0" smtClean="0">
              <a:solidFill>
                <a:schemeClr val="tx1"/>
              </a:solidFill>
            </a:rPr>
            <a:t>by bringing schemes of groundwater development and artificial recharge in groundwater potential areas and over-exploited areas</a:t>
          </a:r>
          <a:endParaRPr lang="en-US" sz="1400" b="1" kern="1200" dirty="0">
            <a:solidFill>
              <a:schemeClr val="tx1"/>
            </a:solidFill>
          </a:endParaRPr>
        </a:p>
      </dsp:txBody>
      <dsp:txXfrm rot="10800000">
        <a:off x="4002180" y="2706780"/>
        <a:ext cx="1965485" cy="2073251"/>
      </dsp:txXfrm>
    </dsp:sp>
    <dsp:sp modelId="{44BDAE9D-B27F-423E-B9E6-CF2A1E9093A3}">
      <dsp:nvSpPr>
        <dsp:cNvPr id="0" name=""/>
        <dsp:cNvSpPr/>
      </dsp:nvSpPr>
      <dsp:spPr>
        <a:xfrm rot="16200000">
          <a:off x="1408030" y="2819399"/>
          <a:ext cx="2932020" cy="2627235"/>
        </a:xfrm>
        <a:prstGeom prst="pieWedg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b="1" u="sng" kern="1200" dirty="0" smtClean="0">
              <a:solidFill>
                <a:schemeClr val="tx1"/>
              </a:solidFill>
            </a:rPr>
            <a:t>Area-specific implementation of regulation </a:t>
          </a:r>
          <a:r>
            <a:rPr lang="en-US" sz="1400" b="1" kern="1200" dirty="0" smtClean="0">
              <a:solidFill>
                <a:schemeClr val="tx1"/>
              </a:solidFill>
            </a:rPr>
            <a:t>by standardizing depth of tubewells for various user sectors, distance between two wells, discontinuing free energy for irrigation.</a:t>
          </a:r>
          <a:endParaRPr lang="en-US" sz="1400" b="1" kern="1200" dirty="0">
            <a:solidFill>
              <a:schemeClr val="tx1"/>
            </a:solidFill>
          </a:endParaRPr>
        </a:p>
      </dsp:txBody>
      <dsp:txXfrm rot="5400000">
        <a:off x="2329921" y="2667007"/>
        <a:ext cx="1857736" cy="2073251"/>
      </dsp:txXfrm>
    </dsp:sp>
    <dsp:sp modelId="{96E5C11A-98FA-4FE8-A29C-B3F86B1BFB54}">
      <dsp:nvSpPr>
        <dsp:cNvPr id="0" name=""/>
        <dsp:cNvSpPr/>
      </dsp:nvSpPr>
      <dsp:spPr>
        <a:xfrm>
          <a:off x="3509997" y="-2"/>
          <a:ext cx="1138202" cy="1037843"/>
        </a:xfrm>
        <a:prstGeom prst="circular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73433A-45C0-4657-A2CD-AAED813E8A33}">
      <dsp:nvSpPr>
        <dsp:cNvPr id="0" name=""/>
        <dsp:cNvSpPr/>
      </dsp:nvSpPr>
      <dsp:spPr>
        <a:xfrm rot="10800000">
          <a:off x="3733797" y="4419600"/>
          <a:ext cx="843000" cy="885436"/>
        </a:xfrm>
        <a:prstGeom prst="circularArrow">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1" cy="497364"/>
          </a:xfrm>
          <a:prstGeom prst="rect">
            <a:avLst/>
          </a:prstGeom>
        </p:spPr>
        <p:txBody>
          <a:bodyPr vert="horz" lIns="92550" tIns="46274" rIns="92550" bIns="46274" rtlCol="0"/>
          <a:lstStyle>
            <a:lvl1pPr algn="l">
              <a:defRPr sz="1200"/>
            </a:lvl1pPr>
          </a:lstStyle>
          <a:p>
            <a:endParaRPr lang="en-US"/>
          </a:p>
        </p:txBody>
      </p:sp>
      <p:sp>
        <p:nvSpPr>
          <p:cNvPr id="3" name="Date Placeholder 2"/>
          <p:cNvSpPr>
            <a:spLocks noGrp="1"/>
          </p:cNvSpPr>
          <p:nvPr>
            <p:ph type="dt" sz="quarter" idx="1"/>
          </p:nvPr>
        </p:nvSpPr>
        <p:spPr>
          <a:xfrm>
            <a:off x="3884612" y="0"/>
            <a:ext cx="2971801" cy="497364"/>
          </a:xfrm>
          <a:prstGeom prst="rect">
            <a:avLst/>
          </a:prstGeom>
        </p:spPr>
        <p:txBody>
          <a:bodyPr vert="horz" lIns="92550" tIns="46274" rIns="92550" bIns="46274" rtlCol="0"/>
          <a:lstStyle>
            <a:lvl1pPr algn="r">
              <a:defRPr sz="1200"/>
            </a:lvl1pPr>
          </a:lstStyle>
          <a:p>
            <a:fld id="{77DF9181-5EAB-48A2-A216-7F8D269D4085}" type="datetimeFigureOut">
              <a:rPr lang="en-US" smtClean="0"/>
              <a:pPr/>
              <a:t>9/24/2015</a:t>
            </a:fld>
            <a:endParaRPr lang="en-US"/>
          </a:p>
        </p:txBody>
      </p:sp>
      <p:sp>
        <p:nvSpPr>
          <p:cNvPr id="4" name="Footer Placeholder 3"/>
          <p:cNvSpPr>
            <a:spLocks noGrp="1"/>
          </p:cNvSpPr>
          <p:nvPr>
            <p:ph type="ftr" sz="quarter" idx="2"/>
          </p:nvPr>
        </p:nvSpPr>
        <p:spPr>
          <a:xfrm>
            <a:off x="0" y="9448185"/>
            <a:ext cx="2971801" cy="497364"/>
          </a:xfrm>
          <a:prstGeom prst="rect">
            <a:avLst/>
          </a:prstGeom>
        </p:spPr>
        <p:txBody>
          <a:bodyPr vert="horz" lIns="92550" tIns="46274" rIns="92550" bIns="46274" rtlCol="0" anchor="b"/>
          <a:lstStyle>
            <a:lvl1pPr algn="l">
              <a:defRPr sz="1200"/>
            </a:lvl1pPr>
          </a:lstStyle>
          <a:p>
            <a:endParaRPr lang="en-US"/>
          </a:p>
        </p:txBody>
      </p:sp>
      <p:sp>
        <p:nvSpPr>
          <p:cNvPr id="5" name="Slide Number Placeholder 4"/>
          <p:cNvSpPr>
            <a:spLocks noGrp="1"/>
          </p:cNvSpPr>
          <p:nvPr>
            <p:ph type="sldNum" sz="quarter" idx="3"/>
          </p:nvPr>
        </p:nvSpPr>
        <p:spPr>
          <a:xfrm>
            <a:off x="3884612" y="9448185"/>
            <a:ext cx="2971801" cy="497364"/>
          </a:xfrm>
          <a:prstGeom prst="rect">
            <a:avLst/>
          </a:prstGeom>
        </p:spPr>
        <p:txBody>
          <a:bodyPr vert="horz" lIns="92550" tIns="46274" rIns="92550" bIns="46274" rtlCol="0" anchor="b"/>
          <a:lstStyle>
            <a:lvl1pPr algn="r">
              <a:defRPr sz="1200"/>
            </a:lvl1pPr>
          </a:lstStyle>
          <a:p>
            <a:fld id="{07C16BB5-546F-44B9-A3F1-B7326231CD50}" type="slidenum">
              <a:rPr lang="en-US" smtClean="0"/>
              <a:pPr/>
              <a:t>‹#›</a:t>
            </a:fld>
            <a:endParaRPr lang="en-US"/>
          </a:p>
        </p:txBody>
      </p:sp>
    </p:spTree>
    <p:extLst>
      <p:ext uri="{BB962C8B-B14F-4D97-AF65-F5344CB8AC3E}">
        <p14:creationId xmlns:p14="http://schemas.microsoft.com/office/powerpoint/2010/main" val="1078676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1" cy="497364"/>
          </a:xfrm>
          <a:prstGeom prst="rect">
            <a:avLst/>
          </a:prstGeom>
        </p:spPr>
        <p:txBody>
          <a:bodyPr vert="horz" lIns="92550" tIns="46274" rIns="92550" bIns="46274" rtlCol="0"/>
          <a:lstStyle>
            <a:lvl1pPr algn="l">
              <a:defRPr sz="1200"/>
            </a:lvl1pPr>
          </a:lstStyle>
          <a:p>
            <a:endParaRPr lang="en-US"/>
          </a:p>
        </p:txBody>
      </p:sp>
      <p:sp>
        <p:nvSpPr>
          <p:cNvPr id="3" name="Date Placeholder 2"/>
          <p:cNvSpPr>
            <a:spLocks noGrp="1"/>
          </p:cNvSpPr>
          <p:nvPr>
            <p:ph type="dt" idx="1"/>
          </p:nvPr>
        </p:nvSpPr>
        <p:spPr>
          <a:xfrm>
            <a:off x="3884612" y="0"/>
            <a:ext cx="2971801" cy="497364"/>
          </a:xfrm>
          <a:prstGeom prst="rect">
            <a:avLst/>
          </a:prstGeom>
        </p:spPr>
        <p:txBody>
          <a:bodyPr vert="horz" lIns="92550" tIns="46274" rIns="92550" bIns="46274" rtlCol="0"/>
          <a:lstStyle>
            <a:lvl1pPr algn="r">
              <a:defRPr sz="1200"/>
            </a:lvl1pPr>
          </a:lstStyle>
          <a:p>
            <a:fld id="{3581D05A-7937-4E5A-9910-7EF6E538381E}" type="datetimeFigureOut">
              <a:rPr lang="en-US" smtClean="0"/>
              <a:pPr/>
              <a:t>9/24/2015</a:t>
            </a:fld>
            <a:endParaRPr lang="en-US"/>
          </a:p>
        </p:txBody>
      </p:sp>
      <p:sp>
        <p:nvSpPr>
          <p:cNvPr id="4" name="Slide Image Placeholder 3"/>
          <p:cNvSpPr>
            <a:spLocks noGrp="1" noRot="1" noChangeAspect="1"/>
          </p:cNvSpPr>
          <p:nvPr>
            <p:ph type="sldImg" idx="2"/>
          </p:nvPr>
        </p:nvSpPr>
        <p:spPr>
          <a:xfrm>
            <a:off x="941388" y="746125"/>
            <a:ext cx="4975225" cy="3730625"/>
          </a:xfrm>
          <a:prstGeom prst="rect">
            <a:avLst/>
          </a:prstGeom>
          <a:noFill/>
          <a:ln w="12700">
            <a:solidFill>
              <a:prstClr val="black"/>
            </a:solidFill>
          </a:ln>
        </p:spPr>
        <p:txBody>
          <a:bodyPr vert="horz" lIns="92550" tIns="46274" rIns="92550" bIns="46274" rtlCol="0" anchor="ctr"/>
          <a:lstStyle/>
          <a:p>
            <a:endParaRPr lang="en-US"/>
          </a:p>
        </p:txBody>
      </p:sp>
      <p:sp>
        <p:nvSpPr>
          <p:cNvPr id="5" name="Notes Placeholder 4"/>
          <p:cNvSpPr>
            <a:spLocks noGrp="1"/>
          </p:cNvSpPr>
          <p:nvPr>
            <p:ph type="body" sz="quarter" idx="3"/>
          </p:nvPr>
        </p:nvSpPr>
        <p:spPr>
          <a:xfrm>
            <a:off x="685801" y="4724957"/>
            <a:ext cx="5486400" cy="4476274"/>
          </a:xfrm>
          <a:prstGeom prst="rect">
            <a:avLst/>
          </a:prstGeom>
        </p:spPr>
        <p:txBody>
          <a:bodyPr vert="horz" lIns="92550" tIns="46274" rIns="92550" bIns="4627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8185"/>
            <a:ext cx="2971801" cy="497364"/>
          </a:xfrm>
          <a:prstGeom prst="rect">
            <a:avLst/>
          </a:prstGeom>
        </p:spPr>
        <p:txBody>
          <a:bodyPr vert="horz" lIns="92550" tIns="46274" rIns="92550" bIns="46274" rtlCol="0" anchor="b"/>
          <a:lstStyle>
            <a:lvl1pPr algn="l">
              <a:defRPr sz="1200"/>
            </a:lvl1pPr>
          </a:lstStyle>
          <a:p>
            <a:endParaRPr lang="en-US"/>
          </a:p>
        </p:txBody>
      </p:sp>
      <p:sp>
        <p:nvSpPr>
          <p:cNvPr id="7" name="Slide Number Placeholder 6"/>
          <p:cNvSpPr>
            <a:spLocks noGrp="1"/>
          </p:cNvSpPr>
          <p:nvPr>
            <p:ph type="sldNum" sz="quarter" idx="5"/>
          </p:nvPr>
        </p:nvSpPr>
        <p:spPr>
          <a:xfrm>
            <a:off x="3884612" y="9448185"/>
            <a:ext cx="2971801" cy="497364"/>
          </a:xfrm>
          <a:prstGeom prst="rect">
            <a:avLst/>
          </a:prstGeom>
        </p:spPr>
        <p:txBody>
          <a:bodyPr vert="horz" lIns="92550" tIns="46274" rIns="92550" bIns="46274" rtlCol="0" anchor="b"/>
          <a:lstStyle>
            <a:lvl1pPr algn="r">
              <a:defRPr sz="1200"/>
            </a:lvl1pPr>
          </a:lstStyle>
          <a:p>
            <a:fld id="{1C7CE6E5-9AF0-49EF-A614-8AFE215BD92E}" type="slidenum">
              <a:rPr lang="en-US" smtClean="0"/>
              <a:pPr/>
              <a:t>‹#›</a:t>
            </a:fld>
            <a:endParaRPr lang="en-US"/>
          </a:p>
        </p:txBody>
      </p:sp>
    </p:spTree>
    <p:extLst>
      <p:ext uri="{BB962C8B-B14F-4D97-AF65-F5344CB8AC3E}">
        <p14:creationId xmlns:p14="http://schemas.microsoft.com/office/powerpoint/2010/main" val="220569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D947254A-7C09-41A0-9447-7A0FF41E57B5}" type="slidenum">
              <a:rPr lang="en-IN" smtClean="0"/>
              <a:pPr>
                <a:defRPr/>
              </a:pPr>
              <a:t>3</a:t>
            </a:fld>
            <a:endParaRPr lang="en-I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EDC4C6F-E211-4D36-839B-35C22215171C}" type="slidenum">
              <a:rPr lang="en-IN" smtClean="0"/>
              <a:pPr>
                <a:defRPr/>
              </a:pPr>
              <a:t>4</a:t>
            </a:fld>
            <a:endParaRPr lang="en-I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86EF66E-CE66-48ED-87F6-83F9F250EE1C}" type="slidenum">
              <a:rPr lang="en-IN" smtClean="0"/>
              <a:pPr>
                <a:defRPr/>
              </a:pPr>
              <a:t>5</a:t>
            </a:fld>
            <a:endParaRPr lang="en-I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Date Placeholder 4"/>
          <p:cNvSpPr>
            <a:spLocks noGrp="1"/>
          </p:cNvSpPr>
          <p:nvPr>
            <p:ph type="dt" idx="11"/>
          </p:nvPr>
        </p:nvSpPr>
        <p:spPr/>
        <p:txBody>
          <a:bodyPr/>
          <a:lstStyle/>
          <a:p>
            <a:r>
              <a:rPr lang="en-GB" smtClean="0"/>
              <a:t>16/02/2015</a:t>
            </a:r>
            <a:endParaRPr lang="en-GB"/>
          </a:p>
        </p:txBody>
      </p:sp>
      <p:sp>
        <p:nvSpPr>
          <p:cNvPr id="6" name="Footer Placeholder 5"/>
          <p:cNvSpPr>
            <a:spLocks noGrp="1"/>
          </p:cNvSpPr>
          <p:nvPr>
            <p:ph type="ftr" sz="quarter" idx="12"/>
          </p:nvPr>
        </p:nvSpPr>
        <p:spPr/>
        <p:txBody>
          <a:bodyPr/>
          <a:lstStyle/>
          <a:p>
            <a:r>
              <a:rPr lang="en-GB" smtClean="0"/>
              <a:t>6</a:t>
            </a:r>
            <a:endParaRPr lang="en-GB"/>
          </a:p>
        </p:txBody>
      </p:sp>
      <p:sp>
        <p:nvSpPr>
          <p:cNvPr id="7" name="Slide Number Placeholder 6"/>
          <p:cNvSpPr>
            <a:spLocks noGrp="1"/>
          </p:cNvSpPr>
          <p:nvPr>
            <p:ph type="sldNum" sz="quarter" idx="13"/>
          </p:nvPr>
        </p:nvSpPr>
        <p:spPr/>
        <p:txBody>
          <a:bodyPr/>
          <a:lstStyle/>
          <a:p>
            <a:fld id="{ECF0A53F-213E-4E3F-BB5E-F73E889006E1}" type="slidenum">
              <a:rPr lang="en-GB" smtClean="0"/>
              <a:pPr/>
              <a:t>22</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5A6D9B-33FB-411B-9407-97A5C51B8520}" type="slidenum">
              <a:rPr lang="en-GB" smtClean="0"/>
              <a:pPr/>
              <a:t>26</a:t>
            </a:fld>
            <a:endParaRPr lang="en-GB"/>
          </a:p>
        </p:txBody>
      </p:sp>
    </p:spTree>
    <p:extLst>
      <p:ext uri="{BB962C8B-B14F-4D97-AF65-F5344CB8AC3E}">
        <p14:creationId xmlns:p14="http://schemas.microsoft.com/office/powerpoint/2010/main" val="1840609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spcBef>
                <a:spcPct val="0"/>
              </a:spcBef>
            </a:pPr>
            <a:endParaRPr lang="en-US" altLang="en-US" dirty="0" smtClean="0"/>
          </a:p>
        </p:txBody>
      </p:sp>
      <p:sp>
        <p:nvSpPr>
          <p:cNvPr id="25604" name="Slide Number Placeholder 3"/>
          <p:cNvSpPr>
            <a:spLocks noGrp="1"/>
          </p:cNvSpPr>
          <p:nvPr>
            <p:ph type="sldNum" sz="quarter" idx="5"/>
          </p:nvPr>
        </p:nvSpPr>
        <p:spPr>
          <a:noFill/>
        </p:spPr>
        <p:txBody>
          <a:bodyPr/>
          <a:lstStyle/>
          <a:p>
            <a:fld id="{916506EC-F2D7-48C6-9AC1-C804698D4D71}" type="slidenum">
              <a:rPr lang="en-IN" altLang="en-US" smtClean="0"/>
              <a:pPr/>
              <a:t>29</a:t>
            </a:fld>
            <a:endParaRPr lang="en-IN"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FF8D6E-D4AF-4E13-B478-F4401D4ABAA7}" type="slidenum">
              <a:rPr lang="en-US"/>
              <a:pPr/>
              <a:t>42</a:t>
            </a:fld>
            <a:endParaRPr lang="en-US" dirty="0"/>
          </a:p>
        </p:txBody>
      </p:sp>
      <p:sp>
        <p:nvSpPr>
          <p:cNvPr id="5122" name="Slide Image Placeholder 1"/>
          <p:cNvSpPr>
            <a:spLocks noGrp="1" noRot="1" noChangeAspect="1" noTextEdit="1"/>
          </p:cNvSpPr>
          <p:nvPr>
            <p:ph type="sldImg"/>
          </p:nvPr>
        </p:nvSpPr>
        <p:spPr bwMode="auto">
          <a:xfrm>
            <a:off x="941388" y="746125"/>
            <a:ext cx="4975225" cy="3730625"/>
          </a:xfrm>
          <a:prstGeom prst="rect">
            <a:avLst/>
          </a:prstGeom>
          <a:solidFill>
            <a:srgbClr val="FFFFFF"/>
          </a:solidFill>
          <a:ln>
            <a:solidFill>
              <a:srgbClr val="000000"/>
            </a:solidFill>
            <a:miter lim="800000"/>
            <a:headEnd/>
            <a:tailEnd/>
          </a:ln>
        </p:spPr>
      </p:sp>
      <p:sp>
        <p:nvSpPr>
          <p:cNvPr id="5123" name="Notes Placeholder 2"/>
          <p:cNvSpPr>
            <a:spLocks noGrp="1"/>
          </p:cNvSpPr>
          <p:nvPr>
            <p:ph type="body" idx="1"/>
          </p:nvPr>
        </p:nvSpPr>
        <p:spPr bwMode="auto">
          <a:xfrm>
            <a:off x="914403" y="4724962"/>
            <a:ext cx="5029200" cy="4476274"/>
          </a:xfrm>
          <a:prstGeom prst="rect">
            <a:avLst/>
          </a:prstGeom>
          <a:solidFill>
            <a:srgbClr val="FFFFFF"/>
          </a:solidFill>
          <a:ln>
            <a:solidFill>
              <a:srgbClr val="000000"/>
            </a:solidFill>
            <a:miter lim="800000"/>
            <a:headEnd/>
            <a:tailEnd/>
          </a:ln>
        </p:spPr>
        <p:txBody>
          <a:bodyPr lIns="91465" tIns="45732" rIns="91465" bIns="45732"/>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409E9A-170E-4FD2-8BBD-E04A885E3C86}" type="datetimeFigureOut">
              <a:rPr lang="en-US" smtClean="0"/>
              <a:pPr/>
              <a:t>9/24/2015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27BA0-A921-46B2-82E5-1A93FAB495A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409E9A-170E-4FD2-8BBD-E04A885E3C86}" type="datetimeFigureOut">
              <a:rPr lang="en-US" smtClean="0"/>
              <a:pPr/>
              <a:t>9/24/2015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27BA0-A921-46B2-82E5-1A93FAB495A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409E9A-170E-4FD2-8BBD-E04A885E3C86}" type="datetimeFigureOut">
              <a:rPr lang="en-US" smtClean="0"/>
              <a:pPr/>
              <a:t>9/24/2015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27BA0-A921-46B2-82E5-1A93FAB495A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409E9A-170E-4FD2-8BBD-E04A885E3C86}" type="datetimeFigureOut">
              <a:rPr lang="en-US" smtClean="0"/>
              <a:pPr/>
              <a:t>9/24/2015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27BA0-A921-46B2-82E5-1A93FAB495A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409E9A-170E-4FD2-8BBD-E04A885E3C86}" type="datetimeFigureOut">
              <a:rPr lang="en-US" smtClean="0"/>
              <a:pPr/>
              <a:t>9/24/2015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27BA0-A921-46B2-82E5-1A93FAB495A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409E9A-170E-4FD2-8BBD-E04A885E3C86}" type="datetimeFigureOut">
              <a:rPr lang="en-US" smtClean="0"/>
              <a:pPr/>
              <a:t>9/24/2015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27BA0-A921-46B2-82E5-1A93FAB495A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409E9A-170E-4FD2-8BBD-E04A885E3C86}" type="datetimeFigureOut">
              <a:rPr lang="en-US" smtClean="0"/>
              <a:pPr/>
              <a:t>9/24/2015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127BA0-A921-46B2-82E5-1A93FAB495A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409E9A-170E-4FD2-8BBD-E04A885E3C86}" type="datetimeFigureOut">
              <a:rPr lang="en-US" smtClean="0"/>
              <a:pPr/>
              <a:t>9/24/2015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127BA0-A921-46B2-82E5-1A93FAB495A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409E9A-170E-4FD2-8BBD-E04A885E3C86}" type="datetimeFigureOut">
              <a:rPr lang="en-US" smtClean="0"/>
              <a:pPr/>
              <a:t>9/24/2015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127BA0-A921-46B2-82E5-1A93FAB495A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409E9A-170E-4FD2-8BBD-E04A885E3C86}" type="datetimeFigureOut">
              <a:rPr lang="en-US" smtClean="0"/>
              <a:pPr/>
              <a:t>9/24/2015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27BA0-A921-46B2-82E5-1A93FAB495A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409E9A-170E-4FD2-8BBD-E04A885E3C86}" type="datetimeFigureOut">
              <a:rPr lang="en-US" smtClean="0"/>
              <a:pPr/>
              <a:t>9/24/2015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27BA0-A921-46B2-82E5-1A93FAB495A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409E9A-170E-4FD2-8BBD-E04A885E3C86}" type="datetimeFigureOut">
              <a:rPr lang="en-US" smtClean="0"/>
              <a:pPr/>
              <a:t>9/24/2015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27BA0-A921-46B2-82E5-1A93FAB495A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1.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FARMERS groundwater management in india"/>
          <p:cNvPicPr>
            <a:picLocks noChangeAspect="1" noChangeArrowheads="1"/>
          </p:cNvPicPr>
          <p:nvPr/>
        </p:nvPicPr>
        <p:blipFill>
          <a:blip r:embed="rId2">
            <a:lum bright="10000" contrast="30000"/>
          </a:blip>
          <a:srcRect/>
          <a:stretch>
            <a:fillRect/>
          </a:stretch>
        </p:blipFill>
        <p:spPr bwMode="auto">
          <a:xfrm>
            <a:off x="0" y="1295400"/>
            <a:ext cx="9144000" cy="5562600"/>
          </a:xfrm>
          <a:prstGeom prst="rect">
            <a:avLst/>
          </a:prstGeom>
          <a:noFill/>
        </p:spPr>
      </p:pic>
      <p:sp>
        <p:nvSpPr>
          <p:cNvPr id="5" name="TextBox 4"/>
          <p:cNvSpPr txBox="1"/>
          <p:nvPr/>
        </p:nvSpPr>
        <p:spPr>
          <a:xfrm>
            <a:off x="0" y="0"/>
            <a:ext cx="9144000" cy="1323439"/>
          </a:xfrm>
          <a:prstGeom prst="rect">
            <a:avLst/>
          </a:prstGeom>
          <a:solidFill>
            <a:srgbClr val="FFFF00"/>
          </a:solidFill>
          <a:ln>
            <a:solidFill>
              <a:srgbClr val="FF0000"/>
            </a:solidFill>
          </a:ln>
        </p:spPr>
        <p:txBody>
          <a:bodyPr wrap="square" rtlCol="0">
            <a:spAutoFit/>
          </a:bodyPr>
          <a:lstStyle/>
          <a:p>
            <a:pPr algn="ctr"/>
            <a:r>
              <a:rPr lang="en-US" sz="4000" b="1" dirty="0" smtClean="0">
                <a:solidFill>
                  <a:srgbClr val="FF0000"/>
                </a:solidFill>
              </a:rPr>
              <a:t>Current Groundwater Governance &amp; Management in India</a:t>
            </a:r>
            <a:endParaRPr lang="en-US" sz="3600" dirty="0">
              <a:solidFill>
                <a:srgbClr val="C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ia-map-annualrainfall.jpg"/>
          <p:cNvPicPr>
            <a:picLocks noGrp="1" noChangeAspect="1"/>
          </p:cNvPicPr>
          <p:nvPr isPhoto="1"/>
        </p:nvPicPr>
        <p:blipFill>
          <a:blip r:embed="rId2">
            <a:lum/>
          </a:blip>
          <a:stretch>
            <a:fillRect/>
          </a:stretch>
        </p:blipFill>
        <p:spPr>
          <a:xfrm>
            <a:off x="76200" y="457200"/>
            <a:ext cx="4359003" cy="5943600"/>
          </a:xfrm>
          <a:prstGeom prst="rect">
            <a:avLst/>
          </a:prstGeom>
          <a:noFill/>
          <a:ln>
            <a:noFill/>
          </a:ln>
        </p:spPr>
      </p:pic>
      <p:pic>
        <p:nvPicPr>
          <p:cNvPr id="3" name="Picture 1"/>
          <p:cNvPicPr>
            <a:picLocks noChangeAspect="1" noChangeArrowheads="1"/>
          </p:cNvPicPr>
          <p:nvPr/>
        </p:nvPicPr>
        <p:blipFill>
          <a:blip r:embed="rId3"/>
          <a:srcRect/>
          <a:stretch>
            <a:fillRect/>
          </a:stretch>
        </p:blipFill>
        <p:spPr bwMode="auto">
          <a:xfrm>
            <a:off x="4493741" y="457200"/>
            <a:ext cx="4497859" cy="594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981200" y="685800"/>
            <a:ext cx="1295400" cy="369332"/>
          </a:xfrm>
          <a:prstGeom prst="rect">
            <a:avLst/>
          </a:prstGeom>
          <a:solidFill>
            <a:srgbClr val="FFC000"/>
          </a:solidFill>
        </p:spPr>
        <p:txBody>
          <a:bodyPr wrap="square" rtlCol="0">
            <a:spAutoFit/>
          </a:bodyPr>
          <a:lstStyle/>
          <a:p>
            <a:r>
              <a:rPr lang="en-US" dirty="0" smtClean="0"/>
              <a:t>Rainfall </a:t>
            </a:r>
            <a:endParaRPr lang="en-US" dirty="0"/>
          </a:p>
        </p:txBody>
      </p:sp>
      <p:sp>
        <p:nvSpPr>
          <p:cNvPr id="5" name="TextBox 4"/>
          <p:cNvSpPr txBox="1"/>
          <p:nvPr/>
        </p:nvSpPr>
        <p:spPr>
          <a:xfrm>
            <a:off x="6934200" y="685800"/>
            <a:ext cx="1905000" cy="923330"/>
          </a:xfrm>
          <a:prstGeom prst="rect">
            <a:avLst/>
          </a:prstGeom>
          <a:solidFill>
            <a:schemeClr val="tx2">
              <a:lumMod val="40000"/>
              <a:lumOff val="60000"/>
            </a:schemeClr>
          </a:solidFill>
        </p:spPr>
        <p:txBody>
          <a:bodyPr wrap="square" rtlCol="0">
            <a:spAutoFit/>
          </a:bodyPr>
          <a:lstStyle/>
          <a:p>
            <a:pPr algn="ctr"/>
            <a:r>
              <a:rPr lang="en-US" dirty="0" smtClean="0"/>
              <a:t>Pre Monsoon Depth to water Level</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42875" y="0"/>
            <a:ext cx="9001125" cy="914400"/>
          </a:xfrm>
        </p:spPr>
        <p:txBody>
          <a:bodyPr>
            <a:normAutofit fontScale="90000"/>
          </a:bodyPr>
          <a:lstStyle/>
          <a:p>
            <a:r>
              <a:rPr lang="en-IN" altLang="en-US" sz="3400" b="1" dirty="0" smtClean="0">
                <a:solidFill>
                  <a:srgbClr val="0070C0"/>
                </a:solidFill>
              </a:rPr>
              <a:t>State-wise Over-Exploited  Assessment Units     (Major States)</a:t>
            </a:r>
            <a:endParaRPr lang="en-GB" altLang="en-US" sz="3400" b="1" dirty="0" smtClean="0">
              <a:solidFill>
                <a:srgbClr val="0070C0"/>
              </a:solidFill>
            </a:endParaRPr>
          </a:p>
        </p:txBody>
      </p:sp>
      <p:graphicFrame>
        <p:nvGraphicFramePr>
          <p:cNvPr id="4" name="Content Placeholder 3"/>
          <p:cNvGraphicFramePr>
            <a:graphicFrameLocks noGrp="1"/>
          </p:cNvGraphicFramePr>
          <p:nvPr>
            <p:ph idx="1"/>
          </p:nvPr>
        </p:nvGraphicFramePr>
        <p:xfrm>
          <a:off x="152400" y="990605"/>
          <a:ext cx="8785226" cy="5695950"/>
        </p:xfrm>
        <a:graphic>
          <a:graphicData uri="http://schemas.openxmlformats.org/drawingml/2006/table">
            <a:tbl>
              <a:tblPr firstRow="1" bandRow="1">
                <a:tableStyleId>{5C22544A-7EE6-4342-B048-85BDC9FD1C3A}</a:tableStyleId>
              </a:tblPr>
              <a:tblGrid>
                <a:gridCol w="4392613"/>
                <a:gridCol w="4392613"/>
              </a:tblGrid>
              <a:tr h="438150">
                <a:tc>
                  <a:txBody>
                    <a:bodyPr/>
                    <a:lstStyle/>
                    <a:p>
                      <a:pPr algn="ctr">
                        <a:lnSpc>
                          <a:spcPct val="115000"/>
                        </a:lnSpc>
                        <a:spcAft>
                          <a:spcPts val="0"/>
                        </a:spcAft>
                      </a:pPr>
                      <a:r>
                        <a:rPr lang="en-GB" sz="2600" b="1" dirty="0">
                          <a:solidFill>
                            <a:srgbClr val="FF0000"/>
                          </a:solidFill>
                          <a:effectLst/>
                          <a:latin typeface="+mn-lt"/>
                          <a:ea typeface="Times New Roman"/>
                          <a:cs typeface="Times New Roman"/>
                        </a:rPr>
                        <a:t>States  / </a:t>
                      </a:r>
                      <a:r>
                        <a:rPr lang="en-GB" sz="2600" b="1" dirty="0" smtClean="0">
                          <a:solidFill>
                            <a:srgbClr val="FF0000"/>
                          </a:solidFill>
                          <a:effectLst/>
                          <a:latin typeface="+mn-lt"/>
                          <a:ea typeface="Times New Roman"/>
                          <a:cs typeface="Times New Roman"/>
                        </a:rPr>
                        <a:t>UTs</a:t>
                      </a:r>
                      <a:endParaRPr lang="en-GB" sz="2600" dirty="0">
                        <a:solidFill>
                          <a:srgbClr val="FF0000"/>
                        </a:solidFill>
                        <a:effectLst/>
                        <a:latin typeface="+mn-lt"/>
                        <a:ea typeface="Times New Roman"/>
                        <a:cs typeface="Times New Roman"/>
                      </a:endParaRPr>
                    </a:p>
                  </a:txBody>
                  <a:tcPr marL="68582" marR="685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2600" b="1" dirty="0">
                          <a:solidFill>
                            <a:srgbClr val="FF0000"/>
                          </a:solidFill>
                          <a:effectLst/>
                          <a:latin typeface="+mn-lt"/>
                          <a:ea typeface="Times New Roman"/>
                          <a:cs typeface="Times New Roman"/>
                        </a:rPr>
                        <a:t>Over-exploited </a:t>
                      </a:r>
                      <a:r>
                        <a:rPr lang="en-GB" sz="2600" b="1" baseline="0" dirty="0" smtClean="0">
                          <a:solidFill>
                            <a:srgbClr val="FF0000"/>
                          </a:solidFill>
                          <a:effectLst/>
                          <a:latin typeface="+mn-lt"/>
                          <a:ea typeface="Times New Roman"/>
                          <a:cs typeface="Times New Roman"/>
                        </a:rPr>
                        <a:t>units</a:t>
                      </a:r>
                      <a:endParaRPr lang="en-GB" sz="2600" dirty="0">
                        <a:solidFill>
                          <a:srgbClr val="FF0000"/>
                        </a:solidFill>
                        <a:effectLst/>
                        <a:latin typeface="+mn-lt"/>
                        <a:ea typeface="Times New Roman"/>
                        <a:cs typeface="Times New Roman"/>
                      </a:endParaRPr>
                    </a:p>
                  </a:txBody>
                  <a:tcPr marL="68582" marR="685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8150">
                <a:tc>
                  <a:txBody>
                    <a:bodyPr/>
                    <a:lstStyle/>
                    <a:p>
                      <a:pPr algn="ctr">
                        <a:lnSpc>
                          <a:spcPct val="115000"/>
                        </a:lnSpc>
                        <a:spcAft>
                          <a:spcPts val="0"/>
                        </a:spcAft>
                      </a:pPr>
                      <a:r>
                        <a:rPr lang="en-GB" sz="2400" b="0" dirty="0">
                          <a:solidFill>
                            <a:srgbClr val="000000"/>
                          </a:solidFill>
                          <a:effectLst/>
                          <a:latin typeface="+mn-lt"/>
                          <a:ea typeface="Times New Roman"/>
                          <a:cs typeface="Times New Roman"/>
                        </a:rPr>
                        <a:t>Andhra Pradesh</a:t>
                      </a:r>
                      <a:endParaRPr lang="en-GB" sz="2400" b="0" dirty="0">
                        <a:effectLst/>
                        <a:latin typeface="+mn-lt"/>
                        <a:ea typeface="Times New Roman"/>
                        <a:cs typeface="Times New Roman"/>
                      </a:endParaRPr>
                    </a:p>
                  </a:txBody>
                  <a:tcPr marL="68582" marR="685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2400" b="0" dirty="0" smtClean="0">
                          <a:solidFill>
                            <a:srgbClr val="000000"/>
                          </a:solidFill>
                          <a:effectLst/>
                          <a:latin typeface="+mn-lt"/>
                          <a:ea typeface="Times New Roman"/>
                          <a:cs typeface="Times New Roman"/>
                        </a:rPr>
                        <a:t>41/662</a:t>
                      </a:r>
                      <a:endParaRPr lang="en-GB" sz="2400" b="0" dirty="0">
                        <a:effectLst/>
                        <a:latin typeface="+mn-lt"/>
                        <a:ea typeface="Times New Roman"/>
                        <a:cs typeface="Times New Roman"/>
                      </a:endParaRPr>
                    </a:p>
                  </a:txBody>
                  <a:tcPr marL="68582" marR="685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8150">
                <a:tc>
                  <a:txBody>
                    <a:bodyPr/>
                    <a:lstStyle/>
                    <a:p>
                      <a:pPr algn="ctr">
                        <a:lnSpc>
                          <a:spcPct val="115000"/>
                        </a:lnSpc>
                        <a:spcAft>
                          <a:spcPts val="0"/>
                        </a:spcAft>
                      </a:pPr>
                      <a:r>
                        <a:rPr lang="en-GB" sz="2400" b="0" dirty="0" err="1">
                          <a:solidFill>
                            <a:srgbClr val="000000"/>
                          </a:solidFill>
                          <a:effectLst/>
                          <a:latin typeface="+mn-lt"/>
                          <a:ea typeface="Times New Roman"/>
                          <a:cs typeface="Times New Roman"/>
                        </a:rPr>
                        <a:t>Telangana</a:t>
                      </a:r>
                      <a:endParaRPr lang="en-GB" sz="2400" b="0" dirty="0">
                        <a:effectLst/>
                        <a:latin typeface="+mn-lt"/>
                        <a:ea typeface="Times New Roman"/>
                        <a:cs typeface="Times New Roman"/>
                      </a:endParaRPr>
                    </a:p>
                  </a:txBody>
                  <a:tcPr marL="68582" marR="685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2400" b="0" dirty="0" smtClean="0">
                          <a:solidFill>
                            <a:srgbClr val="000000"/>
                          </a:solidFill>
                          <a:effectLst/>
                          <a:latin typeface="+mn-lt"/>
                          <a:ea typeface="Times New Roman"/>
                          <a:cs typeface="Times New Roman"/>
                        </a:rPr>
                        <a:t>42/ 448</a:t>
                      </a:r>
                      <a:endParaRPr lang="en-GB" sz="2400" b="0" dirty="0">
                        <a:effectLst/>
                        <a:latin typeface="+mn-lt"/>
                        <a:ea typeface="Times New Roman"/>
                        <a:cs typeface="Times New Roman"/>
                      </a:endParaRPr>
                    </a:p>
                  </a:txBody>
                  <a:tcPr marL="68582" marR="685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8150">
                <a:tc>
                  <a:txBody>
                    <a:bodyPr/>
                    <a:lstStyle/>
                    <a:p>
                      <a:pPr algn="ctr">
                        <a:lnSpc>
                          <a:spcPct val="115000"/>
                        </a:lnSpc>
                        <a:spcAft>
                          <a:spcPts val="0"/>
                        </a:spcAft>
                      </a:pPr>
                      <a:r>
                        <a:rPr lang="en-GB" sz="2400" b="0" dirty="0">
                          <a:solidFill>
                            <a:srgbClr val="000000"/>
                          </a:solidFill>
                          <a:effectLst/>
                          <a:latin typeface="+mn-lt"/>
                          <a:ea typeface="Times New Roman"/>
                          <a:cs typeface="Times New Roman"/>
                        </a:rPr>
                        <a:t>Delhi</a:t>
                      </a:r>
                      <a:endParaRPr lang="en-GB" sz="2400" b="0" dirty="0">
                        <a:effectLst/>
                        <a:latin typeface="+mn-lt"/>
                        <a:ea typeface="Times New Roman"/>
                        <a:cs typeface="Times New Roman"/>
                      </a:endParaRPr>
                    </a:p>
                  </a:txBody>
                  <a:tcPr marL="68582" marR="685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2400" b="0" dirty="0" smtClean="0">
                          <a:solidFill>
                            <a:srgbClr val="000000"/>
                          </a:solidFill>
                          <a:effectLst/>
                          <a:latin typeface="+mn-lt"/>
                          <a:ea typeface="Times New Roman"/>
                          <a:cs typeface="Times New Roman"/>
                        </a:rPr>
                        <a:t>18/ 27</a:t>
                      </a:r>
                      <a:endParaRPr lang="en-GB" sz="2400" b="0" dirty="0">
                        <a:effectLst/>
                        <a:latin typeface="+mn-lt"/>
                        <a:ea typeface="Times New Roman"/>
                        <a:cs typeface="Times New Roman"/>
                      </a:endParaRPr>
                    </a:p>
                  </a:txBody>
                  <a:tcPr marL="68582" marR="685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8150">
                <a:tc>
                  <a:txBody>
                    <a:bodyPr/>
                    <a:lstStyle/>
                    <a:p>
                      <a:pPr algn="ctr">
                        <a:lnSpc>
                          <a:spcPct val="115000"/>
                        </a:lnSpc>
                        <a:spcAft>
                          <a:spcPts val="0"/>
                        </a:spcAft>
                      </a:pPr>
                      <a:r>
                        <a:rPr lang="en-GB" sz="2400" b="0" dirty="0">
                          <a:solidFill>
                            <a:srgbClr val="000000"/>
                          </a:solidFill>
                          <a:effectLst/>
                          <a:latin typeface="+mn-lt"/>
                          <a:ea typeface="Times New Roman"/>
                          <a:cs typeface="Times New Roman"/>
                        </a:rPr>
                        <a:t>Gujarat</a:t>
                      </a:r>
                      <a:endParaRPr lang="en-GB" sz="2400" b="0" dirty="0">
                        <a:effectLst/>
                        <a:latin typeface="+mn-lt"/>
                        <a:ea typeface="Times New Roman"/>
                        <a:cs typeface="Times New Roman"/>
                      </a:endParaRPr>
                    </a:p>
                  </a:txBody>
                  <a:tcPr marL="68582" marR="685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2400" b="0" dirty="0" smtClean="0">
                          <a:solidFill>
                            <a:srgbClr val="000000"/>
                          </a:solidFill>
                          <a:effectLst/>
                          <a:latin typeface="+mn-lt"/>
                          <a:ea typeface="Times New Roman"/>
                          <a:cs typeface="Times New Roman"/>
                        </a:rPr>
                        <a:t>24/ 223</a:t>
                      </a:r>
                      <a:endParaRPr lang="en-GB" sz="2400" b="0" dirty="0">
                        <a:effectLst/>
                        <a:latin typeface="+mn-lt"/>
                        <a:ea typeface="Times New Roman"/>
                        <a:cs typeface="Times New Roman"/>
                      </a:endParaRPr>
                    </a:p>
                  </a:txBody>
                  <a:tcPr marL="68582" marR="685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8150">
                <a:tc>
                  <a:txBody>
                    <a:bodyPr/>
                    <a:lstStyle/>
                    <a:p>
                      <a:pPr algn="ctr">
                        <a:lnSpc>
                          <a:spcPct val="115000"/>
                        </a:lnSpc>
                        <a:spcAft>
                          <a:spcPts val="0"/>
                        </a:spcAft>
                      </a:pPr>
                      <a:r>
                        <a:rPr lang="en-GB" sz="2400" b="0" dirty="0">
                          <a:solidFill>
                            <a:srgbClr val="000000"/>
                          </a:solidFill>
                          <a:effectLst/>
                          <a:latin typeface="+mn-lt"/>
                          <a:ea typeface="Times New Roman"/>
                          <a:cs typeface="Times New Roman"/>
                        </a:rPr>
                        <a:t>Haryana</a:t>
                      </a:r>
                      <a:endParaRPr lang="en-GB" sz="2400" b="0" dirty="0">
                        <a:effectLst/>
                        <a:latin typeface="+mn-lt"/>
                        <a:ea typeface="Times New Roman"/>
                        <a:cs typeface="Times New Roman"/>
                      </a:endParaRPr>
                    </a:p>
                  </a:txBody>
                  <a:tcPr marL="68582" marR="685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2400" b="0" dirty="0" smtClean="0">
                          <a:solidFill>
                            <a:srgbClr val="000000"/>
                          </a:solidFill>
                          <a:effectLst/>
                          <a:latin typeface="+mn-lt"/>
                          <a:ea typeface="Times New Roman"/>
                          <a:cs typeface="Times New Roman"/>
                        </a:rPr>
                        <a:t>71/ 116</a:t>
                      </a:r>
                      <a:endParaRPr lang="en-GB" sz="2400" b="0" dirty="0">
                        <a:effectLst/>
                        <a:latin typeface="+mn-lt"/>
                        <a:ea typeface="Times New Roman"/>
                        <a:cs typeface="Times New Roman"/>
                      </a:endParaRPr>
                    </a:p>
                  </a:txBody>
                  <a:tcPr marL="68582" marR="685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8150">
                <a:tc>
                  <a:txBody>
                    <a:bodyPr/>
                    <a:lstStyle/>
                    <a:p>
                      <a:pPr algn="ctr">
                        <a:lnSpc>
                          <a:spcPct val="115000"/>
                        </a:lnSpc>
                        <a:spcAft>
                          <a:spcPts val="0"/>
                        </a:spcAft>
                      </a:pPr>
                      <a:r>
                        <a:rPr lang="en-GB" sz="2400" b="0" dirty="0">
                          <a:solidFill>
                            <a:srgbClr val="000000"/>
                          </a:solidFill>
                          <a:effectLst/>
                          <a:latin typeface="+mn-lt"/>
                          <a:ea typeface="Times New Roman"/>
                          <a:cs typeface="Times New Roman"/>
                        </a:rPr>
                        <a:t>Karnataka</a:t>
                      </a:r>
                      <a:endParaRPr lang="en-GB" sz="2400" b="0" dirty="0">
                        <a:effectLst/>
                        <a:latin typeface="+mn-lt"/>
                        <a:ea typeface="Times New Roman"/>
                        <a:cs typeface="Times New Roman"/>
                      </a:endParaRPr>
                    </a:p>
                  </a:txBody>
                  <a:tcPr marL="68582" marR="685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2400" b="0" dirty="0" smtClean="0">
                          <a:solidFill>
                            <a:srgbClr val="000000"/>
                          </a:solidFill>
                          <a:effectLst/>
                          <a:latin typeface="+mn-lt"/>
                          <a:ea typeface="Times New Roman"/>
                          <a:cs typeface="Times New Roman"/>
                        </a:rPr>
                        <a:t>63/270</a:t>
                      </a:r>
                      <a:endParaRPr lang="en-GB" sz="2400" b="0" dirty="0">
                        <a:effectLst/>
                        <a:latin typeface="+mn-lt"/>
                        <a:ea typeface="Times New Roman"/>
                        <a:cs typeface="Times New Roman"/>
                      </a:endParaRPr>
                    </a:p>
                  </a:txBody>
                  <a:tcPr marL="68582" marR="685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8150">
                <a:tc>
                  <a:txBody>
                    <a:bodyPr/>
                    <a:lstStyle/>
                    <a:p>
                      <a:pPr algn="ctr">
                        <a:lnSpc>
                          <a:spcPct val="115000"/>
                        </a:lnSpc>
                        <a:spcAft>
                          <a:spcPts val="0"/>
                        </a:spcAft>
                      </a:pPr>
                      <a:r>
                        <a:rPr lang="en-GB" sz="2400" b="0" dirty="0">
                          <a:solidFill>
                            <a:srgbClr val="000000"/>
                          </a:solidFill>
                          <a:effectLst/>
                          <a:latin typeface="+mn-lt"/>
                          <a:ea typeface="Times New Roman"/>
                          <a:cs typeface="Times New Roman"/>
                        </a:rPr>
                        <a:t>Madhya Pradesh</a:t>
                      </a:r>
                      <a:endParaRPr lang="en-GB" sz="2400" b="0" dirty="0">
                        <a:effectLst/>
                        <a:latin typeface="+mn-lt"/>
                        <a:ea typeface="Times New Roman"/>
                        <a:cs typeface="Times New Roman"/>
                      </a:endParaRPr>
                    </a:p>
                  </a:txBody>
                  <a:tcPr marL="68582" marR="685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2400" b="0" dirty="0" smtClean="0">
                          <a:solidFill>
                            <a:srgbClr val="000000"/>
                          </a:solidFill>
                          <a:effectLst/>
                          <a:latin typeface="+mn-lt"/>
                          <a:ea typeface="Times New Roman"/>
                          <a:cs typeface="Times New Roman"/>
                        </a:rPr>
                        <a:t>24/313</a:t>
                      </a:r>
                      <a:endParaRPr lang="en-GB" sz="2400" b="0" dirty="0">
                        <a:effectLst/>
                        <a:latin typeface="+mn-lt"/>
                        <a:ea typeface="Times New Roman"/>
                        <a:cs typeface="Times New Roman"/>
                      </a:endParaRPr>
                    </a:p>
                  </a:txBody>
                  <a:tcPr marL="68582" marR="685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8150">
                <a:tc>
                  <a:txBody>
                    <a:bodyPr/>
                    <a:lstStyle/>
                    <a:p>
                      <a:pPr algn="ctr">
                        <a:lnSpc>
                          <a:spcPct val="115000"/>
                        </a:lnSpc>
                        <a:spcAft>
                          <a:spcPts val="0"/>
                        </a:spcAft>
                      </a:pPr>
                      <a:r>
                        <a:rPr lang="en-GB" sz="2400" b="0" dirty="0">
                          <a:solidFill>
                            <a:srgbClr val="000000"/>
                          </a:solidFill>
                          <a:effectLst/>
                          <a:latin typeface="+mn-lt"/>
                          <a:ea typeface="Times New Roman"/>
                          <a:cs typeface="Times New Roman"/>
                        </a:rPr>
                        <a:t>Punjab</a:t>
                      </a:r>
                      <a:endParaRPr lang="en-GB" sz="2400" b="0" dirty="0">
                        <a:effectLst/>
                        <a:latin typeface="+mn-lt"/>
                        <a:ea typeface="Times New Roman"/>
                        <a:cs typeface="Times New Roman"/>
                      </a:endParaRPr>
                    </a:p>
                  </a:txBody>
                  <a:tcPr marL="68582" marR="685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2400" b="0" dirty="0" smtClean="0">
                          <a:solidFill>
                            <a:srgbClr val="000000"/>
                          </a:solidFill>
                          <a:effectLst/>
                          <a:latin typeface="+mn-lt"/>
                          <a:ea typeface="Times New Roman"/>
                          <a:cs typeface="Times New Roman"/>
                        </a:rPr>
                        <a:t>110/ 138</a:t>
                      </a:r>
                      <a:endParaRPr lang="en-GB" sz="2400" b="0" dirty="0">
                        <a:effectLst/>
                        <a:latin typeface="+mn-lt"/>
                        <a:ea typeface="Times New Roman"/>
                        <a:cs typeface="Times New Roman"/>
                      </a:endParaRPr>
                    </a:p>
                  </a:txBody>
                  <a:tcPr marL="68582" marR="685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8150">
                <a:tc>
                  <a:txBody>
                    <a:bodyPr/>
                    <a:lstStyle/>
                    <a:p>
                      <a:pPr algn="ctr">
                        <a:lnSpc>
                          <a:spcPct val="115000"/>
                        </a:lnSpc>
                        <a:spcAft>
                          <a:spcPts val="0"/>
                        </a:spcAft>
                      </a:pPr>
                      <a:r>
                        <a:rPr lang="en-GB" sz="2400" b="0" dirty="0">
                          <a:solidFill>
                            <a:srgbClr val="000000"/>
                          </a:solidFill>
                          <a:effectLst/>
                          <a:latin typeface="+mn-lt"/>
                          <a:ea typeface="Times New Roman"/>
                          <a:cs typeface="Times New Roman"/>
                        </a:rPr>
                        <a:t>Rajasthan</a:t>
                      </a:r>
                      <a:endParaRPr lang="en-GB" sz="2400" b="0" dirty="0">
                        <a:effectLst/>
                        <a:latin typeface="+mn-lt"/>
                        <a:ea typeface="Times New Roman"/>
                        <a:cs typeface="Times New Roman"/>
                      </a:endParaRPr>
                    </a:p>
                  </a:txBody>
                  <a:tcPr marL="68582" marR="685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2400" b="0" dirty="0" smtClean="0">
                          <a:solidFill>
                            <a:srgbClr val="000000"/>
                          </a:solidFill>
                          <a:effectLst/>
                          <a:latin typeface="+mn-lt"/>
                          <a:ea typeface="Times New Roman"/>
                          <a:cs typeface="Times New Roman"/>
                        </a:rPr>
                        <a:t>172/ 243</a:t>
                      </a:r>
                      <a:endParaRPr lang="en-GB" sz="2400" b="0" dirty="0">
                        <a:effectLst/>
                        <a:latin typeface="+mn-lt"/>
                        <a:ea typeface="Times New Roman"/>
                        <a:cs typeface="Times New Roman"/>
                      </a:endParaRPr>
                    </a:p>
                  </a:txBody>
                  <a:tcPr marL="68582" marR="685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8150">
                <a:tc>
                  <a:txBody>
                    <a:bodyPr/>
                    <a:lstStyle/>
                    <a:p>
                      <a:pPr algn="ctr">
                        <a:lnSpc>
                          <a:spcPct val="115000"/>
                        </a:lnSpc>
                        <a:spcAft>
                          <a:spcPts val="0"/>
                        </a:spcAft>
                      </a:pPr>
                      <a:r>
                        <a:rPr lang="en-GB" sz="2400" b="0" dirty="0">
                          <a:solidFill>
                            <a:srgbClr val="000000"/>
                          </a:solidFill>
                          <a:effectLst/>
                          <a:latin typeface="+mn-lt"/>
                          <a:ea typeface="Times New Roman"/>
                          <a:cs typeface="Times New Roman"/>
                        </a:rPr>
                        <a:t>Tamil Nadu</a:t>
                      </a:r>
                      <a:endParaRPr lang="en-GB" sz="2400" b="0" dirty="0">
                        <a:effectLst/>
                        <a:latin typeface="+mn-lt"/>
                        <a:ea typeface="Times New Roman"/>
                        <a:cs typeface="Times New Roman"/>
                      </a:endParaRPr>
                    </a:p>
                  </a:txBody>
                  <a:tcPr marL="68582" marR="685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2400" b="0" dirty="0" smtClean="0">
                          <a:solidFill>
                            <a:srgbClr val="000000"/>
                          </a:solidFill>
                          <a:effectLst/>
                          <a:latin typeface="+mn-lt"/>
                          <a:ea typeface="Times New Roman"/>
                          <a:cs typeface="Times New Roman"/>
                        </a:rPr>
                        <a:t>374/ 1129</a:t>
                      </a:r>
                      <a:endParaRPr lang="en-GB" sz="2400" b="0" dirty="0">
                        <a:effectLst/>
                        <a:latin typeface="+mn-lt"/>
                        <a:ea typeface="Times New Roman"/>
                        <a:cs typeface="Times New Roman"/>
                      </a:endParaRPr>
                    </a:p>
                  </a:txBody>
                  <a:tcPr marL="68582" marR="685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8150">
                <a:tc>
                  <a:txBody>
                    <a:bodyPr/>
                    <a:lstStyle/>
                    <a:p>
                      <a:pPr algn="ctr">
                        <a:lnSpc>
                          <a:spcPct val="115000"/>
                        </a:lnSpc>
                        <a:spcAft>
                          <a:spcPts val="0"/>
                        </a:spcAft>
                      </a:pPr>
                      <a:r>
                        <a:rPr lang="en-GB" sz="2400" b="0" dirty="0">
                          <a:solidFill>
                            <a:srgbClr val="000000"/>
                          </a:solidFill>
                          <a:effectLst/>
                          <a:latin typeface="+mn-lt"/>
                          <a:ea typeface="Times New Roman"/>
                          <a:cs typeface="Times New Roman"/>
                        </a:rPr>
                        <a:t>Uttar Pradesh</a:t>
                      </a:r>
                      <a:endParaRPr lang="en-GB" sz="2400" b="0" dirty="0">
                        <a:effectLst/>
                        <a:latin typeface="+mn-lt"/>
                        <a:ea typeface="Times New Roman"/>
                        <a:cs typeface="Times New Roman"/>
                      </a:endParaRPr>
                    </a:p>
                  </a:txBody>
                  <a:tcPr marL="68582" marR="685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2400" b="0" dirty="0" smtClean="0">
                          <a:solidFill>
                            <a:srgbClr val="000000"/>
                          </a:solidFill>
                          <a:effectLst/>
                          <a:latin typeface="+mn-lt"/>
                          <a:ea typeface="Times New Roman"/>
                          <a:cs typeface="Times New Roman"/>
                        </a:rPr>
                        <a:t>111/ 820</a:t>
                      </a:r>
                      <a:endParaRPr lang="en-GB" sz="2400" b="0" dirty="0">
                        <a:effectLst/>
                        <a:latin typeface="+mn-lt"/>
                        <a:ea typeface="Times New Roman"/>
                        <a:cs typeface="Times New Roman"/>
                      </a:endParaRPr>
                    </a:p>
                  </a:txBody>
                  <a:tcPr marL="68582" marR="685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8150">
                <a:tc>
                  <a:txBody>
                    <a:bodyPr/>
                    <a:lstStyle/>
                    <a:p>
                      <a:pPr algn="ctr">
                        <a:lnSpc>
                          <a:spcPct val="115000"/>
                        </a:lnSpc>
                        <a:spcAft>
                          <a:spcPts val="0"/>
                        </a:spcAft>
                      </a:pPr>
                      <a:r>
                        <a:rPr lang="en-GB" sz="2400" b="0" dirty="0" smtClean="0">
                          <a:effectLst/>
                          <a:latin typeface="+mn-lt"/>
                          <a:ea typeface="Times New Roman"/>
                          <a:cs typeface="Times New Roman"/>
                        </a:rPr>
                        <a:t>Total</a:t>
                      </a:r>
                      <a:endParaRPr lang="en-GB" sz="2400" b="0" dirty="0">
                        <a:effectLst/>
                        <a:latin typeface="+mn-lt"/>
                        <a:ea typeface="Times New Roman"/>
                        <a:cs typeface="Times New Roman"/>
                      </a:endParaRPr>
                    </a:p>
                  </a:txBody>
                  <a:tcPr marL="68582" marR="685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2400" b="0" dirty="0" smtClean="0">
                          <a:effectLst/>
                          <a:latin typeface="+mn-lt"/>
                          <a:ea typeface="Times New Roman"/>
                          <a:cs typeface="Times New Roman"/>
                        </a:rPr>
                        <a:t>1050/ 4389</a:t>
                      </a:r>
                      <a:endParaRPr lang="en-GB" sz="2400" b="0" dirty="0">
                        <a:effectLst/>
                        <a:latin typeface="+mn-lt"/>
                        <a:ea typeface="Times New Roman"/>
                        <a:cs typeface="Times New Roman"/>
                      </a:endParaRPr>
                    </a:p>
                  </a:txBody>
                  <a:tcPr marL="68582" marR="685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5728"/>
            <a:ext cx="8358528" cy="857272"/>
          </a:xfrm>
        </p:spPr>
        <p:txBody>
          <a:bodyPr/>
          <a:lstStyle/>
          <a:p>
            <a:pPr>
              <a:defRPr/>
            </a:pPr>
            <a:r>
              <a:rPr lang="en-US" sz="3200" b="1" dirty="0">
                <a:solidFill>
                  <a:srgbClr val="FF0000"/>
                </a:solidFill>
                <a:latin typeface="+mn-lt"/>
              </a:rPr>
              <a:t>REASONS FOR GROUND WATER </a:t>
            </a:r>
            <a:r>
              <a:rPr lang="en-US" sz="3200" b="1" dirty="0" smtClean="0">
                <a:solidFill>
                  <a:srgbClr val="FF0000"/>
                </a:solidFill>
                <a:latin typeface="+mn-lt"/>
              </a:rPr>
              <a:t>LEVEL DECLINE</a:t>
            </a:r>
            <a:endParaRPr lang="en-GB" sz="3200" b="1" dirty="0">
              <a:solidFill>
                <a:srgbClr val="FF0000"/>
              </a:solidFill>
              <a:latin typeface="+mn-lt"/>
            </a:endParaRPr>
          </a:p>
        </p:txBody>
      </p:sp>
      <p:sp>
        <p:nvSpPr>
          <p:cNvPr id="11267" name="Content Placeholder 2"/>
          <p:cNvSpPr>
            <a:spLocks noGrp="1"/>
          </p:cNvSpPr>
          <p:nvPr>
            <p:ph idx="1"/>
          </p:nvPr>
        </p:nvSpPr>
        <p:spPr>
          <a:xfrm>
            <a:off x="483548" y="1295400"/>
            <a:ext cx="8229600" cy="5205400"/>
          </a:xfrm>
        </p:spPr>
        <p:txBody>
          <a:bodyPr/>
          <a:lstStyle/>
          <a:p>
            <a:pPr algn="just"/>
            <a:r>
              <a:rPr lang="en-US" sz="2400" b="1" dirty="0" smtClean="0"/>
              <a:t>Increasing demand of ground water for agriculture, industrial and drinking purposes. </a:t>
            </a:r>
            <a:endParaRPr lang="en-GB" sz="2400" b="1" dirty="0" smtClean="0"/>
          </a:p>
          <a:p>
            <a:pPr algn="just"/>
            <a:r>
              <a:rPr lang="en-US" sz="2400" b="1" dirty="0" smtClean="0"/>
              <a:t>Change in cropping pattern and growing of paddy and cash crops that consume large quantities of water. </a:t>
            </a:r>
            <a:endParaRPr lang="en-GB" sz="2400" b="1" dirty="0" smtClean="0"/>
          </a:p>
          <a:p>
            <a:pPr algn="just"/>
            <a:r>
              <a:rPr lang="en-US" sz="2400" b="1" dirty="0" smtClean="0"/>
              <a:t>Scanty rainfall in arid and semi-arid regions.</a:t>
            </a:r>
            <a:endParaRPr lang="en-GB" sz="2400" b="1" dirty="0" smtClean="0"/>
          </a:p>
          <a:p>
            <a:pPr algn="just"/>
            <a:r>
              <a:rPr lang="en-US" sz="2400" b="1" dirty="0" smtClean="0"/>
              <a:t>Large ground water extraction when other sources of water are fully committed. </a:t>
            </a:r>
            <a:endParaRPr lang="en-GB" sz="2400" b="1" dirty="0" smtClean="0"/>
          </a:p>
          <a:p>
            <a:pPr algn="just"/>
            <a:r>
              <a:rPr lang="en-US" sz="2400" b="1" dirty="0" smtClean="0"/>
              <a:t>Flat rate/ free electricity for extracting ground water in certain States.</a:t>
            </a:r>
            <a:endParaRPr lang="en-GB" sz="2400" b="1" dirty="0" smtClean="0"/>
          </a:p>
          <a:p>
            <a:pPr algn="just"/>
            <a:r>
              <a:rPr lang="en-US" sz="2400" b="1" dirty="0" smtClean="0"/>
              <a:t>Rapid pace of urbanization resulting in reduced natural recharge to aquifers.</a:t>
            </a:r>
          </a:p>
          <a:p>
            <a:pPr algn="just"/>
            <a:endParaRPr lang="en-GB" sz="2400" b="1" dirty="0" smtClean="0"/>
          </a:p>
          <a:p>
            <a:pPr algn="just">
              <a:buNone/>
            </a:pPr>
            <a:endParaRPr lang="en-GB" sz="240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3"/>
          <p:cNvSpPr txBox="1">
            <a:spLocks noChangeArrowheads="1"/>
          </p:cNvSpPr>
          <p:nvPr/>
        </p:nvSpPr>
        <p:spPr bwMode="auto">
          <a:xfrm>
            <a:off x="29029" y="1219200"/>
            <a:ext cx="5410200" cy="830997"/>
          </a:xfrm>
          <a:prstGeom prst="rect">
            <a:avLst/>
          </a:prstGeom>
          <a:noFill/>
          <a:ln w="9525">
            <a:noFill/>
            <a:miter lim="800000"/>
            <a:headEnd/>
            <a:tailEnd/>
          </a:ln>
        </p:spPr>
        <p:txBody>
          <a:bodyPr>
            <a:spAutoFit/>
          </a:bodyPr>
          <a:lstStyle/>
          <a:p>
            <a:pPr marL="269875" indent="-269875"/>
            <a:endParaRPr lang="en-US" altLang="en-US" sz="2400" b="1" dirty="0"/>
          </a:p>
          <a:p>
            <a:pPr marL="269875" indent="-269875">
              <a:buFontTx/>
              <a:buBlip>
                <a:blip r:embed="rId2"/>
              </a:buBlip>
            </a:pPr>
            <a:r>
              <a:rPr lang="en-US" altLang="en-US" sz="2400" b="1" dirty="0" smtClean="0"/>
              <a:t>Ground </a:t>
            </a:r>
            <a:r>
              <a:rPr lang="en-US" altLang="en-US" sz="2400" b="1" dirty="0"/>
              <a:t>Water Quality </a:t>
            </a:r>
            <a:r>
              <a:rPr lang="en-US" altLang="en-US" sz="2400" b="1" dirty="0" smtClean="0"/>
              <a:t>issues </a:t>
            </a:r>
          </a:p>
        </p:txBody>
      </p:sp>
      <p:sp>
        <p:nvSpPr>
          <p:cNvPr id="7" name="TextBox 6"/>
          <p:cNvSpPr txBox="1"/>
          <p:nvPr/>
        </p:nvSpPr>
        <p:spPr>
          <a:xfrm>
            <a:off x="0" y="1"/>
            <a:ext cx="9144000" cy="58477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auto">
              <a:spcBef>
                <a:spcPts val="0"/>
              </a:spcBef>
              <a:spcAft>
                <a:spcPts val="0"/>
              </a:spcAft>
              <a:defRPr/>
            </a:pPr>
            <a:r>
              <a:rPr lang="en-US" sz="3200" dirty="0" smtClean="0">
                <a:latin typeface="Impact" pitchFamily="34" charset="0"/>
                <a:cs typeface="Arial" pitchFamily="34" charset="0"/>
              </a:rPr>
              <a:t>Status of Groundwater </a:t>
            </a:r>
            <a:r>
              <a:rPr lang="en-US" sz="3200" dirty="0">
                <a:latin typeface="Impact" pitchFamily="34" charset="0"/>
                <a:cs typeface="Arial" pitchFamily="34" charset="0"/>
              </a:rPr>
              <a:t>Water </a:t>
            </a:r>
            <a:r>
              <a:rPr lang="en-US" sz="3200" dirty="0" smtClean="0">
                <a:latin typeface="Impact" pitchFamily="34" charset="0"/>
                <a:cs typeface="Arial" pitchFamily="34" charset="0"/>
              </a:rPr>
              <a:t>Quality in India</a:t>
            </a:r>
            <a:endParaRPr lang="en-US" sz="3200" dirty="0">
              <a:latin typeface="Impact" pitchFamily="34" charset="0"/>
              <a:cs typeface="Arial" pitchFamily="34" charset="0"/>
            </a:endParaRPr>
          </a:p>
        </p:txBody>
      </p:sp>
      <p:pic>
        <p:nvPicPr>
          <p:cNvPr id="4" name="Picture 7" descr="BALLIA 009"/>
          <p:cNvPicPr>
            <a:picLocks noChangeAspect="1" noChangeArrowheads="1"/>
          </p:cNvPicPr>
          <p:nvPr/>
        </p:nvPicPr>
        <p:blipFill>
          <a:blip r:embed="rId3" cstate="print"/>
          <a:srcRect/>
          <a:stretch>
            <a:fillRect/>
          </a:stretch>
        </p:blipFill>
        <p:spPr bwMode="auto">
          <a:xfrm>
            <a:off x="6838950" y="3200400"/>
            <a:ext cx="2305050" cy="1947862"/>
          </a:xfrm>
          <a:prstGeom prst="ellipse">
            <a:avLst/>
          </a:prstGeom>
          <a:ln>
            <a:noFill/>
          </a:ln>
          <a:effectLst>
            <a:softEdge rad="112500"/>
          </a:effectLst>
        </p:spPr>
      </p:pic>
      <p:pic>
        <p:nvPicPr>
          <p:cNvPr id="5" name="Picture 2" descr="D:\My Documents\My Pictures\arsenic effects 2.jpg"/>
          <p:cNvPicPr>
            <a:picLocks noChangeAspect="1" noChangeArrowheads="1"/>
          </p:cNvPicPr>
          <p:nvPr/>
        </p:nvPicPr>
        <p:blipFill>
          <a:blip r:embed="rId4" cstate="print"/>
          <a:srcRect/>
          <a:stretch>
            <a:fillRect/>
          </a:stretch>
        </p:blipFill>
        <p:spPr bwMode="auto">
          <a:xfrm>
            <a:off x="6982718" y="1447800"/>
            <a:ext cx="2161282" cy="1989137"/>
          </a:xfrm>
          <a:prstGeom prst="ellipse">
            <a:avLst/>
          </a:prstGeom>
          <a:ln>
            <a:noFill/>
          </a:ln>
          <a:effectLst>
            <a:softEdge rad="112500"/>
          </a:effectLst>
        </p:spPr>
      </p:pic>
      <p:pic>
        <p:nvPicPr>
          <p:cNvPr id="6" name="Picture 4"/>
          <p:cNvPicPr>
            <a:picLocks noChangeAspect="1" noChangeArrowheads="1"/>
          </p:cNvPicPr>
          <p:nvPr/>
        </p:nvPicPr>
        <p:blipFill>
          <a:blip r:embed="rId5" cstate="print"/>
          <a:srcRect/>
          <a:stretch>
            <a:fillRect/>
          </a:stretch>
        </p:blipFill>
        <p:spPr bwMode="auto">
          <a:xfrm>
            <a:off x="4953000" y="2362200"/>
            <a:ext cx="2549525" cy="1654175"/>
          </a:xfrm>
          <a:prstGeom prst="ellipse">
            <a:avLst/>
          </a:prstGeom>
          <a:ln>
            <a:noFill/>
          </a:ln>
          <a:effectLst>
            <a:softEdge rad="112500"/>
          </a:effectLst>
        </p:spPr>
      </p:pic>
      <p:pic>
        <p:nvPicPr>
          <p:cNvPr id="8" name="Picture 7"/>
          <p:cNvPicPr>
            <a:picLocks noChangeAspect="1" noChangeArrowheads="1"/>
          </p:cNvPicPr>
          <p:nvPr/>
        </p:nvPicPr>
        <p:blipFill>
          <a:blip r:embed="rId6" cstate="print"/>
          <a:srcRect/>
          <a:stretch>
            <a:fillRect/>
          </a:stretch>
        </p:blipFill>
        <p:spPr bwMode="auto">
          <a:xfrm>
            <a:off x="4724400" y="4724400"/>
            <a:ext cx="2524125" cy="1695450"/>
          </a:xfrm>
          <a:prstGeom prst="ellipse">
            <a:avLst/>
          </a:prstGeom>
          <a:ln>
            <a:noFill/>
          </a:ln>
          <a:effectLst>
            <a:softEdge rad="112500"/>
          </a:effectLst>
        </p:spPr>
      </p:pic>
      <p:pic>
        <p:nvPicPr>
          <p:cNvPr id="13322" name="Picture 2" descr="C:\Program Files (x86)\Microsoft Office\MEDIA\OFFICE14\Bullets\BD14868_.gif"/>
          <p:cNvPicPr>
            <a:picLocks noChangeAspect="1" noChangeArrowheads="1"/>
          </p:cNvPicPr>
          <p:nvPr/>
        </p:nvPicPr>
        <p:blipFill>
          <a:blip r:embed="rId7" cstate="print"/>
          <a:srcRect/>
          <a:stretch>
            <a:fillRect/>
          </a:stretch>
        </p:blipFill>
        <p:spPr bwMode="auto">
          <a:xfrm>
            <a:off x="1095375" y="3911600"/>
            <a:ext cx="200025" cy="200025"/>
          </a:xfrm>
          <a:prstGeom prst="rect">
            <a:avLst/>
          </a:prstGeom>
          <a:noFill/>
          <a:ln w="9525">
            <a:noFill/>
            <a:miter lim="800000"/>
            <a:headEnd/>
            <a:tailEnd/>
          </a:ln>
        </p:spPr>
      </p:pic>
      <p:pic>
        <p:nvPicPr>
          <p:cNvPr id="13323" name="Picture 2" descr="C:\Program Files (x86)\Microsoft Office\MEDIA\OFFICE14\Bullets\BD14868_.gif"/>
          <p:cNvPicPr>
            <a:picLocks noChangeAspect="1" noChangeArrowheads="1"/>
          </p:cNvPicPr>
          <p:nvPr/>
        </p:nvPicPr>
        <p:blipFill>
          <a:blip r:embed="rId7" cstate="print"/>
          <a:srcRect/>
          <a:stretch>
            <a:fillRect/>
          </a:stretch>
        </p:blipFill>
        <p:spPr bwMode="auto">
          <a:xfrm>
            <a:off x="1071563" y="4286250"/>
            <a:ext cx="200025" cy="200025"/>
          </a:xfrm>
          <a:prstGeom prst="rect">
            <a:avLst/>
          </a:prstGeom>
          <a:noFill/>
          <a:ln w="9525">
            <a:noFill/>
            <a:miter lim="800000"/>
            <a:headEnd/>
            <a:tailEnd/>
          </a:ln>
        </p:spPr>
      </p:pic>
      <p:pic>
        <p:nvPicPr>
          <p:cNvPr id="13324" name="Picture 2" descr="C:\Program Files (x86)\Microsoft Office\MEDIA\OFFICE14\Bullets\BD14868_.gif"/>
          <p:cNvPicPr>
            <a:picLocks noChangeAspect="1" noChangeArrowheads="1"/>
          </p:cNvPicPr>
          <p:nvPr/>
        </p:nvPicPr>
        <p:blipFill>
          <a:blip r:embed="rId7" cstate="print"/>
          <a:srcRect/>
          <a:stretch>
            <a:fillRect/>
          </a:stretch>
        </p:blipFill>
        <p:spPr bwMode="auto">
          <a:xfrm>
            <a:off x="1095375" y="4757738"/>
            <a:ext cx="200025" cy="200025"/>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1380965956"/>
              </p:ext>
            </p:extLst>
          </p:nvPr>
        </p:nvGraphicFramePr>
        <p:xfrm>
          <a:off x="152400" y="2286000"/>
          <a:ext cx="4635500" cy="3017837"/>
        </p:xfrm>
        <a:graphic>
          <a:graphicData uri="http://schemas.openxmlformats.org/drawingml/2006/table">
            <a:tbl>
              <a:tblPr firstRow="1" bandRow="1">
                <a:tableStyleId>{8A107856-5554-42FB-B03E-39F5DBC370BA}</a:tableStyleId>
              </a:tblPr>
              <a:tblGrid>
                <a:gridCol w="1828751"/>
                <a:gridCol w="1219168"/>
                <a:gridCol w="1587581"/>
              </a:tblGrid>
              <a:tr h="1188845">
                <a:tc>
                  <a:txBody>
                    <a:bodyPr/>
                    <a:lstStyle/>
                    <a:p>
                      <a:r>
                        <a:rPr lang="en-IN" sz="2400" dirty="0" smtClean="0"/>
                        <a:t>Chemical Constituents</a:t>
                      </a:r>
                      <a:endParaRPr lang="en-IN" sz="2400" b="1" dirty="0"/>
                    </a:p>
                  </a:txBody>
                  <a:tcPr marL="91438" marR="91438" marT="45725" marB="45725"/>
                </a:tc>
                <a:tc>
                  <a:txBody>
                    <a:bodyPr/>
                    <a:lstStyle/>
                    <a:p>
                      <a:r>
                        <a:rPr lang="en-IN" sz="2400" dirty="0" smtClean="0"/>
                        <a:t>No. of States </a:t>
                      </a:r>
                      <a:endParaRPr lang="en-IN" sz="2400" b="1" dirty="0"/>
                    </a:p>
                  </a:txBody>
                  <a:tcPr marL="91438" marR="91438" marT="45725" marB="45725"/>
                </a:tc>
                <a:tc>
                  <a:txBody>
                    <a:bodyPr/>
                    <a:lstStyle/>
                    <a:p>
                      <a:r>
                        <a:rPr lang="en-IN" sz="2400" dirty="0" smtClean="0"/>
                        <a:t>No. of Districts</a:t>
                      </a:r>
                    </a:p>
                    <a:p>
                      <a:r>
                        <a:rPr lang="en-IN" sz="2400" dirty="0" smtClean="0"/>
                        <a:t> ( in Parts)</a:t>
                      </a:r>
                      <a:endParaRPr lang="en-IN" sz="2400" b="1" dirty="0"/>
                    </a:p>
                  </a:txBody>
                  <a:tcPr marL="91438" marR="91438" marT="45725" marB="45725"/>
                </a:tc>
              </a:tr>
              <a:tr h="457248">
                <a:tc>
                  <a:txBody>
                    <a:bodyPr/>
                    <a:lstStyle/>
                    <a:p>
                      <a:r>
                        <a:rPr lang="en-IN" sz="2400" dirty="0" smtClean="0"/>
                        <a:t>Arsenic</a:t>
                      </a:r>
                      <a:endParaRPr lang="en-IN" sz="2400" b="1" dirty="0"/>
                    </a:p>
                  </a:txBody>
                  <a:tcPr marL="91438" marR="91438" marT="45725" marB="45725"/>
                </a:tc>
                <a:tc>
                  <a:txBody>
                    <a:bodyPr/>
                    <a:lstStyle/>
                    <a:p>
                      <a:r>
                        <a:rPr lang="en-IN" sz="2400" dirty="0" smtClean="0"/>
                        <a:t>10</a:t>
                      </a:r>
                      <a:endParaRPr lang="en-IN" sz="2400" b="1" dirty="0"/>
                    </a:p>
                  </a:txBody>
                  <a:tcPr marL="91438" marR="91438" marT="45725" marB="45725"/>
                </a:tc>
                <a:tc>
                  <a:txBody>
                    <a:bodyPr/>
                    <a:lstStyle/>
                    <a:p>
                      <a:r>
                        <a:rPr lang="en-IN" sz="2400" dirty="0" smtClean="0"/>
                        <a:t>86</a:t>
                      </a:r>
                      <a:endParaRPr lang="en-IN" sz="2400" b="1" dirty="0"/>
                    </a:p>
                  </a:txBody>
                  <a:tcPr marL="91438" marR="91438" marT="45725" marB="45725"/>
                </a:tc>
              </a:tr>
              <a:tr h="457248">
                <a:tc>
                  <a:txBody>
                    <a:bodyPr/>
                    <a:lstStyle/>
                    <a:p>
                      <a:r>
                        <a:rPr lang="en-IN" sz="2400" dirty="0" smtClean="0"/>
                        <a:t>Fluoride</a:t>
                      </a:r>
                      <a:endParaRPr lang="en-IN" sz="2400" b="1" dirty="0"/>
                    </a:p>
                  </a:txBody>
                  <a:tcPr marL="91438" marR="91438" marT="45725" marB="45725"/>
                </a:tc>
                <a:tc>
                  <a:txBody>
                    <a:bodyPr/>
                    <a:lstStyle/>
                    <a:p>
                      <a:r>
                        <a:rPr lang="en-IN" sz="2400" dirty="0" smtClean="0"/>
                        <a:t>20</a:t>
                      </a:r>
                      <a:endParaRPr lang="en-IN" sz="2400" b="1" dirty="0"/>
                    </a:p>
                  </a:txBody>
                  <a:tcPr marL="91438" marR="91438" marT="45725" marB="45725"/>
                </a:tc>
                <a:tc>
                  <a:txBody>
                    <a:bodyPr/>
                    <a:lstStyle/>
                    <a:p>
                      <a:r>
                        <a:rPr lang="en-IN" sz="2400" dirty="0" smtClean="0"/>
                        <a:t>276</a:t>
                      </a:r>
                      <a:endParaRPr lang="en-IN" sz="2400" b="1" dirty="0"/>
                    </a:p>
                  </a:txBody>
                  <a:tcPr marL="91438" marR="91438" marT="45725" marB="45725"/>
                </a:tc>
              </a:tr>
              <a:tr h="457248">
                <a:tc>
                  <a:txBody>
                    <a:bodyPr/>
                    <a:lstStyle/>
                    <a:p>
                      <a:r>
                        <a:rPr lang="en-IN" sz="2400" dirty="0" smtClean="0"/>
                        <a:t>Nitrate</a:t>
                      </a:r>
                      <a:endParaRPr lang="en-IN" sz="2400" b="1" dirty="0"/>
                    </a:p>
                  </a:txBody>
                  <a:tcPr marL="91438" marR="91438" marT="45725" marB="45725"/>
                </a:tc>
                <a:tc>
                  <a:txBody>
                    <a:bodyPr/>
                    <a:lstStyle/>
                    <a:p>
                      <a:r>
                        <a:rPr lang="en-IN" sz="2400" dirty="0" smtClean="0"/>
                        <a:t>21</a:t>
                      </a:r>
                      <a:endParaRPr lang="en-IN" sz="2400" b="1" dirty="0"/>
                    </a:p>
                  </a:txBody>
                  <a:tcPr marL="91438" marR="91438" marT="45725" marB="45725"/>
                </a:tc>
                <a:tc>
                  <a:txBody>
                    <a:bodyPr/>
                    <a:lstStyle/>
                    <a:p>
                      <a:r>
                        <a:rPr lang="en-IN" sz="2400" dirty="0" smtClean="0"/>
                        <a:t>387</a:t>
                      </a:r>
                      <a:endParaRPr lang="en-IN" sz="2400" b="1" dirty="0"/>
                    </a:p>
                  </a:txBody>
                  <a:tcPr marL="91438" marR="91438" marT="45725" marB="45725"/>
                </a:tc>
              </a:tr>
              <a:tr h="457248">
                <a:tc>
                  <a:txBody>
                    <a:bodyPr/>
                    <a:lstStyle/>
                    <a:p>
                      <a:r>
                        <a:rPr lang="en-IN" sz="2400" dirty="0" smtClean="0"/>
                        <a:t>Iron</a:t>
                      </a:r>
                      <a:endParaRPr lang="en-IN" sz="2400" b="1" dirty="0"/>
                    </a:p>
                  </a:txBody>
                  <a:tcPr marL="91438" marR="91438" marT="45725" marB="45725"/>
                </a:tc>
                <a:tc>
                  <a:txBody>
                    <a:bodyPr/>
                    <a:lstStyle/>
                    <a:p>
                      <a:r>
                        <a:rPr lang="en-IN" sz="2400" dirty="0" smtClean="0"/>
                        <a:t>24</a:t>
                      </a:r>
                      <a:endParaRPr lang="en-IN" sz="2400" b="1" dirty="0"/>
                    </a:p>
                  </a:txBody>
                  <a:tcPr marL="91438" marR="91438" marT="45725" marB="45725"/>
                </a:tc>
                <a:tc>
                  <a:txBody>
                    <a:bodyPr/>
                    <a:lstStyle/>
                    <a:p>
                      <a:r>
                        <a:rPr lang="en-IN" sz="2400" dirty="0" smtClean="0"/>
                        <a:t>297</a:t>
                      </a:r>
                      <a:endParaRPr lang="en-IN" sz="2400" b="1" dirty="0"/>
                    </a:p>
                  </a:txBody>
                  <a:tcPr marL="91438" marR="91438" marT="45725" marB="45725"/>
                </a:tc>
              </a:tr>
            </a:tbl>
          </a:graphicData>
        </a:graphic>
      </p:graphicFrame>
      <p:sp>
        <p:nvSpPr>
          <p:cNvPr id="3" name="TextBox 2"/>
          <p:cNvSpPr txBox="1"/>
          <p:nvPr/>
        </p:nvSpPr>
        <p:spPr>
          <a:xfrm>
            <a:off x="5105400" y="1905000"/>
            <a:ext cx="1775048" cy="369332"/>
          </a:xfrm>
          <a:prstGeom prst="rect">
            <a:avLst/>
          </a:prstGeom>
          <a:solidFill>
            <a:srgbClr val="66FF66"/>
          </a:solidFill>
        </p:spPr>
        <p:txBody>
          <a:bodyPr wrap="square" rtlCol="0">
            <a:spAutoFit/>
          </a:bodyPr>
          <a:lstStyle/>
          <a:p>
            <a:r>
              <a:rPr lang="en-US" b="1" dirty="0" smtClean="0">
                <a:solidFill>
                  <a:srgbClr val="990000"/>
                </a:solidFill>
              </a:rPr>
              <a:t>Dental fluorosis</a:t>
            </a:r>
            <a:endParaRPr lang="en-GB" b="1" dirty="0">
              <a:solidFill>
                <a:srgbClr val="990000"/>
              </a:solidFill>
            </a:endParaRPr>
          </a:p>
        </p:txBody>
      </p:sp>
      <p:sp>
        <p:nvSpPr>
          <p:cNvPr id="13" name="TextBox 12"/>
          <p:cNvSpPr txBox="1"/>
          <p:nvPr/>
        </p:nvSpPr>
        <p:spPr>
          <a:xfrm>
            <a:off x="5029200" y="4267200"/>
            <a:ext cx="1824264" cy="369332"/>
          </a:xfrm>
          <a:prstGeom prst="rect">
            <a:avLst/>
          </a:prstGeom>
          <a:solidFill>
            <a:srgbClr val="66FF66"/>
          </a:solidFill>
        </p:spPr>
        <p:txBody>
          <a:bodyPr wrap="square" rtlCol="0">
            <a:spAutoFit/>
          </a:bodyPr>
          <a:lstStyle/>
          <a:p>
            <a:r>
              <a:rPr lang="en-US" b="1" dirty="0" smtClean="0">
                <a:solidFill>
                  <a:srgbClr val="990000"/>
                </a:solidFill>
              </a:rPr>
              <a:t>Skeletal fluorosis</a:t>
            </a:r>
            <a:endParaRPr lang="en-GB" b="1" dirty="0">
              <a:solidFill>
                <a:srgbClr val="990000"/>
              </a:solidFill>
            </a:endParaRPr>
          </a:p>
        </p:txBody>
      </p:sp>
      <p:sp>
        <p:nvSpPr>
          <p:cNvPr id="15" name="Rectangle 14"/>
          <p:cNvSpPr/>
          <p:nvPr/>
        </p:nvSpPr>
        <p:spPr>
          <a:xfrm>
            <a:off x="7010400" y="1048280"/>
            <a:ext cx="1524000" cy="369332"/>
          </a:xfrm>
          <a:prstGeom prst="rect">
            <a:avLst/>
          </a:prstGeom>
          <a:solidFill>
            <a:srgbClr val="00FFFF"/>
          </a:solidFill>
        </p:spPr>
        <p:txBody>
          <a:bodyPr wrap="square">
            <a:spAutoFit/>
          </a:bodyPr>
          <a:lstStyle/>
          <a:p>
            <a:r>
              <a:rPr lang="en-GB" b="1" dirty="0">
                <a:solidFill>
                  <a:srgbClr val="990000"/>
                </a:solidFill>
              </a:rPr>
              <a:t>Arsenicosis</a:t>
            </a:r>
          </a:p>
        </p:txBody>
      </p:sp>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4605" r="3282" b="9311"/>
          <a:stretch/>
        </p:blipFill>
        <p:spPr>
          <a:xfrm>
            <a:off x="6994071" y="5029200"/>
            <a:ext cx="2272393" cy="1739407"/>
          </a:xfrm>
          <a:prstGeom prst="ellipse">
            <a:avLst/>
          </a:prstGeom>
          <a:ln>
            <a:noFill/>
          </a:ln>
          <a:effectLst>
            <a:softEdge rad="112500"/>
          </a:effectLst>
        </p:spPr>
      </p:pic>
      <p:sp>
        <p:nvSpPr>
          <p:cNvPr id="16" name="TextBox 15"/>
          <p:cNvSpPr txBox="1"/>
          <p:nvPr/>
        </p:nvSpPr>
        <p:spPr>
          <a:xfrm>
            <a:off x="228600" y="5486400"/>
            <a:ext cx="4038600" cy="1200329"/>
          </a:xfrm>
          <a:prstGeom prst="rect">
            <a:avLst/>
          </a:prstGeom>
          <a:solidFill>
            <a:schemeClr val="tx2">
              <a:lumMod val="20000"/>
              <a:lumOff val="80000"/>
            </a:schemeClr>
          </a:solidFill>
        </p:spPr>
        <p:txBody>
          <a:bodyPr wrap="square" rtlCol="0">
            <a:spAutoFit/>
          </a:bodyPr>
          <a:lstStyle/>
          <a:p>
            <a:pPr algn="just"/>
            <a:r>
              <a:rPr lang="en-US" dirty="0" smtClean="0"/>
              <a:t>Localized areas affected by Heavy Metals, Pesticides due to Industrial effluents / Sewage , Mining and overuse of Agricultural inputs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990600"/>
            <a:ext cx="3959157" cy="5834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noGrp="1"/>
          </p:cNvSpPr>
          <p:nvPr>
            <p:ph type="title"/>
          </p:nvPr>
        </p:nvSpPr>
        <p:spPr>
          <a:xfrm>
            <a:off x="0" y="0"/>
            <a:ext cx="9144000" cy="685800"/>
          </a:xfrm>
          <a:prstGeom prst="rect">
            <a:avLst/>
          </a:prstGeom>
        </p:spPr>
        <p:style>
          <a:lnRef idx="0">
            <a:schemeClr val="accent1"/>
          </a:lnRef>
          <a:fillRef idx="3">
            <a:schemeClr val="accent1"/>
          </a:fillRef>
          <a:effectRef idx="3">
            <a:schemeClr val="accent1"/>
          </a:effectRef>
          <a:fontRef idx="minor">
            <a:schemeClr val="lt1"/>
          </a:fontRef>
        </p:style>
        <p:txBody>
          <a:bodyPr>
            <a:normAutofit/>
          </a:bodyPr>
          <a:lstStyle/>
          <a:p>
            <a:pPr algn="ctr" fontAlgn="auto">
              <a:spcBef>
                <a:spcPts val="0"/>
              </a:spcBef>
              <a:spcAft>
                <a:spcPts val="0"/>
              </a:spcAft>
              <a:defRPr/>
            </a:pPr>
            <a:r>
              <a:rPr lang="en-US" sz="2600" b="1" dirty="0">
                <a:latin typeface="+mj-lt"/>
                <a:ea typeface="+mj-ea"/>
                <a:cs typeface="Arial" pitchFamily="34" charset="0"/>
              </a:rPr>
              <a:t>Areas affected by </a:t>
            </a:r>
            <a:r>
              <a:rPr lang="en-US" sz="2600" b="1" dirty="0" smtClean="0">
                <a:latin typeface="+mj-lt"/>
                <a:ea typeface="+mj-ea"/>
                <a:cs typeface="Arial" pitchFamily="34" charset="0"/>
              </a:rPr>
              <a:t>Nitrate</a:t>
            </a:r>
            <a:endParaRPr lang="en-GB" sz="2800" dirty="0">
              <a:solidFill>
                <a:srgbClr val="00B0F0"/>
              </a:solidFill>
              <a:latin typeface="+mj-lt"/>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284741832"/>
              </p:ext>
            </p:extLst>
          </p:nvPr>
        </p:nvGraphicFramePr>
        <p:xfrm>
          <a:off x="5029200" y="685800"/>
          <a:ext cx="3657600" cy="6035675"/>
        </p:xfrm>
        <a:graphic>
          <a:graphicData uri="http://schemas.openxmlformats.org/drawingml/2006/table">
            <a:tbl>
              <a:tblPr/>
              <a:tblGrid>
                <a:gridCol w="838200"/>
                <a:gridCol w="1600200"/>
                <a:gridCol w="1219200"/>
              </a:tblGrid>
              <a:tr h="339794">
                <a:tc>
                  <a:txBody>
                    <a:bodyPr/>
                    <a:lstStyle/>
                    <a:p>
                      <a:pPr algn="ctr" fontAlgn="ctr"/>
                      <a:r>
                        <a:rPr lang="en-GB" sz="1200" b="1" i="0" u="none" strike="noStrike" dirty="0">
                          <a:solidFill>
                            <a:srgbClr val="000000"/>
                          </a:solidFill>
                          <a:effectLst/>
                          <a:latin typeface="Times New Roman"/>
                        </a:rPr>
                        <a:t>S.</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fontAlgn="ctr"/>
                      <a:r>
                        <a:rPr lang="en-GB" sz="1200" b="1" i="0" u="none" strike="noStrike">
                          <a:solidFill>
                            <a:srgbClr val="000000"/>
                          </a:solidFill>
                          <a:effectLst/>
                          <a:latin typeface="Times New Roman"/>
                        </a:rPr>
                        <a:t>State/UT</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1" dirty="0" smtClean="0">
                          <a:effectLst/>
                        </a:rPr>
                        <a:t>No Of District</a:t>
                      </a:r>
                      <a:endParaRPr lang="en-GB" sz="1200" b="1" i="0" u="none" strike="noStrike" dirty="0">
                        <a:solidFill>
                          <a:srgbClr val="000000"/>
                        </a:solidFill>
                        <a:effectLst/>
                        <a:latin typeface="Times New Roman"/>
                      </a:endParaRP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16276">
                <a:tc>
                  <a:txBody>
                    <a:bodyPr/>
                    <a:lstStyle/>
                    <a:p>
                      <a:pPr algn="ctr" fontAlgn="ctr"/>
                      <a:r>
                        <a:rPr lang="en-GB" sz="1200" b="1" i="0" u="none" strike="noStrike" dirty="0">
                          <a:solidFill>
                            <a:srgbClr val="000000"/>
                          </a:solidFill>
                          <a:effectLst/>
                          <a:latin typeface="Times New Roman"/>
                        </a:rPr>
                        <a:t>No. </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fontAlgn="ctr"/>
                      <a:r>
                        <a:rPr lang="en-GB" sz="1200" b="1" i="0" u="none" strike="noStrike" dirty="0">
                          <a:solidFill>
                            <a:srgbClr val="000000"/>
                          </a:solidFill>
                          <a:effectLst/>
                          <a:latin typeface="Times New Roman"/>
                        </a:rPr>
                        <a:t>(above 45 mg/l)</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03918">
                <a:tc>
                  <a:txBody>
                    <a:bodyPr/>
                    <a:lstStyle/>
                    <a:p>
                      <a:pPr algn="ctr" fontAlgn="ctr"/>
                      <a:r>
                        <a:rPr lang="en-GB" sz="1200" b="1" i="0" u="none" strike="noStrike" dirty="0">
                          <a:solidFill>
                            <a:srgbClr val="000000"/>
                          </a:solidFill>
                          <a:effectLst/>
                          <a:latin typeface="Times New Roman"/>
                        </a:rPr>
                        <a:t>1</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Times New Roman"/>
                        </a:rPr>
                        <a:t>Andhra Pradesh</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407">
                <a:tc>
                  <a:txBody>
                    <a:bodyPr/>
                    <a:lstStyle/>
                    <a:p>
                      <a:pPr algn="ctr" fontAlgn="ctr"/>
                      <a:r>
                        <a:rPr lang="en-GB" sz="1200" b="1" i="0" u="none" strike="noStrike" dirty="0">
                          <a:solidFill>
                            <a:srgbClr val="000000"/>
                          </a:solidFill>
                          <a:effectLst/>
                          <a:latin typeface="Times New Roman"/>
                        </a:rPr>
                        <a:t>2</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Times New Roman"/>
                        </a:rPr>
                        <a:t>Telangana</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407">
                <a:tc>
                  <a:txBody>
                    <a:bodyPr/>
                    <a:lstStyle/>
                    <a:p>
                      <a:pPr algn="ctr" fontAlgn="ctr"/>
                      <a:r>
                        <a:rPr lang="en-GB" sz="1200" b="1" i="0" u="none" strike="noStrike">
                          <a:solidFill>
                            <a:srgbClr val="000000"/>
                          </a:solidFill>
                          <a:effectLst/>
                          <a:latin typeface="Times New Roman"/>
                        </a:rPr>
                        <a:t>3</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Times New Roman"/>
                        </a:rPr>
                        <a:t>Assam</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407">
                <a:tc>
                  <a:txBody>
                    <a:bodyPr/>
                    <a:lstStyle/>
                    <a:p>
                      <a:pPr algn="ctr" fontAlgn="ctr"/>
                      <a:r>
                        <a:rPr lang="en-GB" sz="1200" b="1" i="0" u="none" strike="noStrike">
                          <a:solidFill>
                            <a:srgbClr val="000000"/>
                          </a:solidFill>
                          <a:effectLst/>
                          <a:latin typeface="Times New Roman"/>
                        </a:rPr>
                        <a:t>4</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Times New Roman"/>
                        </a:rPr>
                        <a:t>Bihar</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276">
                <a:tc>
                  <a:txBody>
                    <a:bodyPr/>
                    <a:lstStyle/>
                    <a:p>
                      <a:pPr algn="ctr" fontAlgn="ctr"/>
                      <a:r>
                        <a:rPr lang="en-GB" sz="1200" b="1" i="0" u="none" strike="noStrike">
                          <a:solidFill>
                            <a:srgbClr val="000000"/>
                          </a:solidFill>
                          <a:effectLst/>
                          <a:latin typeface="Times New Roman"/>
                        </a:rPr>
                        <a:t>5</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Times New Roman"/>
                        </a:rPr>
                        <a:t>Chhattisgarh</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276">
                <a:tc>
                  <a:txBody>
                    <a:bodyPr/>
                    <a:lstStyle/>
                    <a:p>
                      <a:pPr algn="ctr" fontAlgn="ctr"/>
                      <a:r>
                        <a:rPr lang="en-GB" sz="1200" b="1" i="0" u="none" strike="noStrike">
                          <a:solidFill>
                            <a:srgbClr val="000000"/>
                          </a:solidFill>
                          <a:effectLst/>
                          <a:latin typeface="Times New Roman"/>
                        </a:rPr>
                        <a:t>6</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Times New Roman"/>
                        </a:rPr>
                        <a:t>Delhi</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032">
                <a:tc>
                  <a:txBody>
                    <a:bodyPr/>
                    <a:lstStyle/>
                    <a:p>
                      <a:pPr algn="ctr" fontAlgn="ctr"/>
                      <a:r>
                        <a:rPr lang="en-GB" sz="1200" b="1" i="0" u="none" strike="noStrike">
                          <a:solidFill>
                            <a:srgbClr val="000000"/>
                          </a:solidFill>
                          <a:effectLst/>
                          <a:latin typeface="Times New Roman"/>
                        </a:rPr>
                        <a:t>7</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Times New Roman"/>
                        </a:rPr>
                        <a:t>Gujarat</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Times New Roman"/>
                        </a:rPr>
                        <a:t>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407">
                <a:tc>
                  <a:txBody>
                    <a:bodyPr/>
                    <a:lstStyle/>
                    <a:p>
                      <a:pPr algn="ctr" fontAlgn="ctr"/>
                      <a:r>
                        <a:rPr lang="en-GB" sz="1200" b="1" i="0" u="none" strike="noStrike">
                          <a:solidFill>
                            <a:srgbClr val="000000"/>
                          </a:solidFill>
                          <a:effectLst/>
                          <a:latin typeface="Times New Roman"/>
                        </a:rPr>
                        <a:t>8</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Times New Roman"/>
                        </a:rPr>
                        <a:t>Haryana </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407">
                <a:tc>
                  <a:txBody>
                    <a:bodyPr/>
                    <a:lstStyle/>
                    <a:p>
                      <a:pPr algn="ctr" fontAlgn="ctr"/>
                      <a:r>
                        <a:rPr lang="en-GB" sz="1200" b="1" i="0" u="none" strike="noStrike">
                          <a:solidFill>
                            <a:srgbClr val="000000"/>
                          </a:solidFill>
                          <a:effectLst/>
                          <a:latin typeface="Times New Roman"/>
                        </a:rPr>
                        <a:t>9</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Times New Roman"/>
                        </a:rPr>
                        <a:t>Himachal Pradesh</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635">
                <a:tc>
                  <a:txBody>
                    <a:bodyPr/>
                    <a:lstStyle/>
                    <a:p>
                      <a:pPr algn="ctr" fontAlgn="ctr"/>
                      <a:r>
                        <a:rPr lang="en-GB" sz="1200" b="1" i="0" u="none" strike="noStrike">
                          <a:solidFill>
                            <a:srgbClr val="000000"/>
                          </a:solidFill>
                          <a:effectLst/>
                          <a:latin typeface="Times New Roman"/>
                        </a:rPr>
                        <a:t>10</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Times New Roman"/>
                        </a:rPr>
                        <a:t>Jammu &amp; Kashmir</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635">
                <a:tc>
                  <a:txBody>
                    <a:bodyPr/>
                    <a:lstStyle/>
                    <a:p>
                      <a:pPr algn="ctr" fontAlgn="ctr"/>
                      <a:r>
                        <a:rPr lang="en-GB" sz="1200" b="1" i="0" u="none" strike="noStrike" dirty="0">
                          <a:solidFill>
                            <a:srgbClr val="000000"/>
                          </a:solidFill>
                          <a:effectLst/>
                          <a:latin typeface="Times New Roman"/>
                        </a:rPr>
                        <a:t>11</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Times New Roman"/>
                        </a:rPr>
                        <a:t>Jharkhand</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276">
                <a:tc>
                  <a:txBody>
                    <a:bodyPr/>
                    <a:lstStyle/>
                    <a:p>
                      <a:pPr algn="ctr" fontAlgn="ctr"/>
                      <a:r>
                        <a:rPr lang="en-GB" sz="1200" b="1" i="0" u="none" strike="noStrike">
                          <a:solidFill>
                            <a:srgbClr val="000000"/>
                          </a:solidFill>
                          <a:effectLst/>
                          <a:latin typeface="Times New Roman"/>
                        </a:rPr>
                        <a:t>12</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Times New Roman"/>
                        </a:rPr>
                        <a:t>Karnataka</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276">
                <a:tc>
                  <a:txBody>
                    <a:bodyPr/>
                    <a:lstStyle/>
                    <a:p>
                      <a:pPr algn="ctr" fontAlgn="ctr"/>
                      <a:r>
                        <a:rPr lang="en-GB" sz="1200" b="1" i="0" u="none" strike="noStrike">
                          <a:solidFill>
                            <a:srgbClr val="000000"/>
                          </a:solidFill>
                          <a:effectLst/>
                          <a:latin typeface="Times New Roman"/>
                        </a:rPr>
                        <a:t>13</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Times New Roman"/>
                        </a:rPr>
                        <a:t>Kerala</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407">
                <a:tc>
                  <a:txBody>
                    <a:bodyPr/>
                    <a:lstStyle/>
                    <a:p>
                      <a:pPr algn="ctr" fontAlgn="ctr"/>
                      <a:r>
                        <a:rPr lang="en-GB" sz="1200" b="1" i="0" u="none" strike="noStrike">
                          <a:solidFill>
                            <a:srgbClr val="000000"/>
                          </a:solidFill>
                          <a:effectLst/>
                          <a:latin typeface="Times New Roman"/>
                        </a:rPr>
                        <a:t>14</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Times New Roman"/>
                        </a:rPr>
                        <a:t>Madhya Pradesh</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276">
                <a:tc>
                  <a:txBody>
                    <a:bodyPr/>
                    <a:lstStyle/>
                    <a:p>
                      <a:pPr algn="ctr" fontAlgn="ctr"/>
                      <a:r>
                        <a:rPr lang="en-GB" sz="1200" b="1" i="0" u="none" strike="noStrike">
                          <a:solidFill>
                            <a:srgbClr val="000000"/>
                          </a:solidFill>
                          <a:effectLst/>
                          <a:latin typeface="Times New Roman"/>
                        </a:rPr>
                        <a:t>15</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Times New Roman"/>
                        </a:rPr>
                        <a:t>Maharashtra</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276">
                <a:tc>
                  <a:txBody>
                    <a:bodyPr/>
                    <a:lstStyle/>
                    <a:p>
                      <a:pPr algn="ctr" fontAlgn="ctr"/>
                      <a:r>
                        <a:rPr lang="en-GB" sz="1200" b="1" i="0" u="none" strike="noStrike">
                          <a:solidFill>
                            <a:srgbClr val="000000"/>
                          </a:solidFill>
                          <a:effectLst/>
                          <a:latin typeface="Times New Roman"/>
                        </a:rPr>
                        <a:t>16</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Times New Roman"/>
                        </a:rPr>
                        <a:t>Orissa</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407">
                <a:tc>
                  <a:txBody>
                    <a:bodyPr/>
                    <a:lstStyle/>
                    <a:p>
                      <a:pPr algn="ctr" fontAlgn="ctr"/>
                      <a:r>
                        <a:rPr lang="en-GB" sz="1200" b="1" i="0" u="none" strike="noStrike">
                          <a:solidFill>
                            <a:srgbClr val="000000"/>
                          </a:solidFill>
                          <a:effectLst/>
                          <a:latin typeface="Times New Roman"/>
                        </a:rPr>
                        <a:t>17</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Times New Roman"/>
                        </a:rPr>
                        <a:t>Punjab</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276">
                <a:tc>
                  <a:txBody>
                    <a:bodyPr/>
                    <a:lstStyle/>
                    <a:p>
                      <a:pPr algn="ctr" fontAlgn="ctr"/>
                      <a:r>
                        <a:rPr lang="en-GB" sz="1200" b="1" i="0" u="none" strike="noStrike">
                          <a:solidFill>
                            <a:srgbClr val="000000"/>
                          </a:solidFill>
                          <a:effectLst/>
                          <a:latin typeface="Times New Roman"/>
                        </a:rPr>
                        <a:t>18</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Times New Roman"/>
                        </a:rPr>
                        <a:t>Rajasthan</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407">
                <a:tc>
                  <a:txBody>
                    <a:bodyPr/>
                    <a:lstStyle/>
                    <a:p>
                      <a:pPr algn="ctr" fontAlgn="ctr"/>
                      <a:r>
                        <a:rPr lang="en-GB" sz="1200" b="1" i="0" u="none" strike="noStrike">
                          <a:solidFill>
                            <a:srgbClr val="000000"/>
                          </a:solidFill>
                          <a:effectLst/>
                          <a:latin typeface="Times New Roman"/>
                        </a:rPr>
                        <a:t>19</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Times New Roman"/>
                        </a:rPr>
                        <a:t>Tamil Nadu</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407">
                <a:tc>
                  <a:txBody>
                    <a:bodyPr/>
                    <a:lstStyle/>
                    <a:p>
                      <a:pPr algn="ctr" fontAlgn="ctr"/>
                      <a:r>
                        <a:rPr lang="en-GB" sz="1200" b="1" i="0" u="none" strike="noStrike">
                          <a:solidFill>
                            <a:srgbClr val="000000"/>
                          </a:solidFill>
                          <a:effectLst/>
                          <a:latin typeface="Times New Roman"/>
                        </a:rPr>
                        <a:t>20</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Times New Roman"/>
                        </a:rPr>
                        <a:t>Uttar Pradesh</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407">
                <a:tc>
                  <a:txBody>
                    <a:bodyPr/>
                    <a:lstStyle/>
                    <a:p>
                      <a:pPr algn="ctr" fontAlgn="ctr"/>
                      <a:r>
                        <a:rPr lang="en-GB" sz="1200" b="1" i="0" u="none" strike="noStrike">
                          <a:solidFill>
                            <a:srgbClr val="000000"/>
                          </a:solidFill>
                          <a:effectLst/>
                          <a:latin typeface="Times New Roman"/>
                        </a:rPr>
                        <a:t>21</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err="1">
                          <a:solidFill>
                            <a:srgbClr val="000000"/>
                          </a:solidFill>
                          <a:effectLst/>
                          <a:latin typeface="Times New Roman"/>
                        </a:rPr>
                        <a:t>Uttarakhand</a:t>
                      </a:r>
                      <a:endParaRPr lang="en-GB" sz="1200" b="1" i="0" u="none" strike="noStrike" dirty="0">
                        <a:solidFill>
                          <a:srgbClr val="000000"/>
                        </a:solidFill>
                        <a:effectLst/>
                        <a:latin typeface="Times New Roman"/>
                      </a:endParaRP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276">
                <a:tc>
                  <a:txBody>
                    <a:bodyPr/>
                    <a:lstStyle/>
                    <a:p>
                      <a:pPr algn="ctr" fontAlgn="ctr"/>
                      <a:r>
                        <a:rPr lang="en-GB" sz="1200" b="1" i="0" u="none" strike="noStrike">
                          <a:solidFill>
                            <a:srgbClr val="000000"/>
                          </a:solidFill>
                          <a:effectLst/>
                          <a:latin typeface="Times New Roman"/>
                        </a:rPr>
                        <a:t>22</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Times New Roman"/>
                        </a:rPr>
                        <a:t>West Bengal</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635">
                <a:tc>
                  <a:txBody>
                    <a:bodyPr/>
                    <a:lstStyle/>
                    <a:p>
                      <a:pPr algn="ctr" fontAlgn="ctr"/>
                      <a:r>
                        <a:rPr lang="en-GB" sz="1200" b="1" i="0" u="none" strike="noStrike" dirty="0">
                          <a:solidFill>
                            <a:srgbClr val="000000"/>
                          </a:solidFill>
                          <a:effectLst/>
                          <a:latin typeface="Times New Roman"/>
                        </a:rPr>
                        <a:t> </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Times New Roman"/>
                        </a:rPr>
                        <a:t>Total no of districts</a:t>
                      </a:r>
                    </a:p>
                  </a:txBody>
                  <a:tcPr marL="5068" marR="5068" marT="50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Times New Roman"/>
                        </a:rPr>
                        <a:t>387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84139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0" y="76200"/>
            <a:ext cx="9144000" cy="609600"/>
          </a:xfrm>
          <a:prstGeom prst="rect">
            <a:avLst/>
          </a:prstGeom>
        </p:spPr>
        <p:style>
          <a:lnRef idx="0">
            <a:schemeClr val="accent1"/>
          </a:lnRef>
          <a:fillRef idx="3">
            <a:schemeClr val="accent1"/>
          </a:fillRef>
          <a:effectRef idx="3">
            <a:schemeClr val="accent1"/>
          </a:effectRef>
          <a:fontRef idx="minor">
            <a:schemeClr val="lt1"/>
          </a:fontRef>
        </p:style>
        <p:txBody>
          <a:bodyPr>
            <a:normAutofit/>
          </a:bodyPr>
          <a:lstStyle/>
          <a:p>
            <a:pPr algn="ctr" fontAlgn="auto">
              <a:spcBef>
                <a:spcPts val="0"/>
              </a:spcBef>
              <a:spcAft>
                <a:spcPts val="0"/>
              </a:spcAft>
              <a:defRPr/>
            </a:pPr>
            <a:r>
              <a:rPr lang="en-US" sz="2600" b="1" dirty="0">
                <a:latin typeface="+mj-lt"/>
                <a:ea typeface="+mj-ea"/>
                <a:cs typeface="Arial" pitchFamily="34" charset="0"/>
              </a:rPr>
              <a:t>Areas affected by </a:t>
            </a:r>
            <a:r>
              <a:rPr lang="en-US" sz="2600" b="1" dirty="0" smtClean="0">
                <a:latin typeface="+mj-lt"/>
                <a:ea typeface="+mj-ea"/>
                <a:cs typeface="Arial" pitchFamily="34" charset="0"/>
              </a:rPr>
              <a:t>Flouride</a:t>
            </a:r>
            <a:endParaRPr lang="en-GB" sz="2800" dirty="0">
              <a:solidFill>
                <a:srgbClr val="00B0F0"/>
              </a:solidFill>
              <a:latin typeface="+mj-lt"/>
              <a:ea typeface="+mj-ea"/>
              <a:cs typeface="+mj-cs"/>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90" y="685800"/>
            <a:ext cx="4259876"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3397045674"/>
              </p:ext>
            </p:extLst>
          </p:nvPr>
        </p:nvGraphicFramePr>
        <p:xfrm>
          <a:off x="4876800" y="762000"/>
          <a:ext cx="4038600" cy="5954525"/>
        </p:xfrm>
        <a:graphic>
          <a:graphicData uri="http://schemas.openxmlformats.org/drawingml/2006/table">
            <a:tbl>
              <a:tblPr firstRow="1" firstCol="1" lastRow="1" lastCol="1" bandRow="1" bandCol="1">
                <a:tableStyleId>{5940675A-B579-460E-94D1-54222C63F5DA}</a:tableStyleId>
              </a:tblPr>
              <a:tblGrid>
                <a:gridCol w="851893"/>
                <a:gridCol w="1893095"/>
                <a:gridCol w="1293612"/>
              </a:tblGrid>
              <a:tr h="677493">
                <a:tc>
                  <a:txBody>
                    <a:bodyPr/>
                    <a:lstStyle/>
                    <a:p>
                      <a:pPr algn="ctr">
                        <a:lnSpc>
                          <a:spcPct val="115000"/>
                        </a:lnSpc>
                        <a:spcAft>
                          <a:spcPts val="0"/>
                        </a:spcAft>
                      </a:pPr>
                      <a:r>
                        <a:rPr lang="en-GB" sz="1400" b="1" dirty="0">
                          <a:effectLst/>
                        </a:rPr>
                        <a:t>S.</a:t>
                      </a:r>
                      <a:endParaRPr lang="en-GB" sz="1600" b="1" dirty="0">
                        <a:effectLst/>
                      </a:endParaRPr>
                    </a:p>
                    <a:p>
                      <a:pPr algn="ctr">
                        <a:lnSpc>
                          <a:spcPct val="115000"/>
                        </a:lnSpc>
                        <a:spcAft>
                          <a:spcPts val="0"/>
                        </a:spcAft>
                      </a:pPr>
                      <a:r>
                        <a:rPr lang="en-GB" sz="1400" b="1" dirty="0">
                          <a:effectLst/>
                        </a:rPr>
                        <a:t>No. </a:t>
                      </a:r>
                      <a:endParaRPr lang="en-GB" sz="1600" b="1" dirty="0">
                        <a:effectLst/>
                        <a:latin typeface="Calibri"/>
                        <a:ea typeface="Times New Roman"/>
                        <a:cs typeface="Mangal"/>
                      </a:endParaRPr>
                    </a:p>
                  </a:txBody>
                  <a:tcPr marL="49082" marR="49082" marT="0" marB="0" anchor="ctr"/>
                </a:tc>
                <a:tc>
                  <a:txBody>
                    <a:bodyPr/>
                    <a:lstStyle/>
                    <a:p>
                      <a:pPr algn="ctr">
                        <a:lnSpc>
                          <a:spcPct val="115000"/>
                        </a:lnSpc>
                        <a:spcAft>
                          <a:spcPts val="0"/>
                        </a:spcAft>
                      </a:pPr>
                      <a:r>
                        <a:rPr lang="en-GB" sz="1400" b="1" dirty="0">
                          <a:effectLst/>
                        </a:rPr>
                        <a:t>State/UT</a:t>
                      </a:r>
                      <a:endParaRPr lang="en-GB" sz="1600" b="1" dirty="0">
                        <a:effectLst/>
                        <a:latin typeface="Calibri"/>
                        <a:ea typeface="Times New Roman"/>
                        <a:cs typeface="Mangal"/>
                      </a:endParaRPr>
                    </a:p>
                  </a:txBody>
                  <a:tcPr marL="49082" marR="49082" marT="0" marB="0" anchor="ctr"/>
                </a:tc>
                <a:tc>
                  <a:txBody>
                    <a:bodyPr/>
                    <a:lstStyle/>
                    <a:p>
                      <a:pPr algn="ctr">
                        <a:lnSpc>
                          <a:spcPct val="115000"/>
                        </a:lnSpc>
                        <a:spcAft>
                          <a:spcPts val="0"/>
                        </a:spcAft>
                      </a:pPr>
                      <a:r>
                        <a:rPr lang="en-GB" sz="1400" b="1" dirty="0" smtClean="0">
                          <a:effectLst/>
                        </a:rPr>
                        <a:t>No of District with Fluoride</a:t>
                      </a:r>
                      <a:endParaRPr lang="en-GB" sz="1600" b="1" dirty="0">
                        <a:effectLst/>
                      </a:endParaRPr>
                    </a:p>
                    <a:p>
                      <a:pPr algn="ctr">
                        <a:lnSpc>
                          <a:spcPct val="115000"/>
                        </a:lnSpc>
                        <a:spcAft>
                          <a:spcPts val="0"/>
                        </a:spcAft>
                      </a:pPr>
                      <a:r>
                        <a:rPr lang="en-GB" sz="1400" b="1" dirty="0">
                          <a:effectLst/>
                        </a:rPr>
                        <a:t>( above 1.5 mg/l)</a:t>
                      </a:r>
                      <a:endParaRPr lang="en-GB" sz="1600" b="1" dirty="0">
                        <a:effectLst/>
                        <a:latin typeface="Calibri"/>
                        <a:ea typeface="Times New Roman"/>
                        <a:cs typeface="Mangal"/>
                      </a:endParaRPr>
                    </a:p>
                  </a:txBody>
                  <a:tcPr marL="49082" marR="49082" marT="0" marB="0" anchor="ctr"/>
                </a:tc>
              </a:tr>
              <a:tr h="225831">
                <a:tc>
                  <a:txBody>
                    <a:bodyPr/>
                    <a:lstStyle/>
                    <a:p>
                      <a:pPr algn="l">
                        <a:lnSpc>
                          <a:spcPct val="115000"/>
                        </a:lnSpc>
                        <a:spcAft>
                          <a:spcPts val="0"/>
                        </a:spcAft>
                      </a:pPr>
                      <a:r>
                        <a:rPr lang="en-GB" sz="1400" b="1" dirty="0">
                          <a:effectLst/>
                        </a:rPr>
                        <a:t>1</a:t>
                      </a:r>
                      <a:endParaRPr lang="en-GB" sz="1600" b="1" dirty="0">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Andhra Pradesh</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11</a:t>
                      </a:r>
                    </a:p>
                  </a:txBody>
                  <a:tcPr marL="9525" marR="9525" marT="9525" marB="0"/>
                </a:tc>
              </a:tr>
              <a:tr h="225831">
                <a:tc>
                  <a:txBody>
                    <a:bodyPr/>
                    <a:lstStyle/>
                    <a:p>
                      <a:pPr algn="l">
                        <a:lnSpc>
                          <a:spcPct val="115000"/>
                        </a:lnSpc>
                        <a:spcAft>
                          <a:spcPts val="0"/>
                        </a:spcAft>
                      </a:pPr>
                      <a:r>
                        <a:rPr lang="en-GB" sz="1400" b="1">
                          <a:effectLst/>
                        </a:rPr>
                        <a:t>2</a:t>
                      </a:r>
                      <a:endParaRPr lang="en-GB" sz="1600" b="1">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Telangana</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9</a:t>
                      </a:r>
                    </a:p>
                  </a:txBody>
                  <a:tcPr marL="9525" marR="9525" marT="9525" marB="0"/>
                </a:tc>
              </a:tr>
              <a:tr h="225831">
                <a:tc>
                  <a:txBody>
                    <a:bodyPr/>
                    <a:lstStyle/>
                    <a:p>
                      <a:pPr algn="l">
                        <a:lnSpc>
                          <a:spcPct val="115000"/>
                        </a:lnSpc>
                        <a:spcAft>
                          <a:spcPts val="0"/>
                        </a:spcAft>
                      </a:pPr>
                      <a:r>
                        <a:rPr lang="en-GB" sz="1400" b="1">
                          <a:effectLst/>
                        </a:rPr>
                        <a:t>3</a:t>
                      </a:r>
                      <a:endParaRPr lang="en-GB" sz="1600" b="1">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Assam</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6</a:t>
                      </a:r>
                    </a:p>
                  </a:txBody>
                  <a:tcPr marL="9525" marR="9525" marT="9525" marB="0"/>
                </a:tc>
              </a:tr>
              <a:tr h="225831">
                <a:tc>
                  <a:txBody>
                    <a:bodyPr/>
                    <a:lstStyle/>
                    <a:p>
                      <a:pPr algn="l">
                        <a:lnSpc>
                          <a:spcPct val="115000"/>
                        </a:lnSpc>
                        <a:spcAft>
                          <a:spcPts val="0"/>
                        </a:spcAft>
                      </a:pPr>
                      <a:r>
                        <a:rPr lang="en-GB" sz="1400" b="1">
                          <a:effectLst/>
                        </a:rPr>
                        <a:t>4</a:t>
                      </a:r>
                      <a:endParaRPr lang="en-GB" sz="1600" b="1">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Bihar</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12</a:t>
                      </a:r>
                    </a:p>
                  </a:txBody>
                  <a:tcPr marL="9525" marR="9525" marT="9525" marB="0"/>
                </a:tc>
              </a:tr>
              <a:tr h="225831">
                <a:tc>
                  <a:txBody>
                    <a:bodyPr/>
                    <a:lstStyle/>
                    <a:p>
                      <a:pPr algn="l">
                        <a:lnSpc>
                          <a:spcPct val="115000"/>
                        </a:lnSpc>
                        <a:spcAft>
                          <a:spcPts val="0"/>
                        </a:spcAft>
                      </a:pPr>
                      <a:r>
                        <a:rPr lang="en-GB" sz="1400" b="1">
                          <a:effectLst/>
                        </a:rPr>
                        <a:t>5</a:t>
                      </a:r>
                      <a:endParaRPr lang="en-GB" sz="1600" b="1">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Chhattisgarh</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13</a:t>
                      </a:r>
                    </a:p>
                  </a:txBody>
                  <a:tcPr marL="9525" marR="9525" marT="9525" marB="0"/>
                </a:tc>
              </a:tr>
              <a:tr h="225831">
                <a:tc>
                  <a:txBody>
                    <a:bodyPr/>
                    <a:lstStyle/>
                    <a:p>
                      <a:pPr algn="l">
                        <a:lnSpc>
                          <a:spcPct val="115000"/>
                        </a:lnSpc>
                        <a:spcAft>
                          <a:spcPts val="0"/>
                        </a:spcAft>
                      </a:pPr>
                      <a:r>
                        <a:rPr lang="en-GB" sz="1400" b="1">
                          <a:effectLst/>
                        </a:rPr>
                        <a:t>6</a:t>
                      </a:r>
                      <a:endParaRPr lang="en-GB" sz="1600" b="1">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Delhi</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7</a:t>
                      </a:r>
                    </a:p>
                  </a:txBody>
                  <a:tcPr marL="9525" marR="9525" marT="9525" marB="0"/>
                </a:tc>
              </a:tr>
              <a:tr h="225831">
                <a:tc>
                  <a:txBody>
                    <a:bodyPr/>
                    <a:lstStyle/>
                    <a:p>
                      <a:pPr algn="l">
                        <a:lnSpc>
                          <a:spcPct val="115000"/>
                        </a:lnSpc>
                        <a:spcAft>
                          <a:spcPts val="0"/>
                        </a:spcAft>
                      </a:pPr>
                      <a:r>
                        <a:rPr lang="en-GB" sz="1400" b="1">
                          <a:effectLst/>
                        </a:rPr>
                        <a:t>7</a:t>
                      </a:r>
                      <a:endParaRPr lang="en-GB" sz="1600" b="1">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Gujarat</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19</a:t>
                      </a:r>
                    </a:p>
                  </a:txBody>
                  <a:tcPr marL="9525" marR="9525" marT="9525" marB="0"/>
                </a:tc>
              </a:tr>
              <a:tr h="225831">
                <a:tc>
                  <a:txBody>
                    <a:bodyPr/>
                    <a:lstStyle/>
                    <a:p>
                      <a:pPr algn="l">
                        <a:lnSpc>
                          <a:spcPct val="115000"/>
                        </a:lnSpc>
                        <a:spcAft>
                          <a:spcPts val="0"/>
                        </a:spcAft>
                      </a:pPr>
                      <a:r>
                        <a:rPr lang="en-GB" sz="1400" b="1">
                          <a:effectLst/>
                        </a:rPr>
                        <a:t>8</a:t>
                      </a:r>
                      <a:endParaRPr lang="en-GB" sz="1600" b="1">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Haryana </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18</a:t>
                      </a:r>
                    </a:p>
                  </a:txBody>
                  <a:tcPr marL="9525" marR="9525" marT="9525" marB="0"/>
                </a:tc>
              </a:tr>
              <a:tr h="225831">
                <a:tc>
                  <a:txBody>
                    <a:bodyPr/>
                    <a:lstStyle/>
                    <a:p>
                      <a:pPr algn="l">
                        <a:lnSpc>
                          <a:spcPct val="115000"/>
                        </a:lnSpc>
                        <a:spcAft>
                          <a:spcPts val="0"/>
                        </a:spcAft>
                      </a:pPr>
                      <a:r>
                        <a:rPr lang="en-GB" sz="1400" b="1">
                          <a:effectLst/>
                        </a:rPr>
                        <a:t>9</a:t>
                      </a:r>
                      <a:endParaRPr lang="en-GB" sz="1600" b="1">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Jammu &amp; Kashmir</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2</a:t>
                      </a:r>
                    </a:p>
                  </a:txBody>
                  <a:tcPr marL="9525" marR="9525" marT="9525" marB="0"/>
                </a:tc>
              </a:tr>
              <a:tr h="225831">
                <a:tc>
                  <a:txBody>
                    <a:bodyPr/>
                    <a:lstStyle/>
                    <a:p>
                      <a:pPr algn="l">
                        <a:lnSpc>
                          <a:spcPct val="115000"/>
                        </a:lnSpc>
                        <a:spcAft>
                          <a:spcPts val="0"/>
                        </a:spcAft>
                      </a:pPr>
                      <a:r>
                        <a:rPr lang="en-GB" sz="1400" b="1">
                          <a:effectLst/>
                        </a:rPr>
                        <a:t>10</a:t>
                      </a:r>
                      <a:endParaRPr lang="en-GB" sz="1600" b="1">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Jharkhand</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7</a:t>
                      </a:r>
                    </a:p>
                  </a:txBody>
                  <a:tcPr marL="9525" marR="9525" marT="9525" marB="0"/>
                </a:tc>
              </a:tr>
              <a:tr h="225831">
                <a:tc>
                  <a:txBody>
                    <a:bodyPr/>
                    <a:lstStyle/>
                    <a:p>
                      <a:pPr algn="l">
                        <a:lnSpc>
                          <a:spcPct val="115000"/>
                        </a:lnSpc>
                        <a:spcAft>
                          <a:spcPts val="0"/>
                        </a:spcAft>
                      </a:pPr>
                      <a:r>
                        <a:rPr lang="en-GB" sz="1400" b="1">
                          <a:effectLst/>
                        </a:rPr>
                        <a:t>11</a:t>
                      </a:r>
                      <a:endParaRPr lang="en-GB" sz="1600" b="1">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Karnataka</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21</a:t>
                      </a:r>
                    </a:p>
                  </a:txBody>
                  <a:tcPr marL="9525" marR="9525" marT="9525" marB="0"/>
                </a:tc>
              </a:tr>
              <a:tr h="225831">
                <a:tc>
                  <a:txBody>
                    <a:bodyPr/>
                    <a:lstStyle/>
                    <a:p>
                      <a:pPr algn="l">
                        <a:lnSpc>
                          <a:spcPct val="115000"/>
                        </a:lnSpc>
                        <a:spcAft>
                          <a:spcPts val="0"/>
                        </a:spcAft>
                      </a:pPr>
                      <a:r>
                        <a:rPr lang="en-GB" sz="1400" b="1">
                          <a:effectLst/>
                        </a:rPr>
                        <a:t>12</a:t>
                      </a:r>
                      <a:endParaRPr lang="en-GB" sz="1600" b="1">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Kerala</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5</a:t>
                      </a:r>
                    </a:p>
                  </a:txBody>
                  <a:tcPr marL="9525" marR="9525" marT="9525" marB="0"/>
                </a:tc>
              </a:tr>
              <a:tr h="225831">
                <a:tc>
                  <a:txBody>
                    <a:bodyPr/>
                    <a:lstStyle/>
                    <a:p>
                      <a:pPr algn="l">
                        <a:lnSpc>
                          <a:spcPct val="115000"/>
                        </a:lnSpc>
                        <a:spcAft>
                          <a:spcPts val="0"/>
                        </a:spcAft>
                      </a:pPr>
                      <a:r>
                        <a:rPr lang="en-GB" sz="1400" b="1">
                          <a:effectLst/>
                        </a:rPr>
                        <a:t>13</a:t>
                      </a:r>
                      <a:endParaRPr lang="en-GB" sz="1600" b="1">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Madhya Pradesh</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32</a:t>
                      </a:r>
                    </a:p>
                  </a:txBody>
                  <a:tcPr marL="9525" marR="9525" marT="9525" marB="0"/>
                </a:tc>
              </a:tr>
              <a:tr h="225831">
                <a:tc>
                  <a:txBody>
                    <a:bodyPr/>
                    <a:lstStyle/>
                    <a:p>
                      <a:pPr algn="l">
                        <a:lnSpc>
                          <a:spcPct val="115000"/>
                        </a:lnSpc>
                        <a:spcAft>
                          <a:spcPts val="0"/>
                        </a:spcAft>
                      </a:pPr>
                      <a:r>
                        <a:rPr lang="en-GB" sz="1400" b="1">
                          <a:effectLst/>
                        </a:rPr>
                        <a:t>14</a:t>
                      </a:r>
                      <a:endParaRPr lang="en-GB" sz="1600" b="1">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Maharashtra</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13</a:t>
                      </a:r>
                    </a:p>
                  </a:txBody>
                  <a:tcPr marL="9525" marR="9525" marT="9525" marB="0"/>
                </a:tc>
              </a:tr>
              <a:tr h="225831">
                <a:tc>
                  <a:txBody>
                    <a:bodyPr/>
                    <a:lstStyle/>
                    <a:p>
                      <a:pPr algn="l">
                        <a:lnSpc>
                          <a:spcPct val="115000"/>
                        </a:lnSpc>
                        <a:spcAft>
                          <a:spcPts val="0"/>
                        </a:spcAft>
                      </a:pPr>
                      <a:r>
                        <a:rPr lang="en-GB" sz="1400" b="1">
                          <a:effectLst/>
                        </a:rPr>
                        <a:t>15</a:t>
                      </a:r>
                      <a:endParaRPr lang="en-GB" sz="1600" b="1">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Orissa</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15</a:t>
                      </a:r>
                    </a:p>
                  </a:txBody>
                  <a:tcPr marL="9525" marR="9525" marT="9525" marB="0"/>
                </a:tc>
              </a:tr>
              <a:tr h="225831">
                <a:tc>
                  <a:txBody>
                    <a:bodyPr/>
                    <a:lstStyle/>
                    <a:p>
                      <a:pPr algn="l">
                        <a:lnSpc>
                          <a:spcPct val="115000"/>
                        </a:lnSpc>
                        <a:spcAft>
                          <a:spcPts val="0"/>
                        </a:spcAft>
                      </a:pPr>
                      <a:r>
                        <a:rPr lang="en-GB" sz="1400" b="1">
                          <a:effectLst/>
                        </a:rPr>
                        <a:t>16</a:t>
                      </a:r>
                      <a:endParaRPr lang="en-GB" sz="1600" b="1">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Punjab</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16</a:t>
                      </a:r>
                    </a:p>
                  </a:txBody>
                  <a:tcPr marL="9525" marR="9525" marT="9525" marB="0"/>
                </a:tc>
              </a:tr>
              <a:tr h="225831">
                <a:tc>
                  <a:txBody>
                    <a:bodyPr/>
                    <a:lstStyle/>
                    <a:p>
                      <a:pPr algn="l">
                        <a:lnSpc>
                          <a:spcPct val="115000"/>
                        </a:lnSpc>
                        <a:spcAft>
                          <a:spcPts val="0"/>
                        </a:spcAft>
                      </a:pPr>
                      <a:r>
                        <a:rPr lang="en-GB" sz="1400" b="1">
                          <a:effectLst/>
                        </a:rPr>
                        <a:t>17</a:t>
                      </a:r>
                      <a:endParaRPr lang="en-GB" sz="1600" b="1">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Rajasthan</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30</a:t>
                      </a:r>
                    </a:p>
                  </a:txBody>
                  <a:tcPr marL="9525" marR="9525" marT="9525" marB="0"/>
                </a:tc>
              </a:tr>
              <a:tr h="225831">
                <a:tc>
                  <a:txBody>
                    <a:bodyPr/>
                    <a:lstStyle/>
                    <a:p>
                      <a:pPr algn="l">
                        <a:lnSpc>
                          <a:spcPct val="115000"/>
                        </a:lnSpc>
                        <a:spcAft>
                          <a:spcPts val="0"/>
                        </a:spcAft>
                      </a:pPr>
                      <a:r>
                        <a:rPr lang="en-GB" sz="1400" b="1">
                          <a:effectLst/>
                        </a:rPr>
                        <a:t>18</a:t>
                      </a:r>
                      <a:endParaRPr lang="en-GB" sz="1600" b="1">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Tamil Nadu</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18</a:t>
                      </a:r>
                    </a:p>
                  </a:txBody>
                  <a:tcPr marL="9525" marR="9525" marT="9525" marB="0"/>
                </a:tc>
              </a:tr>
              <a:tr h="225831">
                <a:tc>
                  <a:txBody>
                    <a:bodyPr/>
                    <a:lstStyle/>
                    <a:p>
                      <a:pPr algn="l">
                        <a:lnSpc>
                          <a:spcPct val="115000"/>
                        </a:lnSpc>
                        <a:spcAft>
                          <a:spcPts val="0"/>
                        </a:spcAft>
                      </a:pPr>
                      <a:r>
                        <a:rPr lang="en-GB" sz="1400" b="1">
                          <a:effectLst/>
                        </a:rPr>
                        <a:t>19</a:t>
                      </a:r>
                      <a:endParaRPr lang="en-GB" sz="1600" b="1">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Uttar Pradesh</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13</a:t>
                      </a:r>
                    </a:p>
                  </a:txBody>
                  <a:tcPr marL="9525" marR="9525" marT="9525" marB="0"/>
                </a:tc>
              </a:tr>
              <a:tr h="225831">
                <a:tc>
                  <a:txBody>
                    <a:bodyPr/>
                    <a:lstStyle/>
                    <a:p>
                      <a:pPr algn="l">
                        <a:lnSpc>
                          <a:spcPct val="115000"/>
                        </a:lnSpc>
                        <a:spcAft>
                          <a:spcPts val="0"/>
                        </a:spcAft>
                      </a:pPr>
                      <a:r>
                        <a:rPr lang="en-GB" sz="1400" b="1">
                          <a:effectLst/>
                        </a:rPr>
                        <a:t>20</a:t>
                      </a:r>
                      <a:endParaRPr lang="en-GB" sz="1600" b="1">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West Bengal</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a:solidFill>
                            <a:srgbClr val="000000"/>
                          </a:solidFill>
                          <a:latin typeface="Calibri"/>
                        </a:rPr>
                        <a:t>9</a:t>
                      </a:r>
                    </a:p>
                  </a:txBody>
                  <a:tcPr marL="9525" marR="9525" marT="9525" marB="0"/>
                </a:tc>
              </a:tr>
              <a:tr h="368483">
                <a:tc>
                  <a:txBody>
                    <a:bodyPr/>
                    <a:lstStyle/>
                    <a:p>
                      <a:pPr algn="l">
                        <a:lnSpc>
                          <a:spcPct val="115000"/>
                        </a:lnSpc>
                        <a:spcAft>
                          <a:spcPts val="0"/>
                        </a:spcAft>
                      </a:pPr>
                      <a:r>
                        <a:rPr lang="en-GB" sz="1400" b="1" dirty="0">
                          <a:effectLst/>
                        </a:rPr>
                        <a:t> </a:t>
                      </a:r>
                      <a:endParaRPr lang="en-GB" sz="1600" b="1" dirty="0">
                        <a:effectLst/>
                        <a:latin typeface="Calibri"/>
                        <a:ea typeface="Times New Roman"/>
                        <a:cs typeface="Mangal"/>
                      </a:endParaRPr>
                    </a:p>
                  </a:txBody>
                  <a:tcPr marL="49082" marR="49082" marT="0" marB="0"/>
                </a:tc>
                <a:tc>
                  <a:txBody>
                    <a:bodyPr/>
                    <a:lstStyle/>
                    <a:p>
                      <a:pPr algn="l">
                        <a:lnSpc>
                          <a:spcPct val="115000"/>
                        </a:lnSpc>
                        <a:spcAft>
                          <a:spcPts val="0"/>
                        </a:spcAft>
                      </a:pPr>
                      <a:r>
                        <a:rPr lang="en-GB" sz="1400" b="1" dirty="0">
                          <a:effectLst/>
                        </a:rPr>
                        <a:t>Total no of districts</a:t>
                      </a:r>
                      <a:endParaRPr lang="en-GB" sz="1600" b="1" dirty="0">
                        <a:effectLst/>
                        <a:latin typeface="Calibri"/>
                        <a:ea typeface="Times New Roman"/>
                        <a:cs typeface="Mangal"/>
                      </a:endParaRPr>
                    </a:p>
                  </a:txBody>
                  <a:tcPr marL="49082" marR="49082" marT="0" marB="0"/>
                </a:tc>
                <a:tc>
                  <a:txBody>
                    <a:bodyPr/>
                    <a:lstStyle/>
                    <a:p>
                      <a:pPr algn="ctr" rtl="0" fontAlgn="t"/>
                      <a:r>
                        <a:rPr lang="en-US" sz="1400" b="1" i="0" u="none" strike="noStrike" dirty="0">
                          <a:solidFill>
                            <a:srgbClr val="000000"/>
                          </a:solidFill>
                          <a:latin typeface="Calibri"/>
                        </a:rPr>
                        <a:t>276</a:t>
                      </a:r>
                    </a:p>
                  </a:txBody>
                  <a:tcPr marL="9525" marR="9525" marT="9525" marB="0"/>
                </a:tc>
              </a:tr>
            </a:tbl>
          </a:graphicData>
        </a:graphic>
      </p:graphicFrame>
    </p:spTree>
    <p:extLst>
      <p:ext uri="{BB962C8B-B14F-4D97-AF65-F5344CB8AC3E}">
        <p14:creationId xmlns:p14="http://schemas.microsoft.com/office/powerpoint/2010/main" val="27340704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0"/>
            <a:ext cx="9144000" cy="457200"/>
          </a:xfrm>
          <a:prstGeom prst="rect">
            <a:avLst/>
          </a:prstGeom>
        </p:spPr>
        <p:style>
          <a:lnRef idx="0">
            <a:schemeClr val="accent1"/>
          </a:lnRef>
          <a:fillRef idx="3">
            <a:schemeClr val="accent1"/>
          </a:fillRef>
          <a:effectRef idx="3">
            <a:schemeClr val="accent1"/>
          </a:effectRef>
          <a:fontRef idx="minor">
            <a:schemeClr val="lt1"/>
          </a:fontRef>
        </p:style>
        <p:txBody>
          <a:bodyPr/>
          <a:lstStyle/>
          <a:p>
            <a:pPr algn="ctr" fontAlgn="auto">
              <a:spcBef>
                <a:spcPts val="0"/>
              </a:spcBef>
              <a:spcAft>
                <a:spcPts val="0"/>
              </a:spcAft>
              <a:defRPr/>
            </a:pPr>
            <a:r>
              <a:rPr lang="en-US" sz="2600" b="1" dirty="0">
                <a:latin typeface="+mj-lt"/>
                <a:ea typeface="+mj-ea"/>
                <a:cs typeface="Arial" pitchFamily="34" charset="0"/>
              </a:rPr>
              <a:t>Areas affected by Arsenic</a:t>
            </a:r>
            <a:endParaRPr lang="en-GB" sz="2800" dirty="0">
              <a:solidFill>
                <a:srgbClr val="00B0F0"/>
              </a:solidFill>
              <a:latin typeface="+mj-lt"/>
              <a:ea typeface="+mj-ea"/>
              <a:cs typeface="+mj-cs"/>
            </a:endParaRPr>
          </a:p>
        </p:txBody>
      </p:sp>
      <p:sp>
        <p:nvSpPr>
          <p:cNvPr id="25" name="Oval 24"/>
          <p:cNvSpPr/>
          <p:nvPr/>
        </p:nvSpPr>
        <p:spPr>
          <a:xfrm>
            <a:off x="2428875" y="3143250"/>
            <a:ext cx="714375" cy="2857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pic>
        <p:nvPicPr>
          <p:cNvPr id="6"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l="4753" t="15603" r="2721" b="2064"/>
          <a:stretch/>
        </p:blipFill>
        <p:spPr>
          <a:xfrm>
            <a:off x="152400" y="562843"/>
            <a:ext cx="4648200" cy="62951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2131889" y="5087750"/>
            <a:ext cx="17526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8"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l="46660" t="75311" r="25980" b="2064"/>
          <a:stretch/>
        </p:blipFill>
        <p:spPr>
          <a:xfrm>
            <a:off x="4953000" y="990600"/>
            <a:ext cx="4034972" cy="5138057"/>
          </a:xfrm>
          <a:prstGeom prst="rect">
            <a:avLst/>
          </a:prstGeom>
        </p:spPr>
      </p:pic>
    </p:spTree>
    <p:extLst>
      <p:ext uri="{BB962C8B-B14F-4D97-AF65-F5344CB8AC3E}">
        <p14:creationId xmlns:p14="http://schemas.microsoft.com/office/powerpoint/2010/main" val="3911368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9144000" cy="990600"/>
          </a:xfrm>
          <a:solidFill>
            <a:schemeClr val="accent6">
              <a:lumMod val="40000"/>
              <a:lumOff val="60000"/>
            </a:schemeClr>
          </a:solidFill>
          <a:ln>
            <a:solidFill>
              <a:schemeClr val="accent2"/>
            </a:solidFill>
          </a:ln>
        </p:spPr>
        <p:txBody>
          <a:bodyPr/>
          <a:lstStyle/>
          <a:p>
            <a:pPr eaLnBrk="1" hangingPunct="1"/>
            <a:r>
              <a:rPr lang="en-US" altLang="en-US" sz="3600" b="1" dirty="0" smtClean="0">
                <a:solidFill>
                  <a:srgbClr val="FF0000"/>
                </a:solidFill>
              </a:rPr>
              <a:t>Challenges in  GW Management in India</a:t>
            </a:r>
          </a:p>
        </p:txBody>
      </p:sp>
      <p:sp>
        <p:nvSpPr>
          <p:cNvPr id="5123" name="Rectangle 3"/>
          <p:cNvSpPr>
            <a:spLocks noGrp="1" noChangeArrowheads="1"/>
          </p:cNvSpPr>
          <p:nvPr>
            <p:ph type="body" idx="1"/>
          </p:nvPr>
        </p:nvSpPr>
        <p:spPr>
          <a:xfrm>
            <a:off x="228600" y="1143000"/>
            <a:ext cx="8610600" cy="5257800"/>
          </a:xfrm>
        </p:spPr>
        <p:txBody>
          <a:bodyPr>
            <a:normAutofit fontScale="92500" lnSpcReduction="20000"/>
          </a:bodyPr>
          <a:lstStyle/>
          <a:p>
            <a:pPr eaLnBrk="1" hangingPunct="1">
              <a:lnSpc>
                <a:spcPct val="90000"/>
              </a:lnSpc>
            </a:pPr>
            <a:r>
              <a:rPr lang="en-US" altLang="en-US" sz="2800" b="1" u="sng" dirty="0" smtClean="0">
                <a:solidFill>
                  <a:srgbClr val="C00000"/>
                </a:solidFill>
              </a:rPr>
              <a:t>Indiscriminate</a:t>
            </a:r>
            <a:r>
              <a:rPr lang="en-US" altLang="en-US" sz="2800" dirty="0" smtClean="0"/>
              <a:t>  Groundwater  withdrawal leading to:</a:t>
            </a:r>
            <a:endParaRPr lang="en-US" altLang="en-US" dirty="0" smtClean="0"/>
          </a:p>
          <a:p>
            <a:pPr lvl="1">
              <a:lnSpc>
                <a:spcPct val="90000"/>
              </a:lnSpc>
            </a:pPr>
            <a:r>
              <a:rPr lang="en-US" altLang="en-US" sz="2400" dirty="0" smtClean="0"/>
              <a:t>Increase in Over Exploited  &amp; Critical assessment units</a:t>
            </a:r>
          </a:p>
          <a:p>
            <a:pPr lvl="1">
              <a:lnSpc>
                <a:spcPct val="90000"/>
              </a:lnSpc>
            </a:pPr>
            <a:r>
              <a:rPr lang="en-US" altLang="en-US" sz="2400" dirty="0" smtClean="0"/>
              <a:t>Deterioration in GW quality.</a:t>
            </a:r>
          </a:p>
          <a:p>
            <a:pPr lvl="1" eaLnBrk="1" hangingPunct="1">
              <a:lnSpc>
                <a:spcPct val="90000"/>
              </a:lnSpc>
            </a:pPr>
            <a:r>
              <a:rPr lang="en-US" altLang="en-US" sz="2400" dirty="0" smtClean="0"/>
              <a:t>Sea water ingress in coastal areas.</a:t>
            </a:r>
          </a:p>
          <a:p>
            <a:pPr lvl="1" eaLnBrk="1" hangingPunct="1">
              <a:lnSpc>
                <a:spcPct val="90000"/>
              </a:lnSpc>
            </a:pPr>
            <a:r>
              <a:rPr lang="en-US" altLang="en-US" sz="2400" dirty="0" smtClean="0"/>
              <a:t>Drying up of Shallow Wells</a:t>
            </a:r>
          </a:p>
          <a:p>
            <a:pPr lvl="1" eaLnBrk="1" hangingPunct="1">
              <a:lnSpc>
                <a:spcPct val="90000"/>
              </a:lnSpc>
            </a:pPr>
            <a:r>
              <a:rPr lang="en-US" altLang="en-US" sz="2400" dirty="0" smtClean="0"/>
              <a:t>Decrease in base flow in many small rivers</a:t>
            </a:r>
          </a:p>
          <a:p>
            <a:pPr lvl="1" eaLnBrk="1" hangingPunct="1">
              <a:lnSpc>
                <a:spcPct val="90000"/>
              </a:lnSpc>
            </a:pPr>
            <a:r>
              <a:rPr lang="en-US" altLang="en-US" sz="2400" dirty="0" smtClean="0"/>
              <a:t>Increased Energy Consumption  in withdrawal of groundwater with lowering of water tables</a:t>
            </a:r>
          </a:p>
          <a:p>
            <a:pPr lvl="1" eaLnBrk="1" hangingPunct="1">
              <a:lnSpc>
                <a:spcPct val="90000"/>
              </a:lnSpc>
            </a:pPr>
            <a:r>
              <a:rPr lang="en-US" altLang="en-US" sz="2400" dirty="0" smtClean="0"/>
              <a:t>Increase of CO2  emission footprints due to electric &amp; diesel pump sets</a:t>
            </a:r>
          </a:p>
          <a:p>
            <a:pPr>
              <a:lnSpc>
                <a:spcPct val="90000"/>
              </a:lnSpc>
            </a:pPr>
            <a:r>
              <a:rPr lang="en-US" altLang="en-US" sz="2800" b="1" u="sng" dirty="0" smtClean="0">
                <a:solidFill>
                  <a:srgbClr val="C00000"/>
                </a:solidFill>
              </a:rPr>
              <a:t>Private Ownership</a:t>
            </a:r>
            <a:r>
              <a:rPr lang="en-US" altLang="en-US" sz="2800" u="sng" dirty="0" smtClean="0"/>
              <a:t> </a:t>
            </a:r>
            <a:r>
              <a:rPr lang="en-US" altLang="en-US" sz="2800" dirty="0" smtClean="0"/>
              <a:t>of  more than 30 million groundwater abstraction structures </a:t>
            </a:r>
          </a:p>
          <a:p>
            <a:pPr>
              <a:lnSpc>
                <a:spcPct val="90000"/>
              </a:lnSpc>
            </a:pPr>
            <a:r>
              <a:rPr lang="en-US" altLang="en-US" sz="2800" b="1" u="sng" dirty="0" smtClean="0">
                <a:solidFill>
                  <a:srgbClr val="C00000"/>
                </a:solidFill>
              </a:rPr>
              <a:t>Inadequate Regulatory Measures </a:t>
            </a:r>
            <a:r>
              <a:rPr lang="en-US" altLang="en-US" sz="2800" dirty="0" smtClean="0"/>
              <a:t>on limit of groundwater withdrawal</a:t>
            </a:r>
            <a:endParaRPr lang="en-US" altLang="en-US" sz="2800" dirty="0" smtClean="0">
              <a:solidFill>
                <a:srgbClr val="C00000"/>
              </a:solidFill>
            </a:endParaRPr>
          </a:p>
          <a:p>
            <a:pPr>
              <a:lnSpc>
                <a:spcPct val="90000"/>
              </a:lnSpc>
            </a:pPr>
            <a:r>
              <a:rPr lang="en-US" altLang="en-US" sz="2800" b="1" u="sng" dirty="0" smtClean="0">
                <a:solidFill>
                  <a:srgbClr val="C00000"/>
                </a:solidFill>
              </a:rPr>
              <a:t>Dove tailing community participation in GW Management</a:t>
            </a:r>
          </a:p>
          <a:p>
            <a:pPr>
              <a:lnSpc>
                <a:spcPct val="90000"/>
              </a:lnSpc>
            </a:pPr>
            <a:r>
              <a:rPr lang="en-US" altLang="en-US" sz="2800" b="1" u="sng" dirty="0" smtClean="0">
                <a:solidFill>
                  <a:srgbClr val="C00000"/>
                </a:solidFill>
              </a:rPr>
              <a:t>Inadequate Institutional mechanism at State level</a:t>
            </a:r>
            <a:endParaRPr lang="en-US" altLang="en-US" dirty="0" smtClean="0"/>
          </a:p>
          <a:p>
            <a:pPr lvl="1" eaLnBrk="1" hangingPunct="1">
              <a:lnSpc>
                <a:spcPct val="90000"/>
              </a:lnSpc>
              <a:buNone/>
            </a:pPr>
            <a:endParaRPr lang="en-US" altLang="en-US" dirty="0" smtClean="0"/>
          </a:p>
          <a:p>
            <a:pPr lvl="1" eaLnBrk="1" hangingPunct="1">
              <a:lnSpc>
                <a:spcPct val="90000"/>
              </a:lnSpc>
              <a:buNone/>
            </a:pPr>
            <a:endParaRPr lang="en-US" altLang="en-US" sz="2400" dirty="0" smtClean="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34637"/>
            <a:ext cx="8291513" cy="1032164"/>
          </a:xfrm>
        </p:spPr>
        <p:txBody>
          <a:bodyPr>
            <a:normAutofit/>
          </a:bodyPr>
          <a:lstStyle/>
          <a:p>
            <a:pPr eaLnBrk="1" hangingPunct="1"/>
            <a:r>
              <a:rPr lang="en-GB" altLang="en-US" sz="4000" b="1" dirty="0" smtClean="0">
                <a:solidFill>
                  <a:srgbClr val="0070C0"/>
                </a:solidFill>
              </a:rPr>
              <a:t>National Water Policy 2012</a:t>
            </a:r>
            <a:endParaRPr lang="en-US" altLang="en-US" sz="4000" dirty="0" smtClean="0">
              <a:solidFill>
                <a:srgbClr val="0070C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860279557"/>
              </p:ext>
            </p:extLst>
          </p:nvPr>
        </p:nvGraphicFramePr>
        <p:xfrm>
          <a:off x="152400" y="914400"/>
          <a:ext cx="8991600" cy="5761158"/>
        </p:xfrm>
        <a:graphic>
          <a:graphicData uri="http://schemas.openxmlformats.org/drawingml/2006/table">
            <a:tbl>
              <a:tblPr firstRow="1" bandRow="1">
                <a:tableStyleId>{5C22544A-7EE6-4342-B048-85BDC9FD1C3A}</a:tableStyleId>
              </a:tblPr>
              <a:tblGrid>
                <a:gridCol w="4345940"/>
                <a:gridCol w="4645660"/>
              </a:tblGrid>
              <a:tr h="365773">
                <a:tc>
                  <a:txBody>
                    <a:bodyPr/>
                    <a:lstStyle/>
                    <a:p>
                      <a:r>
                        <a:rPr lang="en-US" sz="1800" dirty="0" smtClean="0"/>
                        <a:t>Ground Water</a:t>
                      </a:r>
                      <a:r>
                        <a:rPr lang="en-US" sz="1800" baseline="0" dirty="0" smtClean="0"/>
                        <a:t> related issues </a:t>
                      </a:r>
                      <a:endParaRPr lang="en-US" sz="1800" dirty="0"/>
                    </a:p>
                  </a:txBody>
                  <a:tcPr marL="91439" marR="91439" marT="45726" marB="45726"/>
                </a:tc>
                <a:tc>
                  <a:txBody>
                    <a:bodyPr/>
                    <a:lstStyle/>
                    <a:p>
                      <a:r>
                        <a:rPr lang="en-US" sz="1800" dirty="0" smtClean="0"/>
                        <a:t>Initiatives</a:t>
                      </a:r>
                      <a:endParaRPr lang="en-US" sz="1800" dirty="0"/>
                    </a:p>
                  </a:txBody>
                  <a:tcPr marL="91439" marR="91439" marT="45726" marB="45726"/>
                </a:tc>
              </a:tr>
              <a:tr h="165987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smtClean="0"/>
                        <a:t>Declining ground water levels in over-exploited areas need to be arrested</a:t>
                      </a:r>
                    </a:p>
                    <a:p>
                      <a:endParaRPr lang="en-US" sz="1800" dirty="0"/>
                    </a:p>
                  </a:txBody>
                  <a:tcPr marL="91439" marR="91439" marT="45726" marB="45726"/>
                </a:tc>
                <a:tc>
                  <a:txBody>
                    <a:bodyPr/>
                    <a:lstStyle/>
                    <a:p>
                      <a:pPr marL="285750" indent="-285750" algn="just">
                        <a:buFont typeface="Arial" panose="020B0604020202020204" pitchFamily="34" charset="0"/>
                        <a:buChar char="•"/>
                      </a:pPr>
                      <a:r>
                        <a:rPr lang="en-US" sz="1800" dirty="0" smtClean="0"/>
                        <a:t>Notification of 162 areas for control and regulation of ground water; </a:t>
                      </a:r>
                    </a:p>
                    <a:p>
                      <a:pPr marL="285750" indent="-285750" algn="just">
                        <a:buFont typeface="Arial" panose="020B0604020202020204" pitchFamily="34" charset="0"/>
                        <a:buChar char="•"/>
                      </a:pPr>
                      <a:r>
                        <a:rPr lang="en-US" sz="1800" dirty="0" smtClean="0"/>
                        <a:t>In over-Exploited</a:t>
                      </a:r>
                      <a:r>
                        <a:rPr lang="en-US" sz="1800" baseline="0" dirty="0" smtClean="0"/>
                        <a:t> areas regulation by mandatory artificial recharge.</a:t>
                      </a:r>
                    </a:p>
                    <a:p>
                      <a:pPr marL="285750" indent="-285750" algn="just">
                        <a:buFont typeface="Arial" panose="020B0604020202020204" pitchFamily="34" charset="0"/>
                        <a:buChar char="•"/>
                      </a:pPr>
                      <a:r>
                        <a:rPr lang="en-US" sz="1800" baseline="0" dirty="0" smtClean="0"/>
                        <a:t>Preparation of plan for recharge in OE/Critical Areas</a:t>
                      </a:r>
                      <a:endParaRPr lang="en-US" sz="1800" dirty="0"/>
                    </a:p>
                  </a:txBody>
                  <a:tcPr marL="91439" marR="91439" marT="45726" marB="45726"/>
                </a:tc>
              </a:tr>
              <a:tr h="1659879">
                <a:tc>
                  <a:txBody>
                    <a:bodyPr/>
                    <a:lstStyle/>
                    <a:p>
                      <a:pPr algn="just"/>
                      <a:r>
                        <a:rPr lang="en-US" sz="1800" dirty="0" smtClean="0"/>
                        <a:t>Artificial recharge projects should be undertaken so that extraction is less than the recharge. </a:t>
                      </a:r>
                    </a:p>
                    <a:p>
                      <a:endParaRPr lang="en-US" sz="1800" dirty="0"/>
                    </a:p>
                  </a:txBody>
                  <a:tcPr marL="91439" marR="91439" marT="45726" marB="45726"/>
                </a:tc>
                <a:tc>
                  <a:txBody>
                    <a:bodyPr/>
                    <a:lstStyle/>
                    <a:p>
                      <a:pPr algn="just"/>
                      <a:r>
                        <a:rPr lang="en-US" sz="1800" dirty="0" smtClean="0"/>
                        <a:t>Model designs for artificial</a:t>
                      </a:r>
                      <a:r>
                        <a:rPr lang="en-US" sz="1800" baseline="0" dirty="0" smtClean="0"/>
                        <a:t>  recharge structures shared with Stakeholders/ MANREGA</a:t>
                      </a:r>
                    </a:p>
                    <a:p>
                      <a:pPr algn="just"/>
                      <a:r>
                        <a:rPr lang="en-US" sz="1800" baseline="0" dirty="0" smtClean="0"/>
                        <a:t>Master Plan for Artificial Recharge placed in public domain; States pursued to implement artificial recharge schemes</a:t>
                      </a:r>
                      <a:endParaRPr lang="en-US" sz="1800" dirty="0"/>
                    </a:p>
                  </a:txBody>
                  <a:tcPr marL="91439" marR="91439" marT="45726" marB="45726"/>
                </a:tc>
              </a:tr>
              <a:tr h="61154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smtClean="0"/>
                        <a:t>All Hydrological data other than classified should be in public domain</a:t>
                      </a:r>
                    </a:p>
                  </a:txBody>
                  <a:tcPr marL="91439" marR="91439" marT="45726" marB="45726"/>
                </a:tc>
                <a:tc>
                  <a:txBody>
                    <a:bodyPr/>
                    <a:lstStyle/>
                    <a:p>
                      <a:pPr algn="just"/>
                      <a:r>
                        <a:rPr lang="en-US" sz="1800" dirty="0" smtClean="0"/>
                        <a:t>Ground water data disseminated  through CGWB website and WRIS.</a:t>
                      </a:r>
                      <a:endParaRPr lang="en-US" sz="1800" dirty="0"/>
                    </a:p>
                  </a:txBody>
                  <a:tcPr marL="91439" marR="91439" marT="45726" marB="45726"/>
                </a:tc>
              </a:tr>
              <a:tr h="135804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smtClean="0"/>
                        <a:t>Mapping of aquifers to know the quantum and quality of ground water resources.</a:t>
                      </a:r>
                    </a:p>
                  </a:txBody>
                  <a:tcPr marL="91439" marR="91439" marT="45726" marB="45726"/>
                </a:tc>
                <a:tc>
                  <a:txBody>
                    <a:bodyPr/>
                    <a:lstStyle/>
                    <a:p>
                      <a:pPr algn="just"/>
                      <a:r>
                        <a:rPr lang="en-US" sz="1800" dirty="0" smtClean="0"/>
                        <a:t>Initiated Aquifer Mapping in 8.89 </a:t>
                      </a:r>
                      <a:r>
                        <a:rPr lang="en-US" sz="1800" dirty="0" err="1" smtClean="0"/>
                        <a:t>lakh</a:t>
                      </a:r>
                      <a:r>
                        <a:rPr lang="en-US" sz="1800" dirty="0" smtClean="0"/>
                        <a:t> sq.km area;</a:t>
                      </a:r>
                      <a:r>
                        <a:rPr lang="en-US" sz="1800" baseline="0" dirty="0" smtClean="0"/>
                        <a:t> </a:t>
                      </a:r>
                      <a:r>
                        <a:rPr lang="en-US" sz="1800" dirty="0" smtClean="0"/>
                        <a:t>Over-exploited/declining water level areas given priority. Data gap analysis completed in about 8 </a:t>
                      </a:r>
                      <a:r>
                        <a:rPr lang="en-US" sz="1800" dirty="0" err="1" smtClean="0"/>
                        <a:t>lakh</a:t>
                      </a:r>
                      <a:r>
                        <a:rPr lang="en-US" sz="1800" dirty="0" smtClean="0"/>
                        <a:t> sq. km; </a:t>
                      </a:r>
                      <a:endParaRPr lang="en-US" sz="1800" dirty="0"/>
                    </a:p>
                  </a:txBody>
                  <a:tcPr marL="91439" marR="91439" marT="45726" marB="45726"/>
                </a:tc>
              </a:tr>
            </a:tbl>
          </a:graphicData>
        </a:graphic>
      </p:graphicFrame>
    </p:spTree>
    <p:extLst>
      <p:ext uri="{BB962C8B-B14F-4D97-AF65-F5344CB8AC3E}">
        <p14:creationId xmlns:p14="http://schemas.microsoft.com/office/powerpoint/2010/main" val="2348266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a:solidFill>
            <a:srgbClr val="FFFF00"/>
          </a:solidFill>
          <a:ln>
            <a:solidFill>
              <a:srgbClr val="FF0000"/>
            </a:solidFill>
          </a:ln>
        </p:spPr>
        <p:txBody>
          <a:bodyPr>
            <a:normAutofit/>
          </a:bodyPr>
          <a:lstStyle/>
          <a:p>
            <a:r>
              <a:rPr lang="en-US" sz="2800" b="1" dirty="0" smtClean="0"/>
              <a:t>STATUS OF GROUNDWATER GOVERNANCE IN INDIA</a:t>
            </a:r>
            <a:endParaRPr lang="en-US" sz="2800" b="1" dirty="0"/>
          </a:p>
        </p:txBody>
      </p:sp>
      <p:graphicFrame>
        <p:nvGraphicFramePr>
          <p:cNvPr id="4" name="Content Placeholder 3"/>
          <p:cNvGraphicFramePr>
            <a:graphicFrameLocks noGrp="1"/>
          </p:cNvGraphicFramePr>
          <p:nvPr>
            <p:ph idx="1"/>
          </p:nvPr>
        </p:nvGraphicFramePr>
        <p:xfrm>
          <a:off x="304800" y="914400"/>
          <a:ext cx="88392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Layout of Presentation</a:t>
            </a:r>
            <a:endParaRPr lang="en-US" dirty="0"/>
          </a:p>
        </p:txBody>
      </p:sp>
      <p:sp>
        <p:nvSpPr>
          <p:cNvPr id="3" name="Content Placeholder 2"/>
          <p:cNvSpPr>
            <a:spLocks noGrp="1"/>
          </p:cNvSpPr>
          <p:nvPr>
            <p:ph idx="1"/>
          </p:nvPr>
        </p:nvSpPr>
        <p:spPr/>
        <p:txBody>
          <a:bodyPr/>
          <a:lstStyle/>
          <a:p>
            <a:endParaRPr lang="en-US" dirty="0" smtClean="0"/>
          </a:p>
          <a:p>
            <a:r>
              <a:rPr lang="en-US" sz="3600" dirty="0" smtClean="0"/>
              <a:t>Ground Water Scenario</a:t>
            </a:r>
          </a:p>
          <a:p>
            <a:r>
              <a:rPr lang="en-US" sz="3600" dirty="0" smtClean="0"/>
              <a:t>Ground water Challenges</a:t>
            </a:r>
          </a:p>
          <a:p>
            <a:r>
              <a:rPr lang="en-US" sz="3600" dirty="0" smtClean="0"/>
              <a:t>Current Governance System</a:t>
            </a:r>
          </a:p>
          <a:p>
            <a:r>
              <a:rPr lang="en-US" sz="3600" dirty="0" smtClean="0"/>
              <a:t>Management Strategies and  Initiatives</a:t>
            </a:r>
          </a:p>
          <a:p>
            <a:r>
              <a:rPr lang="en-US" sz="3600" dirty="0" smtClean="0"/>
              <a:t>Suggested GW Governance Reform</a:t>
            </a:r>
            <a:endParaRPr lang="en-US"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609600"/>
          </a:xfrm>
        </p:spPr>
        <p:txBody>
          <a:bodyPr>
            <a:noAutofit/>
          </a:bodyPr>
          <a:lstStyle/>
          <a:p>
            <a:pPr algn="l"/>
            <a:r>
              <a:rPr lang="en-GB" sz="2000" b="1" dirty="0" smtClean="0"/>
              <a:t>1. STATES </a:t>
            </a:r>
            <a:r>
              <a:rPr lang="en-GB" sz="2000" b="1" dirty="0"/>
              <a:t>WHERE LEGISLATION FOR REGULATION OF GROUND WATER DEVELOPMENT HAS BEEN ENACTED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34428296"/>
              </p:ext>
            </p:extLst>
          </p:nvPr>
        </p:nvGraphicFramePr>
        <p:xfrm>
          <a:off x="609600" y="2133600"/>
          <a:ext cx="8229600" cy="4267197"/>
        </p:xfrm>
        <a:graphic>
          <a:graphicData uri="http://schemas.openxmlformats.org/drawingml/2006/table">
            <a:tbl>
              <a:tblPr firstRow="1" bandRow="1">
                <a:tableStyleId>{21E4AEA4-8DFA-4A89-87EB-49C32662AFE0}</a:tableStyleId>
              </a:tblPr>
              <a:tblGrid>
                <a:gridCol w="802432"/>
                <a:gridCol w="2952328"/>
                <a:gridCol w="648072"/>
                <a:gridCol w="3826768"/>
              </a:tblGrid>
              <a:tr h="474133">
                <a:tc>
                  <a:txBody>
                    <a:bodyPr/>
                    <a:lstStyle/>
                    <a:p>
                      <a:pPr indent="8890">
                        <a:lnSpc>
                          <a:spcPct val="115000"/>
                        </a:lnSpc>
                        <a:spcAft>
                          <a:spcPts val="0"/>
                        </a:spcAft>
                      </a:pPr>
                      <a:r>
                        <a:rPr lang="en-GB" sz="2000" dirty="0" err="1">
                          <a:effectLst/>
                        </a:rPr>
                        <a:t>S.No</a:t>
                      </a:r>
                      <a:r>
                        <a:rPr lang="en-GB" sz="2000" dirty="0">
                          <a:effectLst/>
                        </a:rPr>
                        <a:t>. </a:t>
                      </a:r>
                      <a:endParaRPr lang="en-GB" sz="2000" dirty="0">
                        <a:solidFill>
                          <a:srgbClr val="FFFF00"/>
                        </a:solidFill>
                        <a:effectLst/>
                        <a:latin typeface="Calibri"/>
                        <a:ea typeface="Times New Roman"/>
                        <a:cs typeface="Mangal"/>
                      </a:endParaRPr>
                    </a:p>
                  </a:txBody>
                  <a:tcPr marL="19050" marR="19050" marT="0" marB="0"/>
                </a:tc>
                <a:tc>
                  <a:txBody>
                    <a:bodyPr/>
                    <a:lstStyle/>
                    <a:p>
                      <a:pPr indent="8890" algn="ctr">
                        <a:lnSpc>
                          <a:spcPct val="115000"/>
                        </a:lnSpc>
                        <a:spcAft>
                          <a:spcPts val="0"/>
                        </a:spcAft>
                      </a:pPr>
                      <a:r>
                        <a:rPr lang="en-GB" sz="2000" dirty="0">
                          <a:effectLst/>
                        </a:rPr>
                        <a:t>STATES/ UTs</a:t>
                      </a:r>
                      <a:endParaRPr lang="en-GB" sz="2000" dirty="0">
                        <a:solidFill>
                          <a:srgbClr val="FFFF00"/>
                        </a:solidFill>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err="1">
                          <a:effectLst/>
                        </a:rPr>
                        <a:t>S.No</a:t>
                      </a:r>
                      <a:r>
                        <a:rPr lang="en-GB" sz="2000" dirty="0">
                          <a:effectLst/>
                        </a:rPr>
                        <a:t>.</a:t>
                      </a:r>
                      <a:endParaRPr lang="en-GB" sz="2000" dirty="0">
                        <a:solidFill>
                          <a:srgbClr val="FFFF00"/>
                        </a:solidFill>
                        <a:effectLst/>
                        <a:latin typeface="Calibri"/>
                        <a:ea typeface="Times New Roman"/>
                        <a:cs typeface="Mangal"/>
                      </a:endParaRPr>
                    </a:p>
                  </a:txBody>
                  <a:tcPr marL="19050" marR="19050" marT="0" marB="0"/>
                </a:tc>
                <a:tc>
                  <a:txBody>
                    <a:bodyPr/>
                    <a:lstStyle/>
                    <a:p>
                      <a:pPr indent="8890" algn="ctr">
                        <a:lnSpc>
                          <a:spcPct val="115000"/>
                        </a:lnSpc>
                        <a:spcAft>
                          <a:spcPts val="0"/>
                        </a:spcAft>
                      </a:pPr>
                      <a:r>
                        <a:rPr lang="en-GB" sz="2000" dirty="0">
                          <a:effectLst/>
                        </a:rPr>
                        <a:t>STATES/ UTs</a:t>
                      </a:r>
                      <a:endParaRPr lang="en-GB" sz="2000" dirty="0">
                        <a:solidFill>
                          <a:srgbClr val="FFFF00"/>
                        </a:solidFill>
                        <a:effectLst/>
                        <a:latin typeface="Calibri"/>
                        <a:ea typeface="Times New Roman"/>
                        <a:cs typeface="Mangal"/>
                      </a:endParaRPr>
                    </a:p>
                  </a:txBody>
                  <a:tcPr marL="19050" marR="19050" marT="0" marB="0"/>
                </a:tc>
              </a:tr>
              <a:tr h="474133">
                <a:tc>
                  <a:txBody>
                    <a:bodyPr/>
                    <a:lstStyle/>
                    <a:p>
                      <a:pPr indent="8890">
                        <a:lnSpc>
                          <a:spcPct val="115000"/>
                        </a:lnSpc>
                        <a:spcAft>
                          <a:spcPts val="0"/>
                        </a:spcAft>
                      </a:pPr>
                      <a:r>
                        <a:rPr lang="en-GB" sz="2000" dirty="0">
                          <a:effectLst/>
                        </a:rPr>
                        <a:t>1.</a:t>
                      </a:r>
                      <a:endParaRPr lang="en-GB" sz="2000" dirty="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Andhra Pradesh </a:t>
                      </a:r>
                      <a:endParaRPr lang="en-GB" sz="2000" dirty="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8.</a:t>
                      </a:r>
                      <a:endParaRPr lang="en-GB" sz="2000" dirty="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Jammu &amp; Kashmir</a:t>
                      </a:r>
                      <a:endParaRPr lang="en-GB" sz="2000" dirty="0">
                        <a:effectLst/>
                        <a:latin typeface="Calibri"/>
                        <a:ea typeface="Times New Roman"/>
                        <a:cs typeface="Mangal"/>
                      </a:endParaRPr>
                    </a:p>
                  </a:txBody>
                  <a:tcPr marL="19050" marR="19050" marT="0" marB="0"/>
                </a:tc>
              </a:tr>
              <a:tr h="474133">
                <a:tc>
                  <a:txBody>
                    <a:bodyPr/>
                    <a:lstStyle/>
                    <a:p>
                      <a:pPr indent="8890">
                        <a:lnSpc>
                          <a:spcPct val="115000"/>
                        </a:lnSpc>
                        <a:spcAft>
                          <a:spcPts val="0"/>
                        </a:spcAft>
                      </a:pPr>
                      <a:r>
                        <a:rPr lang="en-GB" sz="2000">
                          <a:effectLst/>
                        </a:rPr>
                        <a:t>2.</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Assam</a:t>
                      </a:r>
                      <a:endParaRPr lang="en-GB" sz="2000" dirty="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9.</a:t>
                      </a:r>
                      <a:endParaRPr lang="en-GB" sz="2000" dirty="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Karnataka</a:t>
                      </a:r>
                      <a:endParaRPr lang="en-GB" sz="2000" dirty="0">
                        <a:effectLst/>
                        <a:latin typeface="Calibri"/>
                        <a:ea typeface="Times New Roman"/>
                        <a:cs typeface="Mangal"/>
                      </a:endParaRPr>
                    </a:p>
                  </a:txBody>
                  <a:tcPr marL="19050" marR="19050" marT="0" marB="0"/>
                </a:tc>
              </a:tr>
              <a:tr h="474133">
                <a:tc>
                  <a:txBody>
                    <a:bodyPr/>
                    <a:lstStyle/>
                    <a:p>
                      <a:pPr indent="8890">
                        <a:lnSpc>
                          <a:spcPct val="115000"/>
                        </a:lnSpc>
                        <a:spcAft>
                          <a:spcPts val="0"/>
                        </a:spcAft>
                      </a:pPr>
                      <a:r>
                        <a:rPr lang="en-GB" sz="2000">
                          <a:effectLst/>
                        </a:rPr>
                        <a:t>3.</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a:effectLst/>
                        </a:rPr>
                        <a:t>Bihar</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a:effectLst/>
                        </a:rPr>
                        <a:t>10.</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Kerala</a:t>
                      </a:r>
                      <a:endParaRPr lang="en-GB" sz="2000" dirty="0">
                        <a:effectLst/>
                        <a:latin typeface="Calibri"/>
                        <a:ea typeface="Times New Roman"/>
                        <a:cs typeface="Mangal"/>
                      </a:endParaRPr>
                    </a:p>
                  </a:txBody>
                  <a:tcPr marL="19050" marR="19050" marT="0" marB="0"/>
                </a:tc>
              </a:tr>
              <a:tr h="474133">
                <a:tc>
                  <a:txBody>
                    <a:bodyPr/>
                    <a:lstStyle/>
                    <a:p>
                      <a:pPr indent="8890">
                        <a:lnSpc>
                          <a:spcPct val="115000"/>
                        </a:lnSpc>
                        <a:spcAft>
                          <a:spcPts val="0"/>
                        </a:spcAft>
                      </a:pPr>
                      <a:r>
                        <a:rPr lang="en-GB" sz="2000">
                          <a:effectLst/>
                        </a:rPr>
                        <a:t>4.</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a:effectLst/>
                        </a:rPr>
                        <a:t>Chandigarh</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11.</a:t>
                      </a:r>
                      <a:endParaRPr lang="en-GB" sz="2000" dirty="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Lakshadweep</a:t>
                      </a:r>
                      <a:endParaRPr lang="en-GB" sz="2000" dirty="0">
                        <a:effectLst/>
                        <a:latin typeface="Calibri"/>
                        <a:ea typeface="Times New Roman"/>
                        <a:cs typeface="Mangal"/>
                      </a:endParaRPr>
                    </a:p>
                  </a:txBody>
                  <a:tcPr marL="19050" marR="19050" marT="0" marB="0"/>
                </a:tc>
              </a:tr>
              <a:tr h="474133">
                <a:tc>
                  <a:txBody>
                    <a:bodyPr/>
                    <a:lstStyle/>
                    <a:p>
                      <a:pPr indent="8890">
                        <a:lnSpc>
                          <a:spcPct val="115000"/>
                        </a:lnSpc>
                        <a:spcAft>
                          <a:spcPts val="0"/>
                        </a:spcAft>
                      </a:pPr>
                      <a:r>
                        <a:rPr lang="en-GB" sz="2000">
                          <a:effectLst/>
                        </a:rPr>
                        <a:t>5.</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a:effectLst/>
                        </a:rPr>
                        <a:t>Dadra &amp; Nagar Haveli</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a:effectLst/>
                        </a:rPr>
                        <a:t>12.</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Maharashtra</a:t>
                      </a:r>
                      <a:endParaRPr lang="en-GB" sz="2000" dirty="0">
                        <a:effectLst/>
                        <a:latin typeface="Calibri"/>
                        <a:ea typeface="Times New Roman"/>
                        <a:cs typeface="Mangal"/>
                      </a:endParaRPr>
                    </a:p>
                  </a:txBody>
                  <a:tcPr marL="19050" marR="19050" marT="0" marB="0"/>
                </a:tc>
              </a:tr>
              <a:tr h="474133">
                <a:tc>
                  <a:txBody>
                    <a:bodyPr/>
                    <a:lstStyle/>
                    <a:p>
                      <a:pPr indent="8890">
                        <a:lnSpc>
                          <a:spcPct val="115000"/>
                        </a:lnSpc>
                        <a:spcAft>
                          <a:spcPts val="0"/>
                        </a:spcAft>
                      </a:pPr>
                      <a:r>
                        <a:rPr lang="en-GB" sz="2000">
                          <a:effectLst/>
                        </a:rPr>
                        <a:t>6.</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a:effectLst/>
                        </a:rPr>
                        <a:t>Goa</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a:effectLst/>
                        </a:rPr>
                        <a:t>13.</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Puducherry</a:t>
                      </a:r>
                      <a:endParaRPr lang="en-GB" sz="2000" dirty="0">
                        <a:effectLst/>
                        <a:latin typeface="Calibri"/>
                        <a:ea typeface="Times New Roman"/>
                        <a:cs typeface="Mangal"/>
                      </a:endParaRPr>
                    </a:p>
                  </a:txBody>
                  <a:tcPr marL="19050" marR="19050" marT="0" marB="0"/>
                </a:tc>
              </a:tr>
              <a:tr h="474133">
                <a:tc>
                  <a:txBody>
                    <a:bodyPr/>
                    <a:lstStyle/>
                    <a:p>
                      <a:pPr indent="8890">
                        <a:lnSpc>
                          <a:spcPct val="115000"/>
                        </a:lnSpc>
                        <a:spcAft>
                          <a:spcPts val="0"/>
                        </a:spcAft>
                      </a:pPr>
                      <a:r>
                        <a:rPr lang="en-GB" sz="2000">
                          <a:effectLst/>
                        </a:rPr>
                        <a:t>7.</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a:effectLst/>
                        </a:rPr>
                        <a:t>Himachal Pradesh</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14</a:t>
                      </a:r>
                      <a:endParaRPr lang="en-GB" sz="2000" dirty="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West Bengal</a:t>
                      </a:r>
                      <a:endParaRPr lang="en-GB" sz="2000" dirty="0">
                        <a:effectLst/>
                        <a:latin typeface="Calibri"/>
                        <a:ea typeface="Times New Roman"/>
                        <a:cs typeface="Mangal"/>
                      </a:endParaRPr>
                    </a:p>
                  </a:txBody>
                  <a:tcPr marL="19050" marR="19050" marT="0" marB="0"/>
                </a:tc>
              </a:tr>
              <a:tr h="474133">
                <a:tc>
                  <a:txBody>
                    <a:bodyPr/>
                    <a:lstStyle/>
                    <a:p>
                      <a:pPr indent="8890">
                        <a:lnSpc>
                          <a:spcPct val="115000"/>
                        </a:lnSpc>
                        <a:spcAft>
                          <a:spcPts val="0"/>
                        </a:spcAft>
                      </a:pPr>
                      <a:r>
                        <a:rPr lang="en-GB" sz="2000">
                          <a:effectLst/>
                        </a:rPr>
                        <a:t> </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a:effectLst/>
                        </a:rPr>
                        <a:t> </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a:effectLst/>
                        </a:rPr>
                        <a:t>15.</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err="1">
                          <a:effectLst/>
                        </a:rPr>
                        <a:t>Telangana</a:t>
                      </a:r>
                      <a:endParaRPr lang="en-GB" sz="2000" dirty="0">
                        <a:effectLst/>
                        <a:latin typeface="Calibri"/>
                        <a:ea typeface="Times New Roman"/>
                        <a:cs typeface="Mangal"/>
                      </a:endParaRPr>
                    </a:p>
                  </a:txBody>
                  <a:tcPr marL="19050" marR="19050" marT="0" marB="0"/>
                </a:tc>
              </a:tr>
            </a:tbl>
          </a:graphicData>
        </a:graphic>
      </p:graphicFrame>
      <p:sp>
        <p:nvSpPr>
          <p:cNvPr id="5" name="TextBox 4"/>
          <p:cNvSpPr txBox="1"/>
          <p:nvPr/>
        </p:nvSpPr>
        <p:spPr>
          <a:xfrm>
            <a:off x="0" y="0"/>
            <a:ext cx="9144000" cy="1200329"/>
          </a:xfrm>
          <a:prstGeom prst="rect">
            <a:avLst/>
          </a:prstGeom>
          <a:solidFill>
            <a:srgbClr val="FFFF00"/>
          </a:solidFill>
          <a:ln>
            <a:solidFill>
              <a:srgbClr val="FF0000"/>
            </a:solidFill>
          </a:ln>
        </p:spPr>
        <p:txBody>
          <a:bodyPr wrap="square" rtlCol="0">
            <a:spAutoFit/>
          </a:bodyPr>
          <a:lstStyle/>
          <a:p>
            <a:pPr algn="ctr"/>
            <a:r>
              <a:rPr lang="en-US" sz="2400" b="1" dirty="0" smtClean="0">
                <a:solidFill>
                  <a:srgbClr val="C00000"/>
                </a:solidFill>
              </a:rPr>
              <a:t>Initiatives of Govt. of India</a:t>
            </a:r>
          </a:p>
          <a:p>
            <a:pPr algn="ctr"/>
            <a:r>
              <a:rPr lang="en-US" sz="2400" b="1" dirty="0" smtClean="0"/>
              <a:t>Circulation of Model Bill on Groundwater Development and Management</a:t>
            </a:r>
            <a:endParaRPr lang="en-US" sz="2400" b="1" dirty="0"/>
          </a:p>
        </p:txBody>
      </p:sp>
    </p:spTree>
    <p:extLst>
      <p:ext uri="{BB962C8B-B14F-4D97-AF65-F5344CB8AC3E}">
        <p14:creationId xmlns:p14="http://schemas.microsoft.com/office/powerpoint/2010/main" val="39830065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Autofit/>
          </a:bodyPr>
          <a:lstStyle/>
          <a:p>
            <a:pPr algn="l"/>
            <a:r>
              <a:rPr lang="en-GB" sz="2000" b="1" dirty="0" smtClean="0"/>
              <a:t>2. STATES </a:t>
            </a:r>
            <a:r>
              <a:rPr lang="en-GB" sz="2000" b="1" dirty="0"/>
              <a:t>WHERE INITIATIVES TAKEN FOR ENACTMENT OF  MODEL BILL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38805194"/>
              </p:ext>
            </p:extLst>
          </p:nvPr>
        </p:nvGraphicFramePr>
        <p:xfrm>
          <a:off x="381000" y="762000"/>
          <a:ext cx="8458200" cy="2969514"/>
        </p:xfrm>
        <a:graphic>
          <a:graphicData uri="http://schemas.openxmlformats.org/drawingml/2006/table">
            <a:tbl>
              <a:tblPr firstRow="1" bandRow="1">
                <a:tableStyleId>{00A15C55-8517-42AA-B614-E9B94910E393}</a:tableStyleId>
              </a:tblPr>
              <a:tblGrid>
                <a:gridCol w="824722"/>
                <a:gridCol w="3034337"/>
                <a:gridCol w="666074"/>
                <a:gridCol w="3933067"/>
              </a:tblGrid>
              <a:tr h="315097">
                <a:tc>
                  <a:txBody>
                    <a:bodyPr/>
                    <a:lstStyle/>
                    <a:p>
                      <a:pPr indent="8890">
                        <a:lnSpc>
                          <a:spcPct val="115000"/>
                        </a:lnSpc>
                        <a:spcAft>
                          <a:spcPts val="0"/>
                        </a:spcAft>
                      </a:pPr>
                      <a:r>
                        <a:rPr lang="en-GB" sz="2000" dirty="0" err="1">
                          <a:effectLst/>
                        </a:rPr>
                        <a:t>S.No</a:t>
                      </a:r>
                      <a:r>
                        <a:rPr lang="en-GB" sz="2000" dirty="0">
                          <a:effectLst/>
                        </a:rPr>
                        <a:t>. </a:t>
                      </a:r>
                      <a:endParaRPr lang="en-GB" sz="2000" dirty="0">
                        <a:solidFill>
                          <a:srgbClr val="FFFF00"/>
                        </a:solidFill>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STATES/ UTs</a:t>
                      </a:r>
                      <a:endParaRPr lang="en-GB" sz="2000" dirty="0">
                        <a:solidFill>
                          <a:srgbClr val="FFFF00"/>
                        </a:solidFill>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err="1">
                          <a:effectLst/>
                        </a:rPr>
                        <a:t>S.No</a:t>
                      </a:r>
                      <a:r>
                        <a:rPr lang="en-GB" sz="2000" dirty="0">
                          <a:effectLst/>
                        </a:rPr>
                        <a:t>.</a:t>
                      </a:r>
                      <a:endParaRPr lang="en-GB" sz="2000" dirty="0">
                        <a:solidFill>
                          <a:srgbClr val="FFFF00"/>
                        </a:solidFill>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STATES/ UTs</a:t>
                      </a:r>
                      <a:endParaRPr lang="en-GB" sz="2000" dirty="0">
                        <a:solidFill>
                          <a:srgbClr val="FFFF00"/>
                        </a:solidFill>
                        <a:effectLst/>
                        <a:latin typeface="Calibri"/>
                        <a:ea typeface="Times New Roman"/>
                        <a:cs typeface="Mangal"/>
                      </a:endParaRPr>
                    </a:p>
                  </a:txBody>
                  <a:tcPr marL="19050" marR="19050" marT="0" marB="0"/>
                </a:tc>
              </a:tr>
              <a:tr h="315097">
                <a:tc>
                  <a:txBody>
                    <a:bodyPr/>
                    <a:lstStyle/>
                    <a:p>
                      <a:pPr indent="8890">
                        <a:lnSpc>
                          <a:spcPct val="115000"/>
                        </a:lnSpc>
                        <a:spcAft>
                          <a:spcPts val="0"/>
                        </a:spcAft>
                      </a:pPr>
                      <a:r>
                        <a:rPr lang="en-GB" sz="2000" dirty="0">
                          <a:effectLst/>
                        </a:rPr>
                        <a:t>1.</a:t>
                      </a:r>
                      <a:endParaRPr lang="en-GB" sz="2000" dirty="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Andaman &amp; Nicobar</a:t>
                      </a:r>
                      <a:endParaRPr lang="en-GB" sz="2000" dirty="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9.</a:t>
                      </a:r>
                      <a:endParaRPr lang="en-GB" sz="2000" dirty="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Meghalaya </a:t>
                      </a:r>
                      <a:endParaRPr lang="en-GB" sz="2000" dirty="0">
                        <a:effectLst/>
                        <a:latin typeface="Calibri"/>
                        <a:ea typeface="Times New Roman"/>
                        <a:cs typeface="Mangal"/>
                      </a:endParaRPr>
                    </a:p>
                  </a:txBody>
                  <a:tcPr marL="19050" marR="19050" marT="0" marB="0"/>
                </a:tc>
              </a:tr>
              <a:tr h="315097">
                <a:tc>
                  <a:txBody>
                    <a:bodyPr/>
                    <a:lstStyle/>
                    <a:p>
                      <a:pPr indent="8890">
                        <a:lnSpc>
                          <a:spcPct val="115000"/>
                        </a:lnSpc>
                        <a:spcAft>
                          <a:spcPts val="0"/>
                        </a:spcAft>
                      </a:pPr>
                      <a:r>
                        <a:rPr lang="en-GB" sz="2000">
                          <a:effectLst/>
                        </a:rPr>
                        <a:t>2.</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Chhattisgarh</a:t>
                      </a:r>
                      <a:endParaRPr lang="en-GB" sz="2000" dirty="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10.</a:t>
                      </a:r>
                      <a:endParaRPr lang="en-GB" sz="2000" dirty="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Mizoram</a:t>
                      </a:r>
                      <a:endParaRPr lang="en-GB" sz="2000" dirty="0">
                        <a:effectLst/>
                        <a:latin typeface="Calibri"/>
                        <a:ea typeface="Times New Roman"/>
                        <a:cs typeface="Mangal"/>
                      </a:endParaRPr>
                    </a:p>
                  </a:txBody>
                  <a:tcPr marL="19050" marR="19050" marT="0" marB="0"/>
                </a:tc>
              </a:tr>
              <a:tr h="315097">
                <a:tc>
                  <a:txBody>
                    <a:bodyPr/>
                    <a:lstStyle/>
                    <a:p>
                      <a:pPr indent="8890">
                        <a:lnSpc>
                          <a:spcPct val="115000"/>
                        </a:lnSpc>
                        <a:spcAft>
                          <a:spcPts val="0"/>
                        </a:spcAft>
                      </a:pPr>
                      <a:r>
                        <a:rPr lang="en-GB" sz="2000">
                          <a:effectLst/>
                        </a:rPr>
                        <a:t>3.</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Daman &amp; Diu</a:t>
                      </a:r>
                      <a:endParaRPr lang="en-GB" sz="2000" dirty="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a:effectLst/>
                        </a:rPr>
                        <a:t>11.</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Odisha</a:t>
                      </a:r>
                      <a:endParaRPr lang="en-GB" sz="2000" dirty="0">
                        <a:effectLst/>
                        <a:latin typeface="Calibri"/>
                        <a:ea typeface="Times New Roman"/>
                        <a:cs typeface="Mangal"/>
                      </a:endParaRPr>
                    </a:p>
                  </a:txBody>
                  <a:tcPr marL="19050" marR="19050" marT="0" marB="0"/>
                </a:tc>
              </a:tr>
              <a:tr h="315097">
                <a:tc>
                  <a:txBody>
                    <a:bodyPr/>
                    <a:lstStyle/>
                    <a:p>
                      <a:pPr indent="8890">
                        <a:lnSpc>
                          <a:spcPct val="115000"/>
                        </a:lnSpc>
                        <a:spcAft>
                          <a:spcPts val="0"/>
                        </a:spcAft>
                      </a:pPr>
                      <a:r>
                        <a:rPr lang="en-GB" sz="2000">
                          <a:effectLst/>
                        </a:rPr>
                        <a:t>4.</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NCT </a:t>
                      </a:r>
                      <a:r>
                        <a:rPr lang="en-GB" sz="2000" dirty="0" smtClean="0">
                          <a:effectLst/>
                        </a:rPr>
                        <a:t>Delhi</a:t>
                      </a:r>
                      <a:endParaRPr lang="en-GB" sz="2000" dirty="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a:effectLst/>
                        </a:rPr>
                        <a:t>12.</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Rajasthan</a:t>
                      </a:r>
                      <a:endParaRPr lang="en-GB" sz="2000" dirty="0">
                        <a:effectLst/>
                        <a:latin typeface="Calibri"/>
                        <a:ea typeface="Times New Roman"/>
                        <a:cs typeface="Mangal"/>
                      </a:endParaRPr>
                    </a:p>
                  </a:txBody>
                  <a:tcPr marL="19050" marR="19050" marT="0" marB="0"/>
                </a:tc>
              </a:tr>
              <a:tr h="315097">
                <a:tc>
                  <a:txBody>
                    <a:bodyPr/>
                    <a:lstStyle/>
                    <a:p>
                      <a:pPr indent="8890">
                        <a:lnSpc>
                          <a:spcPct val="115000"/>
                        </a:lnSpc>
                        <a:spcAft>
                          <a:spcPts val="0"/>
                        </a:spcAft>
                      </a:pPr>
                      <a:r>
                        <a:rPr lang="en-GB" sz="2000">
                          <a:effectLst/>
                        </a:rPr>
                        <a:t>5.</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a:effectLst/>
                        </a:rPr>
                        <a:t>Gujarat</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a:effectLst/>
                        </a:rPr>
                        <a:t>13.</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Uttaranchal</a:t>
                      </a:r>
                      <a:endParaRPr lang="en-GB" sz="2000" dirty="0">
                        <a:effectLst/>
                        <a:latin typeface="Calibri"/>
                        <a:ea typeface="Times New Roman"/>
                        <a:cs typeface="Mangal"/>
                      </a:endParaRPr>
                    </a:p>
                  </a:txBody>
                  <a:tcPr marL="19050" marR="19050" marT="0" marB="0"/>
                </a:tc>
              </a:tr>
              <a:tr h="315097">
                <a:tc>
                  <a:txBody>
                    <a:bodyPr/>
                    <a:lstStyle/>
                    <a:p>
                      <a:pPr indent="8890">
                        <a:lnSpc>
                          <a:spcPct val="115000"/>
                        </a:lnSpc>
                        <a:spcAft>
                          <a:spcPts val="0"/>
                        </a:spcAft>
                      </a:pPr>
                      <a:r>
                        <a:rPr lang="en-GB" sz="2000">
                          <a:effectLst/>
                        </a:rPr>
                        <a:t>6.</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a:effectLst/>
                        </a:rPr>
                        <a:t>Haryana</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tabLst>
                          <a:tab pos="156210" algn="l"/>
                        </a:tabLst>
                      </a:pPr>
                      <a:r>
                        <a:rPr lang="en-GB" sz="2000">
                          <a:effectLst/>
                        </a:rPr>
                        <a:t>14.</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Uttar Pradesh</a:t>
                      </a:r>
                      <a:endParaRPr lang="en-GB" sz="2000" dirty="0">
                        <a:effectLst/>
                        <a:latin typeface="Calibri"/>
                        <a:ea typeface="Times New Roman"/>
                        <a:cs typeface="Mangal"/>
                      </a:endParaRPr>
                    </a:p>
                  </a:txBody>
                  <a:tcPr marL="19050" marR="19050" marT="0" marB="0"/>
                </a:tc>
              </a:tr>
              <a:tr h="315097">
                <a:tc>
                  <a:txBody>
                    <a:bodyPr/>
                    <a:lstStyle/>
                    <a:p>
                      <a:pPr indent="8890">
                        <a:lnSpc>
                          <a:spcPct val="115000"/>
                        </a:lnSpc>
                        <a:spcAft>
                          <a:spcPts val="0"/>
                        </a:spcAft>
                      </a:pPr>
                      <a:r>
                        <a:rPr lang="en-GB" sz="2000">
                          <a:effectLst/>
                        </a:rPr>
                        <a:t>7.</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a:effectLst/>
                        </a:rPr>
                        <a:t>Jharkhand</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tabLst>
                          <a:tab pos="156210" algn="l"/>
                        </a:tabLst>
                      </a:pPr>
                      <a:r>
                        <a:rPr lang="en-GB" sz="2000">
                          <a:effectLst/>
                        </a:rPr>
                        <a:t>15.</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Punjab</a:t>
                      </a:r>
                      <a:endParaRPr lang="en-GB" sz="2000" dirty="0">
                        <a:effectLst/>
                        <a:latin typeface="Calibri"/>
                        <a:ea typeface="Times New Roman"/>
                        <a:cs typeface="Mangal"/>
                      </a:endParaRPr>
                    </a:p>
                  </a:txBody>
                  <a:tcPr marL="19050" marR="19050" marT="0" marB="0"/>
                </a:tc>
              </a:tr>
              <a:tr h="315097">
                <a:tc>
                  <a:txBody>
                    <a:bodyPr/>
                    <a:lstStyle/>
                    <a:p>
                      <a:pPr indent="8890">
                        <a:lnSpc>
                          <a:spcPct val="115000"/>
                        </a:lnSpc>
                        <a:spcAft>
                          <a:spcPts val="0"/>
                        </a:spcAft>
                      </a:pPr>
                      <a:r>
                        <a:rPr lang="en-GB" sz="2000">
                          <a:effectLst/>
                        </a:rPr>
                        <a:t>8.</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a:effectLst/>
                        </a:rPr>
                        <a:t>Madhya Pradesh</a:t>
                      </a:r>
                      <a:endParaRPr lang="en-GB" sz="2000">
                        <a:effectLst/>
                        <a:latin typeface="Calibri"/>
                        <a:ea typeface="Times New Roman"/>
                        <a:cs typeface="Mangal"/>
                      </a:endParaRPr>
                    </a:p>
                  </a:txBody>
                  <a:tcPr marL="19050" marR="19050" marT="0" marB="0"/>
                </a:tc>
                <a:tc>
                  <a:txBody>
                    <a:bodyPr/>
                    <a:lstStyle/>
                    <a:p>
                      <a:pPr indent="8890">
                        <a:lnSpc>
                          <a:spcPct val="115000"/>
                        </a:lnSpc>
                        <a:spcAft>
                          <a:spcPts val="0"/>
                        </a:spcAft>
                        <a:tabLst>
                          <a:tab pos="156210" algn="l"/>
                        </a:tabLst>
                      </a:pPr>
                      <a:r>
                        <a:rPr lang="en-GB" sz="2000" dirty="0">
                          <a:effectLst/>
                        </a:rPr>
                        <a:t> </a:t>
                      </a:r>
                      <a:r>
                        <a:rPr lang="en-GB" sz="2000" dirty="0" smtClean="0">
                          <a:effectLst/>
                        </a:rPr>
                        <a:t>16.</a:t>
                      </a:r>
                      <a:endParaRPr lang="en-GB" sz="2000" dirty="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 </a:t>
                      </a:r>
                      <a:r>
                        <a:rPr lang="en-GB" sz="2000" dirty="0" smtClean="0">
                          <a:effectLst/>
                        </a:rPr>
                        <a:t>Tamil Nadu</a:t>
                      </a:r>
                      <a:endParaRPr lang="en-GB" sz="2000" dirty="0">
                        <a:effectLst/>
                        <a:latin typeface="Calibri"/>
                        <a:ea typeface="Times New Roman"/>
                        <a:cs typeface="Mangal"/>
                      </a:endParaRPr>
                    </a:p>
                  </a:txBody>
                  <a:tcPr marL="19050" marR="1905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30521516"/>
              </p:ext>
            </p:extLst>
          </p:nvPr>
        </p:nvGraphicFramePr>
        <p:xfrm>
          <a:off x="381000" y="4038600"/>
          <a:ext cx="8429128" cy="2400300"/>
        </p:xfrm>
        <a:graphic>
          <a:graphicData uri="http://schemas.openxmlformats.org/drawingml/2006/table">
            <a:tbl>
              <a:tblPr>
                <a:tableStyleId>{35758FB7-9AC5-4552-8A53-C91805E547FA}</a:tableStyleId>
              </a:tblPr>
              <a:tblGrid>
                <a:gridCol w="695082"/>
                <a:gridCol w="7734046"/>
              </a:tblGrid>
              <a:tr h="413742">
                <a:tc gridSpan="2">
                  <a:txBody>
                    <a:bodyPr/>
                    <a:lstStyle/>
                    <a:p>
                      <a:pPr marL="266700" marR="81915" indent="-257810">
                        <a:lnSpc>
                          <a:spcPct val="115000"/>
                        </a:lnSpc>
                        <a:spcAft>
                          <a:spcPts val="0"/>
                        </a:spcAft>
                      </a:pPr>
                      <a:r>
                        <a:rPr lang="en-GB" sz="2400" b="1" dirty="0" smtClean="0">
                          <a:effectLst/>
                        </a:rPr>
                        <a:t>3</a:t>
                      </a:r>
                      <a:r>
                        <a:rPr lang="en-GB" sz="2000" b="1" dirty="0" smtClean="0">
                          <a:effectLst/>
                        </a:rPr>
                        <a:t>. STATES/UTs </a:t>
                      </a:r>
                      <a:r>
                        <a:rPr lang="en-GB" sz="2000" b="1" dirty="0">
                          <a:effectLst/>
                        </a:rPr>
                        <a:t>WHICH DO NOT FEEL THE NEED FOR ENACTMENT OF LEGISLATION</a:t>
                      </a:r>
                      <a:endParaRPr lang="en-GB" sz="2400" b="1" dirty="0">
                        <a:effectLst/>
                        <a:latin typeface="Calibri"/>
                        <a:ea typeface="Times New Roman"/>
                        <a:cs typeface="Mangal"/>
                      </a:endParaRPr>
                    </a:p>
                  </a:txBody>
                  <a:tcPr marL="19050" marR="19050" marT="0" marB="0"/>
                </a:tc>
                <a:tc hMerge="1">
                  <a:txBody>
                    <a:bodyPr/>
                    <a:lstStyle/>
                    <a:p>
                      <a:endParaRPr lang="en-GB"/>
                    </a:p>
                  </a:txBody>
                  <a:tcPr/>
                </a:tc>
              </a:tr>
              <a:tr h="261032">
                <a:tc>
                  <a:txBody>
                    <a:bodyPr/>
                    <a:lstStyle/>
                    <a:p>
                      <a:pPr indent="8890">
                        <a:lnSpc>
                          <a:spcPct val="115000"/>
                        </a:lnSpc>
                        <a:spcAft>
                          <a:spcPts val="0"/>
                        </a:spcAft>
                      </a:pPr>
                      <a:r>
                        <a:rPr lang="en-GB" sz="1800" dirty="0">
                          <a:effectLst/>
                        </a:rPr>
                        <a:t>1.</a:t>
                      </a:r>
                      <a:endParaRPr lang="en-GB" sz="1800" dirty="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Arunachal Pradesh</a:t>
                      </a:r>
                      <a:endParaRPr lang="en-GB" sz="2000" dirty="0">
                        <a:effectLst/>
                        <a:latin typeface="Calibri"/>
                        <a:ea typeface="Times New Roman"/>
                        <a:cs typeface="Mangal"/>
                      </a:endParaRPr>
                    </a:p>
                  </a:txBody>
                  <a:tcPr marL="19050" marR="19050" marT="0" marB="0"/>
                </a:tc>
              </a:tr>
              <a:tr h="261032">
                <a:tc>
                  <a:txBody>
                    <a:bodyPr/>
                    <a:lstStyle/>
                    <a:p>
                      <a:pPr indent="8890">
                        <a:lnSpc>
                          <a:spcPct val="115000"/>
                        </a:lnSpc>
                        <a:spcAft>
                          <a:spcPts val="0"/>
                        </a:spcAft>
                      </a:pPr>
                      <a:r>
                        <a:rPr lang="en-GB" sz="1800">
                          <a:effectLst/>
                        </a:rPr>
                        <a:t>2.</a:t>
                      </a:r>
                      <a:endParaRPr lang="en-GB" sz="18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Manipur</a:t>
                      </a:r>
                      <a:endParaRPr lang="en-GB" sz="2000" dirty="0">
                        <a:effectLst/>
                        <a:latin typeface="Calibri"/>
                        <a:ea typeface="Times New Roman"/>
                        <a:cs typeface="Mangal"/>
                      </a:endParaRPr>
                    </a:p>
                  </a:txBody>
                  <a:tcPr marL="19050" marR="19050" marT="0" marB="0"/>
                </a:tc>
              </a:tr>
              <a:tr h="261032">
                <a:tc>
                  <a:txBody>
                    <a:bodyPr/>
                    <a:lstStyle/>
                    <a:p>
                      <a:pPr indent="8890">
                        <a:lnSpc>
                          <a:spcPct val="115000"/>
                        </a:lnSpc>
                        <a:spcAft>
                          <a:spcPts val="0"/>
                        </a:spcAft>
                      </a:pPr>
                      <a:r>
                        <a:rPr lang="en-GB" sz="1800">
                          <a:effectLst/>
                        </a:rPr>
                        <a:t>3.</a:t>
                      </a:r>
                      <a:endParaRPr lang="en-GB" sz="18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Nagaland</a:t>
                      </a:r>
                      <a:endParaRPr lang="en-GB" sz="2000" dirty="0">
                        <a:effectLst/>
                        <a:latin typeface="Calibri"/>
                        <a:ea typeface="Times New Roman"/>
                        <a:cs typeface="Mangal"/>
                      </a:endParaRPr>
                    </a:p>
                  </a:txBody>
                  <a:tcPr marL="19050" marR="19050" marT="0" marB="0"/>
                </a:tc>
              </a:tr>
              <a:tr h="261032">
                <a:tc>
                  <a:txBody>
                    <a:bodyPr/>
                    <a:lstStyle/>
                    <a:p>
                      <a:pPr indent="8890">
                        <a:lnSpc>
                          <a:spcPct val="115000"/>
                        </a:lnSpc>
                        <a:spcAft>
                          <a:spcPts val="0"/>
                        </a:spcAft>
                      </a:pPr>
                      <a:r>
                        <a:rPr lang="en-GB" sz="1800">
                          <a:effectLst/>
                        </a:rPr>
                        <a:t>4.</a:t>
                      </a:r>
                      <a:endParaRPr lang="en-GB" sz="18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Sikkim</a:t>
                      </a:r>
                      <a:endParaRPr lang="en-GB" sz="2000" dirty="0">
                        <a:effectLst/>
                        <a:latin typeface="Calibri"/>
                        <a:ea typeface="Times New Roman"/>
                        <a:cs typeface="Mangal"/>
                      </a:endParaRPr>
                    </a:p>
                  </a:txBody>
                  <a:tcPr marL="19050" marR="19050" marT="0" marB="0"/>
                </a:tc>
              </a:tr>
              <a:tr h="261032">
                <a:tc>
                  <a:txBody>
                    <a:bodyPr/>
                    <a:lstStyle/>
                    <a:p>
                      <a:pPr indent="8890">
                        <a:lnSpc>
                          <a:spcPct val="115000"/>
                        </a:lnSpc>
                        <a:spcAft>
                          <a:spcPts val="0"/>
                        </a:spcAft>
                      </a:pPr>
                      <a:r>
                        <a:rPr lang="en-GB" sz="1800">
                          <a:effectLst/>
                        </a:rPr>
                        <a:t>5.</a:t>
                      </a:r>
                      <a:endParaRPr lang="en-GB" sz="1800">
                        <a:effectLst/>
                        <a:latin typeface="Calibri"/>
                        <a:ea typeface="Times New Roman"/>
                        <a:cs typeface="Mangal"/>
                      </a:endParaRPr>
                    </a:p>
                  </a:txBody>
                  <a:tcPr marL="19050" marR="19050" marT="0" marB="0"/>
                </a:tc>
                <a:tc>
                  <a:txBody>
                    <a:bodyPr/>
                    <a:lstStyle/>
                    <a:p>
                      <a:pPr indent="8890">
                        <a:lnSpc>
                          <a:spcPct val="115000"/>
                        </a:lnSpc>
                        <a:spcAft>
                          <a:spcPts val="0"/>
                        </a:spcAft>
                      </a:pPr>
                      <a:r>
                        <a:rPr lang="en-GB" sz="2000" dirty="0">
                          <a:effectLst/>
                        </a:rPr>
                        <a:t>Tripura</a:t>
                      </a:r>
                      <a:endParaRPr lang="en-GB" sz="2000" dirty="0">
                        <a:effectLst/>
                        <a:latin typeface="Calibri"/>
                        <a:ea typeface="Times New Roman"/>
                        <a:cs typeface="Mangal"/>
                      </a:endParaRPr>
                    </a:p>
                  </a:txBody>
                  <a:tcPr marL="19050" marR="19050" marT="0" marB="0"/>
                </a:tc>
              </a:tr>
            </a:tbl>
          </a:graphicData>
        </a:graphic>
      </p:graphicFrame>
    </p:spTree>
    <p:extLst>
      <p:ext uri="{BB962C8B-B14F-4D97-AF65-F5344CB8AC3E}">
        <p14:creationId xmlns:p14="http://schemas.microsoft.com/office/powerpoint/2010/main" val="10783000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75928"/>
          </a:xfrm>
        </p:spPr>
        <p:txBody>
          <a:bodyPr>
            <a:noAutofit/>
          </a:bodyPr>
          <a:lstStyle/>
          <a:p>
            <a:r>
              <a:rPr lang="en-GB" sz="3200" b="1" dirty="0" smtClean="0"/>
              <a:t> </a:t>
            </a:r>
            <a:r>
              <a:rPr lang="en-GB" sz="3600" b="1" dirty="0" smtClean="0"/>
              <a:t>Groundwater Regulation in India </a:t>
            </a:r>
            <a:br>
              <a:rPr lang="en-GB" sz="3600" b="1" dirty="0" smtClean="0"/>
            </a:br>
            <a:endParaRPr lang="en-GB" sz="3200" b="1" dirty="0"/>
          </a:p>
        </p:txBody>
      </p:sp>
      <p:sp>
        <p:nvSpPr>
          <p:cNvPr id="3" name="Content Placeholder 2"/>
          <p:cNvSpPr>
            <a:spLocks noGrp="1"/>
          </p:cNvSpPr>
          <p:nvPr>
            <p:ph idx="1"/>
          </p:nvPr>
        </p:nvSpPr>
        <p:spPr>
          <a:xfrm>
            <a:off x="304800" y="1600200"/>
            <a:ext cx="8534400" cy="4678363"/>
          </a:xfrm>
        </p:spPr>
        <p:txBody>
          <a:bodyPr anchor="ctr">
            <a:noAutofit/>
          </a:bodyPr>
          <a:lstStyle/>
          <a:p>
            <a:pPr algn="just">
              <a:buNone/>
            </a:pPr>
            <a:r>
              <a:rPr lang="en-GB" sz="2800" b="1" dirty="0" smtClean="0">
                <a:solidFill>
                  <a:srgbClr val="C00000"/>
                </a:solidFill>
              </a:rPr>
              <a:t>Constitution of Central Ground Water Authority (CGWA)</a:t>
            </a:r>
          </a:p>
          <a:p>
            <a:pPr algn="just">
              <a:buNone/>
            </a:pPr>
            <a:endParaRPr lang="en-GB" sz="2400" b="1" dirty="0" smtClean="0">
              <a:solidFill>
                <a:srgbClr val="C00000"/>
              </a:solidFill>
            </a:endParaRPr>
          </a:p>
          <a:p>
            <a:pPr algn="just"/>
            <a:r>
              <a:rPr lang="en-GB" sz="2400" dirty="0" smtClean="0"/>
              <a:t>CGWA </a:t>
            </a:r>
            <a:r>
              <a:rPr lang="en-GB" sz="2400" dirty="0"/>
              <a:t>has been vested with powers of penal provisions contained in sections 15 to 21 of the Environment (Protection) Act, </a:t>
            </a:r>
            <a:r>
              <a:rPr lang="en-GB" sz="2400" dirty="0" smtClean="0"/>
              <a:t>1986 to </a:t>
            </a:r>
            <a:r>
              <a:rPr lang="en-GB" sz="2400" dirty="0"/>
              <a:t>enforce its regulatory directions</a:t>
            </a:r>
            <a:r>
              <a:rPr lang="en-GB" sz="2400" dirty="0" smtClean="0"/>
              <a:t>.</a:t>
            </a:r>
          </a:p>
          <a:p>
            <a:pPr algn="just">
              <a:buNone/>
            </a:pPr>
            <a:endParaRPr lang="en-GB" sz="2400" dirty="0"/>
          </a:p>
          <a:p>
            <a:pPr algn="just"/>
            <a:r>
              <a:rPr lang="en-GB" sz="2400" dirty="0" smtClean="0"/>
              <a:t>The </a:t>
            </a:r>
            <a:r>
              <a:rPr lang="en-GB" sz="2400" dirty="0"/>
              <a:t>mandate of CGWA is primarily focused on ground water regulation to curb over-exploitation of resource </a:t>
            </a:r>
            <a:r>
              <a:rPr lang="en-GB" sz="2400" dirty="0" smtClean="0"/>
              <a:t>and mandate </a:t>
            </a:r>
            <a:r>
              <a:rPr lang="en-GB" sz="2400" dirty="0"/>
              <a:t>of </a:t>
            </a:r>
            <a:r>
              <a:rPr lang="en-GB" sz="2400" dirty="0" smtClean="0"/>
              <a:t>Water Quality Assessment Authority (WQAA) </a:t>
            </a:r>
            <a:r>
              <a:rPr lang="en-GB" sz="2400" dirty="0"/>
              <a:t>is </a:t>
            </a:r>
            <a:r>
              <a:rPr lang="en-GB" sz="2400" dirty="0" smtClean="0"/>
              <a:t>focussed on quality of both </a:t>
            </a:r>
            <a:r>
              <a:rPr lang="en-GB" sz="2400" dirty="0"/>
              <a:t>surface and ground water.</a:t>
            </a:r>
          </a:p>
          <a:p>
            <a:pPr>
              <a:buNone/>
            </a:pPr>
            <a:endParaRPr lang="en-GB" sz="2400" dirty="0"/>
          </a:p>
          <a:p>
            <a:endParaRPr lang="en-GB" sz="2400" dirty="0"/>
          </a:p>
          <a:p>
            <a:pPr>
              <a:buNone/>
            </a:pPr>
            <a:endParaRPr lang="en-GB" sz="2400" dirty="0"/>
          </a:p>
        </p:txBody>
      </p:sp>
    </p:spTree>
    <p:extLst>
      <p:ext uri="{BB962C8B-B14F-4D97-AF65-F5344CB8AC3E}">
        <p14:creationId xmlns:p14="http://schemas.microsoft.com/office/powerpoint/2010/main" val="21235910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Notified Area Map.tif"/>
          <p:cNvPicPr>
            <a:picLocks noChangeAspect="1"/>
          </p:cNvPicPr>
          <p:nvPr/>
        </p:nvPicPr>
        <p:blipFill>
          <a:blip r:embed="rId2">
            <a:lum contrast="20000"/>
          </a:blip>
          <a:stretch>
            <a:fillRect/>
          </a:stretch>
        </p:blipFill>
        <p:spPr>
          <a:xfrm>
            <a:off x="0" y="914400"/>
            <a:ext cx="5075300" cy="5181600"/>
          </a:xfrm>
          <a:prstGeom prst="rect">
            <a:avLst/>
          </a:prstGeom>
        </p:spPr>
      </p:pic>
      <p:sp>
        <p:nvSpPr>
          <p:cNvPr id="3" name="Text Placeholder 2"/>
          <p:cNvSpPr txBox="1">
            <a:spLocks/>
          </p:cNvSpPr>
          <p:nvPr/>
        </p:nvSpPr>
        <p:spPr>
          <a:xfrm>
            <a:off x="0" y="381000"/>
            <a:ext cx="4648200" cy="838200"/>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Areas Notified by CGWA</a:t>
            </a:r>
            <a:endParaRPr kumimoji="0" lang="en-US" sz="3200" b="1"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4" name="Content Placeholder 3"/>
          <p:cNvGraphicFramePr>
            <a:graphicFrameLocks/>
          </p:cNvGraphicFramePr>
          <p:nvPr>
            <p:extLst>
              <p:ext uri="{D42A27DB-BD31-4B8C-83A1-F6EECF244321}">
                <p14:modId xmlns:p14="http://schemas.microsoft.com/office/powerpoint/2010/main" val="3143911936"/>
              </p:ext>
            </p:extLst>
          </p:nvPr>
        </p:nvGraphicFramePr>
        <p:xfrm>
          <a:off x="4800600" y="-2"/>
          <a:ext cx="4343399" cy="6858002"/>
        </p:xfrm>
        <a:graphic>
          <a:graphicData uri="http://schemas.openxmlformats.org/drawingml/2006/table">
            <a:tbl>
              <a:tblPr firstRow="1" bandRow="1">
                <a:tableStyleId>{21E4AEA4-8DFA-4A89-87EB-49C32662AFE0}</a:tableStyleId>
              </a:tblPr>
              <a:tblGrid>
                <a:gridCol w="499514"/>
                <a:gridCol w="2091286"/>
                <a:gridCol w="1752599"/>
              </a:tblGrid>
              <a:tr h="1013537">
                <a:tc>
                  <a:txBody>
                    <a:bodyPr/>
                    <a:lstStyle/>
                    <a:p>
                      <a:pPr algn="ctr">
                        <a:lnSpc>
                          <a:spcPct val="115000"/>
                        </a:lnSpc>
                        <a:spcAft>
                          <a:spcPts val="0"/>
                        </a:spcAft>
                      </a:pPr>
                      <a:r>
                        <a:rPr lang="en-GB" sz="1400" dirty="0">
                          <a:effectLst/>
                        </a:rPr>
                        <a:t>S. No</a:t>
                      </a:r>
                      <a:r>
                        <a:rPr lang="en-GB" sz="1800" dirty="0">
                          <a:effectLst/>
                        </a:rPr>
                        <a:t>.</a:t>
                      </a:r>
                      <a:endParaRPr lang="en-GB" sz="1600" dirty="0">
                        <a:effectLst/>
                        <a:latin typeface="Calibri"/>
                        <a:ea typeface="Times New Roman"/>
                        <a:cs typeface="Mangal"/>
                      </a:endParaRPr>
                    </a:p>
                  </a:txBody>
                  <a:tcPr marL="68580" marR="68580" marT="0" marB="0"/>
                </a:tc>
                <a:tc>
                  <a:txBody>
                    <a:bodyPr/>
                    <a:lstStyle/>
                    <a:p>
                      <a:pPr>
                        <a:lnSpc>
                          <a:spcPct val="115000"/>
                        </a:lnSpc>
                        <a:spcAft>
                          <a:spcPts val="0"/>
                        </a:spcAft>
                      </a:pPr>
                      <a:r>
                        <a:rPr lang="en-GB" sz="1800" dirty="0" smtClean="0">
                          <a:effectLst/>
                        </a:rPr>
                        <a:t>STATE /  UT</a:t>
                      </a:r>
                      <a:endParaRPr lang="en-GB" sz="1600" dirty="0">
                        <a:effectLst/>
                        <a:latin typeface="Calibri"/>
                        <a:ea typeface="Times New Roman"/>
                        <a:cs typeface="Mangal"/>
                      </a:endParaRPr>
                    </a:p>
                  </a:txBody>
                  <a:tcPr marL="68580" marR="68580" marT="0" marB="0"/>
                </a:tc>
                <a:tc>
                  <a:txBody>
                    <a:bodyPr/>
                    <a:lstStyle/>
                    <a:p>
                      <a:pPr algn="ctr">
                        <a:lnSpc>
                          <a:spcPct val="115000"/>
                        </a:lnSpc>
                        <a:spcAft>
                          <a:spcPts val="0"/>
                        </a:spcAft>
                      </a:pPr>
                      <a:r>
                        <a:rPr lang="en-GB" sz="1400" dirty="0">
                          <a:effectLst/>
                        </a:rPr>
                        <a:t>No. </a:t>
                      </a:r>
                      <a:r>
                        <a:rPr lang="en-GB" sz="1400" dirty="0" smtClean="0">
                          <a:effectLst/>
                        </a:rPr>
                        <a:t>Block/ </a:t>
                      </a:r>
                      <a:r>
                        <a:rPr lang="en-GB" sz="1400" dirty="0" err="1" smtClean="0">
                          <a:effectLst/>
                        </a:rPr>
                        <a:t>Mandal</a:t>
                      </a:r>
                      <a:r>
                        <a:rPr lang="en-GB" sz="1400" dirty="0">
                          <a:effectLst/>
                        </a:rPr>
                        <a:t>/ </a:t>
                      </a:r>
                      <a:r>
                        <a:rPr lang="en-GB" sz="1400" dirty="0" err="1" smtClean="0">
                          <a:effectLst/>
                        </a:rPr>
                        <a:t>Taluka</a:t>
                      </a:r>
                      <a:r>
                        <a:rPr lang="en-GB" sz="1400" dirty="0" smtClean="0">
                          <a:effectLst/>
                        </a:rPr>
                        <a:t> / Areas Notified</a:t>
                      </a:r>
                      <a:r>
                        <a:rPr lang="en-GB" sz="1400" baseline="0" dirty="0" smtClean="0">
                          <a:effectLst/>
                        </a:rPr>
                        <a:t> by CGWA</a:t>
                      </a:r>
                      <a:endParaRPr lang="en-GB" sz="1600" dirty="0">
                        <a:effectLst/>
                        <a:latin typeface="Calibri"/>
                        <a:ea typeface="Times New Roman"/>
                        <a:cs typeface="Mangal"/>
                      </a:endParaRPr>
                    </a:p>
                  </a:txBody>
                  <a:tcPr marL="68580" marR="68580" marT="0" marB="0"/>
                </a:tc>
              </a:tr>
              <a:tr h="389631">
                <a:tc>
                  <a:txBody>
                    <a:bodyPr/>
                    <a:lstStyle/>
                    <a:p>
                      <a:pPr algn="ctr">
                        <a:lnSpc>
                          <a:spcPct val="115000"/>
                        </a:lnSpc>
                        <a:spcAft>
                          <a:spcPts val="0"/>
                        </a:spcAft>
                      </a:pPr>
                      <a:r>
                        <a:rPr lang="en-GB" sz="1800">
                          <a:effectLst/>
                        </a:rPr>
                        <a:t>1.</a:t>
                      </a:r>
                      <a:endParaRPr lang="en-GB" sz="1600">
                        <a:effectLst/>
                        <a:latin typeface="Calibri"/>
                        <a:ea typeface="Times New Roman"/>
                        <a:cs typeface="Mangal"/>
                      </a:endParaRPr>
                    </a:p>
                  </a:txBody>
                  <a:tcPr marL="68580" marR="68580" marT="0" marB="0"/>
                </a:tc>
                <a:tc>
                  <a:txBody>
                    <a:bodyPr/>
                    <a:lstStyle/>
                    <a:p>
                      <a:pPr>
                        <a:lnSpc>
                          <a:spcPct val="115000"/>
                        </a:lnSpc>
                        <a:spcAft>
                          <a:spcPts val="0"/>
                        </a:spcAft>
                      </a:pPr>
                      <a:r>
                        <a:rPr lang="en-GB" sz="1800" dirty="0">
                          <a:effectLst/>
                        </a:rPr>
                        <a:t>Andhra Pradesh</a:t>
                      </a:r>
                      <a:endParaRPr lang="en-GB" sz="1600" dirty="0">
                        <a:effectLst/>
                        <a:latin typeface="Calibri"/>
                        <a:ea typeface="Times New Roman"/>
                        <a:cs typeface="Mangal"/>
                      </a:endParaRPr>
                    </a:p>
                  </a:txBody>
                  <a:tcPr marL="68580" marR="68580" marT="0" marB="0"/>
                </a:tc>
                <a:tc>
                  <a:txBody>
                    <a:bodyPr/>
                    <a:lstStyle/>
                    <a:p>
                      <a:pPr algn="ctr">
                        <a:lnSpc>
                          <a:spcPct val="115000"/>
                        </a:lnSpc>
                        <a:spcAft>
                          <a:spcPts val="0"/>
                        </a:spcAft>
                      </a:pPr>
                      <a:r>
                        <a:rPr lang="en-GB" sz="1800" dirty="0">
                          <a:effectLst/>
                        </a:rPr>
                        <a:t>5</a:t>
                      </a:r>
                      <a:endParaRPr lang="en-GB" sz="1600" dirty="0">
                        <a:effectLst/>
                        <a:latin typeface="Calibri"/>
                        <a:ea typeface="Times New Roman"/>
                        <a:cs typeface="Mangal"/>
                      </a:endParaRPr>
                    </a:p>
                  </a:txBody>
                  <a:tcPr marL="68580" marR="68580" marT="0" marB="0"/>
                </a:tc>
              </a:tr>
              <a:tr h="389631">
                <a:tc>
                  <a:txBody>
                    <a:bodyPr/>
                    <a:lstStyle/>
                    <a:p>
                      <a:pPr algn="ctr">
                        <a:lnSpc>
                          <a:spcPct val="115000"/>
                        </a:lnSpc>
                        <a:spcAft>
                          <a:spcPts val="0"/>
                        </a:spcAft>
                      </a:pPr>
                      <a:r>
                        <a:rPr lang="en-GB" sz="1800">
                          <a:effectLst/>
                        </a:rPr>
                        <a:t>2.</a:t>
                      </a:r>
                      <a:endParaRPr lang="en-GB" sz="1600">
                        <a:effectLst/>
                        <a:latin typeface="Calibri"/>
                        <a:ea typeface="Times New Roman"/>
                        <a:cs typeface="Mangal"/>
                      </a:endParaRPr>
                    </a:p>
                  </a:txBody>
                  <a:tcPr marL="68580" marR="68580" marT="0" marB="0"/>
                </a:tc>
                <a:tc>
                  <a:txBody>
                    <a:bodyPr/>
                    <a:lstStyle/>
                    <a:p>
                      <a:pPr>
                        <a:lnSpc>
                          <a:spcPct val="115000"/>
                        </a:lnSpc>
                        <a:spcAft>
                          <a:spcPts val="0"/>
                        </a:spcAft>
                      </a:pPr>
                      <a:r>
                        <a:rPr lang="en-GB" sz="1800" dirty="0" err="1">
                          <a:effectLst/>
                        </a:rPr>
                        <a:t>Telangana</a:t>
                      </a:r>
                      <a:endParaRPr lang="en-GB" sz="1600" dirty="0">
                        <a:effectLst/>
                        <a:latin typeface="Calibri"/>
                        <a:ea typeface="Times New Roman"/>
                        <a:cs typeface="Mangal"/>
                      </a:endParaRPr>
                    </a:p>
                  </a:txBody>
                  <a:tcPr marL="68580" marR="68580" marT="0" marB="0"/>
                </a:tc>
                <a:tc>
                  <a:txBody>
                    <a:bodyPr/>
                    <a:lstStyle/>
                    <a:p>
                      <a:pPr algn="ctr">
                        <a:lnSpc>
                          <a:spcPct val="115000"/>
                        </a:lnSpc>
                        <a:spcAft>
                          <a:spcPts val="0"/>
                        </a:spcAft>
                      </a:pPr>
                      <a:r>
                        <a:rPr lang="en-GB" sz="1800">
                          <a:effectLst/>
                        </a:rPr>
                        <a:t>2</a:t>
                      </a:r>
                      <a:endParaRPr lang="en-GB" sz="1600">
                        <a:effectLst/>
                        <a:latin typeface="Calibri"/>
                        <a:ea typeface="Times New Roman"/>
                        <a:cs typeface="Mangal"/>
                      </a:endParaRPr>
                    </a:p>
                  </a:txBody>
                  <a:tcPr marL="68580" marR="68580" marT="0" marB="0"/>
                </a:tc>
              </a:tr>
              <a:tr h="389631">
                <a:tc>
                  <a:txBody>
                    <a:bodyPr/>
                    <a:lstStyle/>
                    <a:p>
                      <a:pPr algn="ctr">
                        <a:lnSpc>
                          <a:spcPct val="115000"/>
                        </a:lnSpc>
                        <a:spcAft>
                          <a:spcPts val="0"/>
                        </a:spcAft>
                      </a:pPr>
                      <a:r>
                        <a:rPr lang="en-GB" sz="1800" dirty="0">
                          <a:effectLst/>
                        </a:rPr>
                        <a:t>3</a:t>
                      </a:r>
                      <a:r>
                        <a:rPr lang="en-GB" sz="1800" dirty="0" smtClean="0">
                          <a:effectLst/>
                        </a:rPr>
                        <a:t>.</a:t>
                      </a:r>
                      <a:endParaRPr lang="en-GB" sz="1600" dirty="0">
                        <a:effectLst/>
                        <a:latin typeface="Calibri"/>
                        <a:ea typeface="Times New Roman"/>
                        <a:cs typeface="Mangal"/>
                      </a:endParaRPr>
                    </a:p>
                  </a:txBody>
                  <a:tcPr marL="68580" marR="68580" marT="0" marB="0"/>
                </a:tc>
                <a:tc>
                  <a:txBody>
                    <a:bodyPr/>
                    <a:lstStyle/>
                    <a:p>
                      <a:pPr>
                        <a:lnSpc>
                          <a:spcPct val="115000"/>
                        </a:lnSpc>
                        <a:spcAft>
                          <a:spcPts val="0"/>
                        </a:spcAft>
                      </a:pPr>
                      <a:r>
                        <a:rPr lang="en-GB" sz="1800" dirty="0">
                          <a:effectLst/>
                        </a:rPr>
                        <a:t>Diu</a:t>
                      </a:r>
                      <a:endParaRPr lang="en-GB" sz="1600" dirty="0">
                        <a:effectLst/>
                        <a:latin typeface="Calibri"/>
                        <a:ea typeface="Times New Roman"/>
                        <a:cs typeface="Mangal"/>
                      </a:endParaRPr>
                    </a:p>
                  </a:txBody>
                  <a:tcPr marL="68580" marR="68580" marT="0" marB="0"/>
                </a:tc>
                <a:tc>
                  <a:txBody>
                    <a:bodyPr/>
                    <a:lstStyle/>
                    <a:p>
                      <a:pPr algn="ctr">
                        <a:lnSpc>
                          <a:spcPct val="115000"/>
                        </a:lnSpc>
                        <a:spcAft>
                          <a:spcPts val="0"/>
                        </a:spcAft>
                      </a:pPr>
                      <a:r>
                        <a:rPr lang="en-GB" sz="1800" dirty="0">
                          <a:effectLst/>
                        </a:rPr>
                        <a:t>1</a:t>
                      </a:r>
                      <a:endParaRPr lang="en-GB" sz="1600" dirty="0">
                        <a:effectLst/>
                        <a:latin typeface="Calibri"/>
                        <a:ea typeface="Times New Roman"/>
                        <a:cs typeface="Mangal"/>
                      </a:endParaRPr>
                    </a:p>
                  </a:txBody>
                  <a:tcPr marL="68580" marR="68580" marT="0" marB="0"/>
                </a:tc>
              </a:tr>
              <a:tr h="389631">
                <a:tc>
                  <a:txBody>
                    <a:bodyPr/>
                    <a:lstStyle/>
                    <a:p>
                      <a:pPr algn="ctr">
                        <a:lnSpc>
                          <a:spcPct val="115000"/>
                        </a:lnSpc>
                        <a:spcAft>
                          <a:spcPts val="0"/>
                        </a:spcAft>
                      </a:pPr>
                      <a:r>
                        <a:rPr lang="en-GB" sz="1800" dirty="0">
                          <a:effectLst/>
                        </a:rPr>
                        <a:t>4</a:t>
                      </a:r>
                      <a:r>
                        <a:rPr lang="en-GB" sz="1800" dirty="0" smtClean="0">
                          <a:effectLst/>
                        </a:rPr>
                        <a:t>.</a:t>
                      </a:r>
                      <a:endParaRPr lang="en-GB" sz="1600" dirty="0">
                        <a:effectLst/>
                        <a:latin typeface="Calibri"/>
                        <a:ea typeface="Times New Roman"/>
                        <a:cs typeface="Mangal"/>
                      </a:endParaRPr>
                    </a:p>
                  </a:txBody>
                  <a:tcPr marL="68580" marR="68580" marT="0" marB="0"/>
                </a:tc>
                <a:tc>
                  <a:txBody>
                    <a:bodyPr/>
                    <a:lstStyle/>
                    <a:p>
                      <a:pPr>
                        <a:lnSpc>
                          <a:spcPct val="115000"/>
                        </a:lnSpc>
                        <a:spcAft>
                          <a:spcPts val="0"/>
                        </a:spcAft>
                      </a:pPr>
                      <a:r>
                        <a:rPr lang="en-GB" sz="1800" dirty="0">
                          <a:effectLst/>
                        </a:rPr>
                        <a:t>Gujarat</a:t>
                      </a:r>
                      <a:endParaRPr lang="en-GB" sz="1600" dirty="0">
                        <a:effectLst/>
                        <a:latin typeface="Calibri"/>
                        <a:ea typeface="Times New Roman"/>
                        <a:cs typeface="Mangal"/>
                      </a:endParaRPr>
                    </a:p>
                  </a:txBody>
                  <a:tcPr marL="68580" marR="68580" marT="0" marB="0"/>
                </a:tc>
                <a:tc>
                  <a:txBody>
                    <a:bodyPr/>
                    <a:lstStyle/>
                    <a:p>
                      <a:pPr algn="ctr">
                        <a:lnSpc>
                          <a:spcPct val="115000"/>
                        </a:lnSpc>
                        <a:spcAft>
                          <a:spcPts val="0"/>
                        </a:spcAft>
                      </a:pPr>
                      <a:r>
                        <a:rPr lang="en-GB" sz="1800">
                          <a:effectLst/>
                        </a:rPr>
                        <a:t>4</a:t>
                      </a:r>
                      <a:endParaRPr lang="en-GB" sz="1600">
                        <a:effectLst/>
                        <a:latin typeface="Calibri"/>
                        <a:ea typeface="Times New Roman"/>
                        <a:cs typeface="Mangal"/>
                      </a:endParaRPr>
                    </a:p>
                  </a:txBody>
                  <a:tcPr marL="68580" marR="68580" marT="0" marB="0"/>
                </a:tc>
              </a:tr>
              <a:tr h="389631">
                <a:tc>
                  <a:txBody>
                    <a:bodyPr/>
                    <a:lstStyle/>
                    <a:p>
                      <a:pPr algn="ctr">
                        <a:lnSpc>
                          <a:spcPct val="115000"/>
                        </a:lnSpc>
                        <a:spcAft>
                          <a:spcPts val="0"/>
                        </a:spcAft>
                      </a:pPr>
                      <a:r>
                        <a:rPr lang="en-GB" sz="1800" dirty="0">
                          <a:effectLst/>
                        </a:rPr>
                        <a:t>5</a:t>
                      </a:r>
                      <a:r>
                        <a:rPr lang="en-GB" sz="1800" dirty="0" smtClean="0">
                          <a:effectLst/>
                        </a:rPr>
                        <a:t>.</a:t>
                      </a:r>
                      <a:endParaRPr lang="en-GB" sz="1600" dirty="0">
                        <a:effectLst/>
                        <a:latin typeface="Calibri"/>
                        <a:ea typeface="Times New Roman"/>
                        <a:cs typeface="Mangal"/>
                      </a:endParaRPr>
                    </a:p>
                  </a:txBody>
                  <a:tcPr marL="68580" marR="68580" marT="0" marB="0"/>
                </a:tc>
                <a:tc>
                  <a:txBody>
                    <a:bodyPr/>
                    <a:lstStyle/>
                    <a:p>
                      <a:pPr>
                        <a:lnSpc>
                          <a:spcPct val="115000"/>
                        </a:lnSpc>
                        <a:spcAft>
                          <a:spcPts val="0"/>
                        </a:spcAft>
                      </a:pPr>
                      <a:r>
                        <a:rPr lang="en-GB" sz="1800" dirty="0">
                          <a:effectLst/>
                        </a:rPr>
                        <a:t>Haryana</a:t>
                      </a:r>
                      <a:endParaRPr lang="en-GB" sz="1600" dirty="0">
                        <a:effectLst/>
                        <a:latin typeface="Calibri"/>
                        <a:ea typeface="Times New Roman"/>
                        <a:cs typeface="Mangal"/>
                      </a:endParaRPr>
                    </a:p>
                  </a:txBody>
                  <a:tcPr marL="68580" marR="68580" marT="0" marB="0"/>
                </a:tc>
                <a:tc>
                  <a:txBody>
                    <a:bodyPr/>
                    <a:lstStyle/>
                    <a:p>
                      <a:pPr algn="ctr">
                        <a:lnSpc>
                          <a:spcPct val="115000"/>
                        </a:lnSpc>
                        <a:spcAft>
                          <a:spcPts val="0"/>
                        </a:spcAft>
                      </a:pPr>
                      <a:r>
                        <a:rPr lang="en-GB" sz="1800" dirty="0">
                          <a:effectLst/>
                        </a:rPr>
                        <a:t>17</a:t>
                      </a:r>
                      <a:endParaRPr lang="en-GB" sz="1600" dirty="0">
                        <a:effectLst/>
                        <a:latin typeface="Calibri"/>
                        <a:ea typeface="Times New Roman"/>
                        <a:cs typeface="Mangal"/>
                      </a:endParaRPr>
                    </a:p>
                  </a:txBody>
                  <a:tcPr marL="68580" marR="68580" marT="0" marB="0"/>
                </a:tc>
              </a:tr>
              <a:tr h="389631">
                <a:tc>
                  <a:txBody>
                    <a:bodyPr/>
                    <a:lstStyle/>
                    <a:p>
                      <a:pPr algn="ctr">
                        <a:lnSpc>
                          <a:spcPct val="115000"/>
                        </a:lnSpc>
                        <a:spcAft>
                          <a:spcPts val="0"/>
                        </a:spcAft>
                      </a:pPr>
                      <a:r>
                        <a:rPr lang="en-GB" sz="1800" dirty="0">
                          <a:effectLst/>
                        </a:rPr>
                        <a:t>6</a:t>
                      </a:r>
                      <a:r>
                        <a:rPr lang="en-GB" sz="1800" dirty="0" smtClean="0">
                          <a:effectLst/>
                        </a:rPr>
                        <a:t>.</a:t>
                      </a:r>
                      <a:endParaRPr lang="en-GB" sz="1600" dirty="0">
                        <a:effectLst/>
                        <a:latin typeface="Calibri"/>
                        <a:ea typeface="Times New Roman"/>
                        <a:cs typeface="Mangal"/>
                      </a:endParaRPr>
                    </a:p>
                  </a:txBody>
                  <a:tcPr marL="68580" marR="68580" marT="0" marB="0"/>
                </a:tc>
                <a:tc>
                  <a:txBody>
                    <a:bodyPr/>
                    <a:lstStyle/>
                    <a:p>
                      <a:pPr>
                        <a:lnSpc>
                          <a:spcPct val="115000"/>
                        </a:lnSpc>
                        <a:spcAft>
                          <a:spcPts val="0"/>
                        </a:spcAft>
                      </a:pPr>
                      <a:r>
                        <a:rPr lang="en-GB" sz="1800" dirty="0">
                          <a:effectLst/>
                        </a:rPr>
                        <a:t>Karnataka</a:t>
                      </a:r>
                      <a:endParaRPr lang="en-GB" sz="1600" dirty="0">
                        <a:effectLst/>
                        <a:latin typeface="Calibri"/>
                        <a:ea typeface="Times New Roman"/>
                        <a:cs typeface="Mangal"/>
                      </a:endParaRPr>
                    </a:p>
                  </a:txBody>
                  <a:tcPr marL="68580" marR="68580" marT="0" marB="0"/>
                </a:tc>
                <a:tc>
                  <a:txBody>
                    <a:bodyPr/>
                    <a:lstStyle/>
                    <a:p>
                      <a:pPr algn="ctr">
                        <a:lnSpc>
                          <a:spcPct val="115000"/>
                        </a:lnSpc>
                        <a:spcAft>
                          <a:spcPts val="0"/>
                        </a:spcAft>
                      </a:pPr>
                      <a:r>
                        <a:rPr lang="en-GB" sz="1800" dirty="0">
                          <a:effectLst/>
                        </a:rPr>
                        <a:t>22</a:t>
                      </a:r>
                      <a:endParaRPr lang="en-GB" sz="1600" dirty="0">
                        <a:effectLst/>
                        <a:latin typeface="Calibri"/>
                        <a:ea typeface="Times New Roman"/>
                        <a:cs typeface="Mangal"/>
                      </a:endParaRPr>
                    </a:p>
                  </a:txBody>
                  <a:tcPr marL="68580" marR="68580" marT="0" marB="0"/>
                </a:tc>
              </a:tr>
              <a:tr h="389631">
                <a:tc>
                  <a:txBody>
                    <a:bodyPr/>
                    <a:lstStyle/>
                    <a:p>
                      <a:pPr algn="ctr">
                        <a:lnSpc>
                          <a:spcPct val="115000"/>
                        </a:lnSpc>
                        <a:spcAft>
                          <a:spcPts val="0"/>
                        </a:spcAft>
                      </a:pPr>
                      <a:r>
                        <a:rPr lang="en-GB" sz="1800" dirty="0">
                          <a:effectLst/>
                        </a:rPr>
                        <a:t>7</a:t>
                      </a:r>
                      <a:r>
                        <a:rPr lang="en-GB" sz="1800" dirty="0" smtClean="0">
                          <a:effectLst/>
                        </a:rPr>
                        <a:t>.</a:t>
                      </a:r>
                      <a:endParaRPr lang="en-GB" sz="1600" dirty="0">
                        <a:effectLst/>
                        <a:latin typeface="Calibri"/>
                        <a:ea typeface="Times New Roman"/>
                        <a:cs typeface="Mangal"/>
                      </a:endParaRPr>
                    </a:p>
                  </a:txBody>
                  <a:tcPr marL="68580" marR="68580" marT="0" marB="0"/>
                </a:tc>
                <a:tc>
                  <a:txBody>
                    <a:bodyPr/>
                    <a:lstStyle/>
                    <a:p>
                      <a:pPr>
                        <a:lnSpc>
                          <a:spcPct val="115000"/>
                        </a:lnSpc>
                        <a:spcAft>
                          <a:spcPts val="0"/>
                        </a:spcAft>
                      </a:pPr>
                      <a:r>
                        <a:rPr lang="en-GB" sz="1800" dirty="0">
                          <a:effectLst/>
                        </a:rPr>
                        <a:t>Madhya Pradesh</a:t>
                      </a:r>
                      <a:endParaRPr lang="en-GB" sz="1600" dirty="0">
                        <a:effectLst/>
                        <a:latin typeface="Calibri"/>
                        <a:ea typeface="Times New Roman"/>
                        <a:cs typeface="Mangal"/>
                      </a:endParaRPr>
                    </a:p>
                  </a:txBody>
                  <a:tcPr marL="68580" marR="68580" marT="0" marB="0"/>
                </a:tc>
                <a:tc>
                  <a:txBody>
                    <a:bodyPr/>
                    <a:lstStyle/>
                    <a:p>
                      <a:pPr algn="ctr">
                        <a:lnSpc>
                          <a:spcPct val="115000"/>
                        </a:lnSpc>
                        <a:spcAft>
                          <a:spcPts val="0"/>
                        </a:spcAft>
                      </a:pPr>
                      <a:r>
                        <a:rPr lang="en-GB" sz="1800" dirty="0">
                          <a:effectLst/>
                        </a:rPr>
                        <a:t>7</a:t>
                      </a:r>
                      <a:endParaRPr lang="en-GB" sz="1600" dirty="0">
                        <a:effectLst/>
                        <a:latin typeface="Calibri"/>
                        <a:ea typeface="Times New Roman"/>
                        <a:cs typeface="Mangal"/>
                      </a:endParaRPr>
                    </a:p>
                  </a:txBody>
                  <a:tcPr marL="68580" marR="68580" marT="0" marB="0"/>
                </a:tc>
              </a:tr>
              <a:tr h="389631">
                <a:tc>
                  <a:txBody>
                    <a:bodyPr/>
                    <a:lstStyle/>
                    <a:p>
                      <a:pPr algn="ctr">
                        <a:lnSpc>
                          <a:spcPct val="115000"/>
                        </a:lnSpc>
                        <a:spcAft>
                          <a:spcPts val="0"/>
                        </a:spcAft>
                      </a:pPr>
                      <a:r>
                        <a:rPr lang="en-GB" sz="1800" dirty="0">
                          <a:effectLst/>
                        </a:rPr>
                        <a:t>8</a:t>
                      </a:r>
                      <a:r>
                        <a:rPr lang="en-GB" sz="1800" dirty="0" smtClean="0">
                          <a:effectLst/>
                        </a:rPr>
                        <a:t>.</a:t>
                      </a:r>
                      <a:endParaRPr lang="en-GB" sz="1600" dirty="0">
                        <a:effectLst/>
                        <a:latin typeface="Calibri"/>
                        <a:ea typeface="Times New Roman"/>
                        <a:cs typeface="Mangal"/>
                      </a:endParaRPr>
                    </a:p>
                  </a:txBody>
                  <a:tcPr marL="68580" marR="68580" marT="0" marB="0"/>
                </a:tc>
                <a:tc>
                  <a:txBody>
                    <a:bodyPr/>
                    <a:lstStyle/>
                    <a:p>
                      <a:pPr>
                        <a:lnSpc>
                          <a:spcPct val="115000"/>
                        </a:lnSpc>
                        <a:spcAft>
                          <a:spcPts val="0"/>
                        </a:spcAft>
                      </a:pPr>
                      <a:r>
                        <a:rPr lang="en-GB" sz="1800">
                          <a:effectLst/>
                        </a:rPr>
                        <a:t>NCT, Delhi</a:t>
                      </a:r>
                      <a:endParaRPr lang="en-GB" sz="1600">
                        <a:effectLst/>
                        <a:latin typeface="Calibri"/>
                        <a:ea typeface="Times New Roman"/>
                        <a:cs typeface="Mangal"/>
                      </a:endParaRPr>
                    </a:p>
                  </a:txBody>
                  <a:tcPr marL="68580" marR="68580" marT="0" marB="0"/>
                </a:tc>
                <a:tc>
                  <a:txBody>
                    <a:bodyPr/>
                    <a:lstStyle/>
                    <a:p>
                      <a:pPr algn="ctr">
                        <a:lnSpc>
                          <a:spcPct val="115000"/>
                        </a:lnSpc>
                        <a:spcAft>
                          <a:spcPts val="0"/>
                        </a:spcAft>
                      </a:pPr>
                      <a:r>
                        <a:rPr lang="en-GB" sz="1800" dirty="0">
                          <a:effectLst/>
                        </a:rPr>
                        <a:t>3</a:t>
                      </a:r>
                      <a:endParaRPr lang="en-GB" sz="1600" dirty="0">
                        <a:effectLst/>
                        <a:latin typeface="Calibri"/>
                        <a:ea typeface="Times New Roman"/>
                        <a:cs typeface="Mangal"/>
                      </a:endParaRPr>
                    </a:p>
                  </a:txBody>
                  <a:tcPr marL="68580" marR="68580" marT="0" marB="0"/>
                </a:tc>
              </a:tr>
              <a:tr h="389631">
                <a:tc>
                  <a:txBody>
                    <a:bodyPr/>
                    <a:lstStyle/>
                    <a:p>
                      <a:pPr algn="ctr">
                        <a:lnSpc>
                          <a:spcPct val="115000"/>
                        </a:lnSpc>
                        <a:spcAft>
                          <a:spcPts val="0"/>
                        </a:spcAft>
                      </a:pPr>
                      <a:r>
                        <a:rPr lang="en-GB" sz="1800" dirty="0">
                          <a:effectLst/>
                        </a:rPr>
                        <a:t>9</a:t>
                      </a:r>
                      <a:r>
                        <a:rPr lang="en-GB" sz="1800" dirty="0" smtClean="0">
                          <a:effectLst/>
                        </a:rPr>
                        <a:t>.</a:t>
                      </a:r>
                      <a:endParaRPr lang="en-GB" sz="1600" dirty="0">
                        <a:effectLst/>
                        <a:latin typeface="Calibri"/>
                        <a:ea typeface="Times New Roman"/>
                        <a:cs typeface="Mangal"/>
                      </a:endParaRPr>
                    </a:p>
                  </a:txBody>
                  <a:tcPr marL="68580" marR="68580" marT="0" marB="0"/>
                </a:tc>
                <a:tc>
                  <a:txBody>
                    <a:bodyPr/>
                    <a:lstStyle/>
                    <a:p>
                      <a:pPr>
                        <a:lnSpc>
                          <a:spcPct val="115000"/>
                        </a:lnSpc>
                        <a:spcAft>
                          <a:spcPts val="0"/>
                        </a:spcAft>
                      </a:pPr>
                      <a:r>
                        <a:rPr lang="en-GB" sz="1800" dirty="0" err="1" smtClean="0">
                          <a:effectLst/>
                        </a:rPr>
                        <a:t>Pudducherry</a:t>
                      </a:r>
                      <a:endParaRPr lang="en-GB" sz="1600" dirty="0">
                        <a:effectLst/>
                        <a:latin typeface="Calibri"/>
                        <a:ea typeface="Times New Roman"/>
                        <a:cs typeface="Mangal"/>
                      </a:endParaRPr>
                    </a:p>
                  </a:txBody>
                  <a:tcPr marL="68580" marR="68580" marT="0" marB="0"/>
                </a:tc>
                <a:tc>
                  <a:txBody>
                    <a:bodyPr/>
                    <a:lstStyle/>
                    <a:p>
                      <a:pPr algn="ctr">
                        <a:lnSpc>
                          <a:spcPct val="115000"/>
                        </a:lnSpc>
                        <a:spcAft>
                          <a:spcPts val="0"/>
                        </a:spcAft>
                      </a:pPr>
                      <a:r>
                        <a:rPr lang="en-GB" sz="1800" dirty="0">
                          <a:effectLst/>
                        </a:rPr>
                        <a:t>1</a:t>
                      </a:r>
                      <a:endParaRPr lang="en-GB" sz="1600" dirty="0">
                        <a:effectLst/>
                        <a:latin typeface="Calibri"/>
                        <a:ea typeface="Times New Roman"/>
                        <a:cs typeface="Mangal"/>
                      </a:endParaRPr>
                    </a:p>
                  </a:txBody>
                  <a:tcPr marL="68580" marR="68580" marT="0" marB="0"/>
                </a:tc>
              </a:tr>
              <a:tr h="389631">
                <a:tc>
                  <a:txBody>
                    <a:bodyPr/>
                    <a:lstStyle/>
                    <a:p>
                      <a:pPr algn="ctr">
                        <a:lnSpc>
                          <a:spcPct val="115000"/>
                        </a:lnSpc>
                        <a:spcAft>
                          <a:spcPts val="0"/>
                        </a:spcAft>
                      </a:pPr>
                      <a:r>
                        <a:rPr lang="en-GB" sz="1800" dirty="0" smtClean="0">
                          <a:effectLst/>
                        </a:rPr>
                        <a:t>10.</a:t>
                      </a:r>
                      <a:endParaRPr lang="en-GB" sz="1600" dirty="0">
                        <a:effectLst/>
                        <a:latin typeface="Calibri"/>
                        <a:ea typeface="Times New Roman"/>
                        <a:cs typeface="Mangal"/>
                      </a:endParaRPr>
                    </a:p>
                  </a:txBody>
                  <a:tcPr marL="68580" marR="68580" marT="0" marB="0"/>
                </a:tc>
                <a:tc>
                  <a:txBody>
                    <a:bodyPr/>
                    <a:lstStyle/>
                    <a:p>
                      <a:pPr>
                        <a:lnSpc>
                          <a:spcPct val="115000"/>
                        </a:lnSpc>
                        <a:spcAft>
                          <a:spcPts val="0"/>
                        </a:spcAft>
                      </a:pPr>
                      <a:r>
                        <a:rPr lang="en-GB" sz="1800">
                          <a:effectLst/>
                        </a:rPr>
                        <a:t>Punjab</a:t>
                      </a:r>
                      <a:endParaRPr lang="en-GB" sz="1600">
                        <a:effectLst/>
                        <a:latin typeface="Calibri"/>
                        <a:ea typeface="Times New Roman"/>
                        <a:cs typeface="Mangal"/>
                      </a:endParaRPr>
                    </a:p>
                  </a:txBody>
                  <a:tcPr marL="68580" marR="68580" marT="0" marB="0"/>
                </a:tc>
                <a:tc>
                  <a:txBody>
                    <a:bodyPr/>
                    <a:lstStyle/>
                    <a:p>
                      <a:pPr algn="ctr">
                        <a:lnSpc>
                          <a:spcPct val="115000"/>
                        </a:lnSpc>
                        <a:spcAft>
                          <a:spcPts val="0"/>
                        </a:spcAft>
                      </a:pPr>
                      <a:r>
                        <a:rPr lang="en-GB" sz="1800" dirty="0">
                          <a:effectLst/>
                        </a:rPr>
                        <a:t>45</a:t>
                      </a:r>
                      <a:endParaRPr lang="en-GB" sz="1600" dirty="0">
                        <a:effectLst/>
                        <a:latin typeface="Calibri"/>
                        <a:ea typeface="Times New Roman"/>
                        <a:cs typeface="Mangal"/>
                      </a:endParaRPr>
                    </a:p>
                  </a:txBody>
                  <a:tcPr marL="68580" marR="68580" marT="0" marB="0"/>
                </a:tc>
              </a:tr>
              <a:tr h="389631">
                <a:tc>
                  <a:txBody>
                    <a:bodyPr/>
                    <a:lstStyle/>
                    <a:p>
                      <a:pPr algn="ctr">
                        <a:lnSpc>
                          <a:spcPct val="115000"/>
                        </a:lnSpc>
                        <a:spcAft>
                          <a:spcPts val="0"/>
                        </a:spcAft>
                      </a:pPr>
                      <a:r>
                        <a:rPr lang="en-GB" sz="1800" dirty="0" smtClean="0">
                          <a:effectLst/>
                        </a:rPr>
                        <a:t>11.</a:t>
                      </a:r>
                      <a:endParaRPr lang="en-GB" sz="1600" dirty="0">
                        <a:effectLst/>
                        <a:latin typeface="Calibri"/>
                        <a:ea typeface="Times New Roman"/>
                        <a:cs typeface="Mangal"/>
                      </a:endParaRPr>
                    </a:p>
                  </a:txBody>
                  <a:tcPr marL="68580" marR="68580" marT="0" marB="0"/>
                </a:tc>
                <a:tc>
                  <a:txBody>
                    <a:bodyPr/>
                    <a:lstStyle/>
                    <a:p>
                      <a:pPr>
                        <a:lnSpc>
                          <a:spcPct val="115000"/>
                        </a:lnSpc>
                        <a:spcAft>
                          <a:spcPts val="0"/>
                        </a:spcAft>
                      </a:pPr>
                      <a:r>
                        <a:rPr lang="en-GB" sz="1800">
                          <a:effectLst/>
                        </a:rPr>
                        <a:t>Rajasthan</a:t>
                      </a:r>
                      <a:endParaRPr lang="en-GB" sz="1600">
                        <a:effectLst/>
                        <a:latin typeface="Calibri"/>
                        <a:ea typeface="Times New Roman"/>
                        <a:cs typeface="Mangal"/>
                      </a:endParaRPr>
                    </a:p>
                  </a:txBody>
                  <a:tcPr marL="68580" marR="68580" marT="0" marB="0"/>
                </a:tc>
                <a:tc>
                  <a:txBody>
                    <a:bodyPr/>
                    <a:lstStyle/>
                    <a:p>
                      <a:pPr algn="ctr">
                        <a:lnSpc>
                          <a:spcPct val="115000"/>
                        </a:lnSpc>
                        <a:spcAft>
                          <a:spcPts val="0"/>
                        </a:spcAft>
                      </a:pPr>
                      <a:r>
                        <a:rPr lang="en-GB" sz="1800" dirty="0">
                          <a:effectLst/>
                        </a:rPr>
                        <a:t>35</a:t>
                      </a:r>
                      <a:endParaRPr lang="en-GB" sz="1600" dirty="0">
                        <a:effectLst/>
                        <a:latin typeface="Calibri"/>
                        <a:ea typeface="Times New Roman"/>
                        <a:cs typeface="Mangal"/>
                      </a:endParaRPr>
                    </a:p>
                  </a:txBody>
                  <a:tcPr marL="68580" marR="68580" marT="0" marB="0"/>
                </a:tc>
              </a:tr>
              <a:tr h="389631">
                <a:tc>
                  <a:txBody>
                    <a:bodyPr/>
                    <a:lstStyle/>
                    <a:p>
                      <a:pPr algn="ctr">
                        <a:lnSpc>
                          <a:spcPct val="115000"/>
                        </a:lnSpc>
                        <a:spcAft>
                          <a:spcPts val="0"/>
                        </a:spcAft>
                      </a:pPr>
                      <a:r>
                        <a:rPr lang="en-GB" sz="1800" dirty="0" smtClean="0">
                          <a:effectLst/>
                        </a:rPr>
                        <a:t>12.</a:t>
                      </a:r>
                      <a:endParaRPr lang="en-GB" sz="1600" dirty="0">
                        <a:effectLst/>
                        <a:latin typeface="Calibri"/>
                        <a:ea typeface="Times New Roman"/>
                        <a:cs typeface="Mangal"/>
                      </a:endParaRPr>
                    </a:p>
                  </a:txBody>
                  <a:tcPr marL="68580" marR="68580" marT="0" marB="0"/>
                </a:tc>
                <a:tc>
                  <a:txBody>
                    <a:bodyPr/>
                    <a:lstStyle/>
                    <a:p>
                      <a:pPr>
                        <a:lnSpc>
                          <a:spcPct val="115000"/>
                        </a:lnSpc>
                        <a:spcAft>
                          <a:spcPts val="0"/>
                        </a:spcAft>
                      </a:pPr>
                      <a:r>
                        <a:rPr lang="en-GB" sz="1800">
                          <a:effectLst/>
                        </a:rPr>
                        <a:t>Tamil Nadu</a:t>
                      </a:r>
                      <a:endParaRPr lang="en-GB" sz="1600">
                        <a:effectLst/>
                        <a:latin typeface="Calibri"/>
                        <a:ea typeface="Times New Roman"/>
                        <a:cs typeface="Mangal"/>
                      </a:endParaRPr>
                    </a:p>
                  </a:txBody>
                  <a:tcPr marL="68580" marR="68580" marT="0" marB="0"/>
                </a:tc>
                <a:tc>
                  <a:txBody>
                    <a:bodyPr/>
                    <a:lstStyle/>
                    <a:p>
                      <a:pPr algn="ctr">
                        <a:lnSpc>
                          <a:spcPct val="115000"/>
                        </a:lnSpc>
                        <a:spcAft>
                          <a:spcPts val="0"/>
                        </a:spcAft>
                      </a:pPr>
                      <a:r>
                        <a:rPr lang="en-GB" sz="1800" dirty="0">
                          <a:effectLst/>
                        </a:rPr>
                        <a:t>18</a:t>
                      </a:r>
                      <a:endParaRPr lang="en-GB" sz="1600" dirty="0">
                        <a:effectLst/>
                        <a:latin typeface="Calibri"/>
                        <a:ea typeface="Times New Roman"/>
                        <a:cs typeface="Mangal"/>
                      </a:endParaRPr>
                    </a:p>
                  </a:txBody>
                  <a:tcPr marL="68580" marR="68580" marT="0" marB="0"/>
                </a:tc>
              </a:tr>
              <a:tr h="389631">
                <a:tc>
                  <a:txBody>
                    <a:bodyPr/>
                    <a:lstStyle/>
                    <a:p>
                      <a:pPr algn="ctr">
                        <a:lnSpc>
                          <a:spcPct val="115000"/>
                        </a:lnSpc>
                        <a:spcAft>
                          <a:spcPts val="0"/>
                        </a:spcAft>
                      </a:pPr>
                      <a:r>
                        <a:rPr lang="en-GB" sz="1800" dirty="0" smtClean="0">
                          <a:effectLst/>
                        </a:rPr>
                        <a:t>13.</a:t>
                      </a:r>
                      <a:endParaRPr lang="en-GB" sz="1600" dirty="0">
                        <a:effectLst/>
                        <a:latin typeface="Calibri"/>
                        <a:ea typeface="Times New Roman"/>
                        <a:cs typeface="Mangal"/>
                      </a:endParaRPr>
                    </a:p>
                  </a:txBody>
                  <a:tcPr marL="68580" marR="68580" marT="0" marB="0"/>
                </a:tc>
                <a:tc>
                  <a:txBody>
                    <a:bodyPr/>
                    <a:lstStyle/>
                    <a:p>
                      <a:pPr>
                        <a:lnSpc>
                          <a:spcPct val="115000"/>
                        </a:lnSpc>
                        <a:spcAft>
                          <a:spcPts val="0"/>
                        </a:spcAft>
                      </a:pPr>
                      <a:r>
                        <a:rPr lang="en-GB" sz="1800">
                          <a:effectLst/>
                        </a:rPr>
                        <a:t>Uttar Pradesh</a:t>
                      </a:r>
                      <a:endParaRPr lang="en-GB" sz="1600">
                        <a:effectLst/>
                        <a:latin typeface="Calibri"/>
                        <a:ea typeface="Times New Roman"/>
                        <a:cs typeface="Mangal"/>
                      </a:endParaRPr>
                    </a:p>
                  </a:txBody>
                  <a:tcPr marL="68580" marR="68580" marT="0" marB="0"/>
                </a:tc>
                <a:tc>
                  <a:txBody>
                    <a:bodyPr/>
                    <a:lstStyle/>
                    <a:p>
                      <a:pPr algn="ctr">
                        <a:lnSpc>
                          <a:spcPct val="115000"/>
                        </a:lnSpc>
                        <a:spcAft>
                          <a:spcPts val="0"/>
                        </a:spcAft>
                      </a:pPr>
                      <a:r>
                        <a:rPr lang="en-GB" sz="1800" dirty="0">
                          <a:effectLst/>
                        </a:rPr>
                        <a:t>1</a:t>
                      </a:r>
                      <a:endParaRPr lang="en-GB" sz="1600" dirty="0">
                        <a:effectLst/>
                        <a:latin typeface="Calibri"/>
                        <a:ea typeface="Times New Roman"/>
                        <a:cs typeface="Mangal"/>
                      </a:endParaRPr>
                    </a:p>
                  </a:txBody>
                  <a:tcPr marL="68580" marR="68580" marT="0" marB="0"/>
                </a:tc>
              </a:tr>
              <a:tr h="389631">
                <a:tc>
                  <a:txBody>
                    <a:bodyPr/>
                    <a:lstStyle/>
                    <a:p>
                      <a:pPr algn="ctr">
                        <a:lnSpc>
                          <a:spcPct val="115000"/>
                        </a:lnSpc>
                        <a:spcAft>
                          <a:spcPts val="0"/>
                        </a:spcAft>
                      </a:pPr>
                      <a:r>
                        <a:rPr lang="en-GB" sz="1800" dirty="0" smtClean="0">
                          <a:effectLst/>
                        </a:rPr>
                        <a:t>14.</a:t>
                      </a:r>
                      <a:endParaRPr lang="en-GB" sz="1600" dirty="0">
                        <a:effectLst/>
                        <a:latin typeface="Calibri"/>
                        <a:ea typeface="Times New Roman"/>
                        <a:cs typeface="Mangal"/>
                      </a:endParaRPr>
                    </a:p>
                  </a:txBody>
                  <a:tcPr marL="68580" marR="68580" marT="0" marB="0"/>
                </a:tc>
                <a:tc>
                  <a:txBody>
                    <a:bodyPr/>
                    <a:lstStyle/>
                    <a:p>
                      <a:pPr>
                        <a:lnSpc>
                          <a:spcPct val="115000"/>
                        </a:lnSpc>
                        <a:spcAft>
                          <a:spcPts val="0"/>
                        </a:spcAft>
                      </a:pPr>
                      <a:r>
                        <a:rPr lang="en-GB" sz="1800">
                          <a:effectLst/>
                        </a:rPr>
                        <a:t>West  Bengal</a:t>
                      </a:r>
                      <a:endParaRPr lang="en-GB" sz="1600">
                        <a:effectLst/>
                        <a:latin typeface="Calibri"/>
                        <a:ea typeface="Times New Roman"/>
                        <a:cs typeface="Mangal"/>
                      </a:endParaRPr>
                    </a:p>
                  </a:txBody>
                  <a:tcPr marL="68580" marR="68580" marT="0" marB="0"/>
                </a:tc>
                <a:tc>
                  <a:txBody>
                    <a:bodyPr/>
                    <a:lstStyle/>
                    <a:p>
                      <a:pPr algn="ctr">
                        <a:lnSpc>
                          <a:spcPct val="115000"/>
                        </a:lnSpc>
                        <a:spcAft>
                          <a:spcPts val="0"/>
                        </a:spcAft>
                      </a:pPr>
                      <a:r>
                        <a:rPr lang="en-GB" sz="1800" dirty="0">
                          <a:effectLst/>
                        </a:rPr>
                        <a:t>1</a:t>
                      </a:r>
                      <a:endParaRPr lang="en-GB" sz="1600" dirty="0">
                        <a:effectLst/>
                        <a:latin typeface="Calibri"/>
                        <a:ea typeface="Times New Roman"/>
                        <a:cs typeface="Mangal"/>
                      </a:endParaRPr>
                    </a:p>
                  </a:txBody>
                  <a:tcPr marL="68580" marR="68580" marT="0" marB="0"/>
                </a:tc>
              </a:tr>
              <a:tr h="389631">
                <a:tc>
                  <a:txBody>
                    <a:bodyPr/>
                    <a:lstStyle/>
                    <a:p>
                      <a:pPr algn="ctr">
                        <a:lnSpc>
                          <a:spcPct val="115000"/>
                        </a:lnSpc>
                        <a:spcAft>
                          <a:spcPts val="0"/>
                        </a:spcAft>
                      </a:pPr>
                      <a:r>
                        <a:rPr lang="en-IN" sz="1800">
                          <a:effectLst/>
                        </a:rPr>
                        <a:t> </a:t>
                      </a:r>
                      <a:endParaRPr lang="en-GB" sz="1600">
                        <a:effectLst/>
                        <a:latin typeface="Calibri"/>
                        <a:ea typeface="Times New Roman"/>
                        <a:cs typeface="Mangal"/>
                      </a:endParaRPr>
                    </a:p>
                  </a:txBody>
                  <a:tcPr marL="68580" marR="68580" marT="0" marB="0"/>
                </a:tc>
                <a:tc>
                  <a:txBody>
                    <a:bodyPr/>
                    <a:lstStyle/>
                    <a:p>
                      <a:pPr>
                        <a:lnSpc>
                          <a:spcPct val="115000"/>
                        </a:lnSpc>
                        <a:spcAft>
                          <a:spcPts val="0"/>
                        </a:spcAft>
                      </a:pPr>
                      <a:r>
                        <a:rPr lang="en-GB" sz="1800" dirty="0">
                          <a:effectLst/>
                        </a:rPr>
                        <a:t>Total</a:t>
                      </a:r>
                      <a:endParaRPr lang="en-GB" sz="1600" dirty="0">
                        <a:effectLst/>
                        <a:latin typeface="Calibri"/>
                        <a:ea typeface="Times New Roman"/>
                        <a:cs typeface="Mangal"/>
                      </a:endParaRPr>
                    </a:p>
                  </a:txBody>
                  <a:tcPr marL="68580" marR="68580" marT="0" marB="0"/>
                </a:tc>
                <a:tc>
                  <a:txBody>
                    <a:bodyPr/>
                    <a:lstStyle/>
                    <a:p>
                      <a:pPr algn="ctr">
                        <a:lnSpc>
                          <a:spcPct val="115000"/>
                        </a:lnSpc>
                        <a:spcAft>
                          <a:spcPts val="0"/>
                        </a:spcAft>
                      </a:pPr>
                      <a:r>
                        <a:rPr lang="en-GB" sz="1800" dirty="0">
                          <a:effectLst/>
                        </a:rPr>
                        <a:t>162</a:t>
                      </a:r>
                      <a:endParaRPr lang="en-GB" sz="1600" dirty="0">
                        <a:effectLst/>
                        <a:latin typeface="Calibri"/>
                        <a:ea typeface="Times New Roman"/>
                        <a:cs typeface="Mangal"/>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8229600" cy="1143000"/>
          </a:xfrm>
          <a:solidFill>
            <a:schemeClr val="accent2">
              <a:lumMod val="20000"/>
              <a:lumOff val="80000"/>
            </a:schemeClr>
          </a:solidFill>
        </p:spPr>
        <p:txBody>
          <a:bodyPr/>
          <a:lstStyle/>
          <a:p>
            <a:r>
              <a:rPr lang="en-US" dirty="0" smtClean="0"/>
              <a:t>Management Initiatives</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307777"/>
            <a:ext cx="9372600" cy="606623"/>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sz="3600" dirty="0" smtClean="0"/>
              <a:t>Aquifer mapping &amp; </a:t>
            </a:r>
            <a:r>
              <a:rPr lang="en-US" sz="3600" dirty="0" err="1" smtClean="0"/>
              <a:t>managment</a:t>
            </a:r>
            <a:endParaRPr lang="en-GB"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47470042"/>
              </p:ext>
            </p:extLst>
          </p:nvPr>
        </p:nvGraphicFramePr>
        <p:xfrm>
          <a:off x="190500" y="1139825"/>
          <a:ext cx="87630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a:spLocks noChangeArrowheads="1"/>
          </p:cNvSpPr>
          <p:nvPr/>
        </p:nvSpPr>
        <p:spPr bwMode="auto">
          <a:xfrm>
            <a:off x="0" y="0"/>
            <a:ext cx="9144000" cy="307777"/>
          </a:xfrm>
          <a:prstGeom prst="rect">
            <a:avLst/>
          </a:prstGeom>
          <a:gradFill rotWithShape="0">
            <a:gsLst>
              <a:gs pos="0">
                <a:srgbClr val="FFC000"/>
              </a:gs>
              <a:gs pos="100000">
                <a:schemeClr val="bg1"/>
              </a:gs>
            </a:gsLst>
            <a:lin ang="5400000"/>
          </a:gradFill>
          <a:ln w="9525">
            <a:noFill/>
            <a:miter lim="800000"/>
            <a:headEnd/>
            <a:tailEnd/>
          </a:ln>
        </p:spPr>
        <p:txBody>
          <a:bodyPr>
            <a:spAutoFit/>
          </a:bodyPr>
          <a:lstStyle/>
          <a:p>
            <a:pPr fontAlgn="base">
              <a:spcBef>
                <a:spcPct val="0"/>
              </a:spcBef>
              <a:spcAft>
                <a:spcPct val="0"/>
              </a:spcAft>
            </a:pPr>
            <a:endParaRPr lang="en-GB" sz="1400" b="1" i="1">
              <a:solidFill>
                <a:prstClr val="black"/>
              </a:solidFill>
              <a:latin typeface="Arial Narrow" pitchFamily="34" charset="0"/>
              <a:cs typeface="Arial" charset="0"/>
            </a:endParaRPr>
          </a:p>
        </p:txBody>
      </p:sp>
      <p:sp>
        <p:nvSpPr>
          <p:cNvPr id="8" name="TextBox 7"/>
          <p:cNvSpPr txBox="1"/>
          <p:nvPr/>
        </p:nvSpPr>
        <p:spPr bwMode="auto">
          <a:xfrm>
            <a:off x="0" y="6550025"/>
            <a:ext cx="9144000" cy="307975"/>
          </a:xfrm>
          <a:prstGeom prst="rect">
            <a:avLst/>
          </a:prstGeom>
          <a:gradFill>
            <a:gsLst>
              <a:gs pos="52000">
                <a:schemeClr val="bg1"/>
              </a:gs>
              <a:gs pos="100000">
                <a:srgbClr val="00B050"/>
              </a:gs>
            </a:gsLst>
            <a:lin ang="5400000" scaled="0"/>
          </a:gradFill>
        </p:spPr>
        <p:txBody>
          <a:bodyPr>
            <a:spAutoFit/>
          </a:bodyPr>
          <a:lstStyle/>
          <a:p>
            <a:pPr>
              <a:defRPr/>
            </a:pPr>
            <a:r>
              <a:rPr lang="en-US" sz="1400" b="1" i="1" dirty="0">
                <a:latin typeface="Arial Narrow" pitchFamily="34" charset="0"/>
                <a:cs typeface="Arial" pitchFamily="34" charset="0"/>
              </a:rPr>
              <a:t>Central Ground Water Board (CGWB), Ministry of Water Resources, Govt. of India</a:t>
            </a:r>
            <a:endParaRPr lang="en-GB" sz="1400" b="1" i="1" dirty="0">
              <a:latin typeface="Arial Narrow" pitchFamily="34" charset="0"/>
              <a:cs typeface="Arial" pitchFamily="34" charset="0"/>
            </a:endParaRPr>
          </a:p>
        </p:txBody>
      </p:sp>
      <p:pic>
        <p:nvPicPr>
          <p:cNvPr id="9" name="Picture 8"/>
          <p:cNvPicPr>
            <a:picLocks noChangeAspect="1" noChangeArrowheads="1"/>
          </p:cNvPicPr>
          <p:nvPr/>
        </p:nvPicPr>
        <p:blipFill>
          <a:blip r:embed="rId7" cstate="print">
            <a:clrChange>
              <a:clrFrom>
                <a:srgbClr val="FEFFFB"/>
              </a:clrFrom>
              <a:clrTo>
                <a:srgbClr val="FEFFFB">
                  <a:alpha val="0"/>
                </a:srgbClr>
              </a:clrTo>
            </a:clrChange>
          </a:blip>
          <a:srcRect/>
          <a:stretch>
            <a:fillRect/>
          </a:stretch>
        </p:blipFill>
        <p:spPr bwMode="auto">
          <a:xfrm>
            <a:off x="8595610" y="6098288"/>
            <a:ext cx="548390" cy="759712"/>
          </a:xfrm>
          <a:prstGeom prst="rect">
            <a:avLst/>
          </a:prstGeom>
          <a:noFill/>
          <a:ln w="9525">
            <a:noFill/>
            <a:miter lim="800000"/>
            <a:headEnd/>
            <a:tailEnd/>
          </a:ln>
        </p:spPr>
      </p:pic>
    </p:spTree>
    <p:extLst>
      <p:ext uri="{BB962C8B-B14F-4D97-AF65-F5344CB8AC3E}">
        <p14:creationId xmlns:p14="http://schemas.microsoft.com/office/powerpoint/2010/main" val="344288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naquim XIIplan india.bmp"/>
          <p:cNvPicPr>
            <a:picLocks noChangeAspect="1"/>
          </p:cNvPicPr>
          <p:nvPr/>
        </p:nvPicPr>
        <p:blipFill rotWithShape="1">
          <a:blip r:embed="rId3" cstate="print"/>
          <a:srcRect l="4314" t="3333" r="3660" b="5556"/>
          <a:stretch/>
        </p:blipFill>
        <p:spPr>
          <a:xfrm>
            <a:off x="-76200" y="152400"/>
            <a:ext cx="4495800" cy="6629400"/>
          </a:xfrm>
          <a:prstGeom prst="rect">
            <a:avLst/>
          </a:prstGeom>
        </p:spPr>
      </p:pic>
      <p:pic>
        <p:nvPicPr>
          <p:cNvPr id="17" name="Picture 2"/>
          <p:cNvPicPr>
            <a:picLocks noChangeAspect="1" noChangeArrowheads="1"/>
          </p:cNvPicPr>
          <p:nvPr/>
        </p:nvPicPr>
        <p:blipFill>
          <a:blip r:embed="rId4" cstate="print"/>
          <a:srcRect/>
          <a:stretch>
            <a:fillRect/>
          </a:stretch>
        </p:blipFill>
        <p:spPr bwMode="auto">
          <a:xfrm>
            <a:off x="4429125" y="152400"/>
            <a:ext cx="4714875" cy="6543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Oval 18"/>
          <p:cNvSpPr/>
          <p:nvPr/>
        </p:nvSpPr>
        <p:spPr>
          <a:xfrm rot="1967640">
            <a:off x="5453609" y="1865247"/>
            <a:ext cx="470925" cy="1143000"/>
          </a:xfrm>
          <a:prstGeom prst="ellipse">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967640">
            <a:off x="6164627" y="2763294"/>
            <a:ext cx="470925" cy="391987"/>
          </a:xfrm>
          <a:prstGeom prst="ellipse">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967640">
            <a:off x="4891756" y="2890622"/>
            <a:ext cx="557210" cy="500566"/>
          </a:xfrm>
          <a:prstGeom prst="ellipse">
            <a:avLst/>
          </a:prstGeom>
          <a:solidFill>
            <a:schemeClr val="accent6">
              <a:lumMod val="60000"/>
              <a:lumOff val="40000"/>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20898152">
            <a:off x="5716072" y="3916368"/>
            <a:ext cx="682077" cy="1320717"/>
          </a:xfrm>
          <a:prstGeom prst="ellipse">
            <a:avLst/>
          </a:prstGeom>
          <a:solidFill>
            <a:schemeClr val="accent6">
              <a:lumMod val="60000"/>
              <a:lumOff val="40000"/>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105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FFFF00"/>
          </a:solidFill>
        </p:spPr>
        <p:txBody>
          <a:bodyPr>
            <a:normAutofit/>
          </a:bodyPr>
          <a:lstStyle/>
          <a:p>
            <a:pPr marL="914400" indent="-914400"/>
            <a:r>
              <a:rPr lang="en-US" sz="3600" b="1" dirty="0" smtClean="0">
                <a:solidFill>
                  <a:srgbClr val="009242"/>
                </a:solidFill>
              </a:rPr>
              <a:t>GROUNDWATER RECHARGE AS RESOURCE   MANAGEMENT   TOOL</a:t>
            </a:r>
            <a:endParaRPr lang="en-US" sz="3600" b="1" dirty="0">
              <a:solidFill>
                <a:srgbClr val="009242"/>
              </a:solidFill>
            </a:endParaRPr>
          </a:p>
        </p:txBody>
      </p:sp>
      <p:pic>
        <p:nvPicPr>
          <p:cNvPr id="26626" name="Picture 2" descr="https://encrypted-tbn2.gstatic.com/images?q=tbn:ANd9GcTJFFaJ1xR0qVl-p6Ysg2VFmpLHjayjW8AlhTqE5aWjelSQeWhC"/>
          <p:cNvPicPr>
            <a:picLocks noChangeAspect="1" noChangeArrowheads="1"/>
          </p:cNvPicPr>
          <p:nvPr/>
        </p:nvPicPr>
        <p:blipFill>
          <a:blip r:embed="rId2">
            <a:lum contrast="20000"/>
          </a:blip>
          <a:srcRect/>
          <a:stretch>
            <a:fillRect/>
          </a:stretch>
        </p:blipFill>
        <p:spPr bwMode="auto">
          <a:xfrm>
            <a:off x="5185491" y="1905000"/>
            <a:ext cx="3623431" cy="4143376"/>
          </a:xfrm>
          <a:prstGeom prst="rect">
            <a:avLst/>
          </a:prstGeom>
          <a:noFill/>
        </p:spPr>
      </p:pic>
      <p:pic>
        <p:nvPicPr>
          <p:cNvPr id="26628" name="Picture 4" descr="http://www.fao.org/wairdocs/tac/y4953e/y4953e28.jpg"/>
          <p:cNvPicPr>
            <a:picLocks noChangeAspect="1" noChangeArrowheads="1"/>
          </p:cNvPicPr>
          <p:nvPr/>
        </p:nvPicPr>
        <p:blipFill>
          <a:blip r:embed="rId3"/>
          <a:srcRect/>
          <a:stretch>
            <a:fillRect/>
          </a:stretch>
        </p:blipFill>
        <p:spPr bwMode="auto">
          <a:xfrm>
            <a:off x="304799" y="1828799"/>
            <a:ext cx="3886201" cy="2607517"/>
          </a:xfrm>
          <a:prstGeom prst="rect">
            <a:avLst/>
          </a:prstGeom>
          <a:noFill/>
        </p:spPr>
      </p:pic>
      <p:pic>
        <p:nvPicPr>
          <p:cNvPr id="26630" name="Picture 6" descr="Image result for percolation tank in TAMILNADU"/>
          <p:cNvPicPr>
            <a:picLocks noChangeAspect="1" noChangeArrowheads="1"/>
          </p:cNvPicPr>
          <p:nvPr/>
        </p:nvPicPr>
        <p:blipFill>
          <a:blip r:embed="rId4"/>
          <a:srcRect/>
          <a:stretch>
            <a:fillRect/>
          </a:stretch>
        </p:blipFill>
        <p:spPr bwMode="auto">
          <a:xfrm>
            <a:off x="1295400" y="4648200"/>
            <a:ext cx="3850708" cy="20574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221" t="20344" r="15169" b="14901"/>
          <a:stretch/>
        </p:blipFill>
        <p:spPr bwMode="auto">
          <a:xfrm>
            <a:off x="152400" y="437471"/>
            <a:ext cx="4419600" cy="3275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765" t="19072" r="15007" b="14760"/>
          <a:stretch/>
        </p:blipFill>
        <p:spPr bwMode="auto">
          <a:xfrm>
            <a:off x="4686190" y="452849"/>
            <a:ext cx="4381610" cy="3280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929" t="18224" r="15096" b="15042"/>
          <a:stretch/>
        </p:blipFill>
        <p:spPr bwMode="auto">
          <a:xfrm>
            <a:off x="104942" y="3733800"/>
            <a:ext cx="4543258" cy="309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0" y="-80392"/>
            <a:ext cx="9144000" cy="485056"/>
          </a:xfrm>
        </p:spPr>
        <p:style>
          <a:lnRef idx="2">
            <a:schemeClr val="accent6">
              <a:shade val="50000"/>
            </a:schemeClr>
          </a:lnRef>
          <a:fillRef idx="1">
            <a:schemeClr val="accent6"/>
          </a:fillRef>
          <a:effectRef idx="0">
            <a:schemeClr val="accent6"/>
          </a:effectRef>
          <a:fontRef idx="minor">
            <a:schemeClr val="lt1"/>
          </a:fontRef>
        </p:style>
        <p:txBody>
          <a:bodyPr>
            <a:noAutofit/>
          </a:bodyPr>
          <a:lstStyle/>
          <a:p>
            <a:r>
              <a:rPr lang="en-GB" sz="1800" b="1" dirty="0" smtClean="0"/>
              <a:t>Highlights of Artificial Recharge and Water Conservation Project, </a:t>
            </a:r>
            <a:r>
              <a:rPr lang="en-GB" sz="1800" b="1" dirty="0" err="1" smtClean="0"/>
              <a:t>Sataon</a:t>
            </a:r>
            <a:r>
              <a:rPr lang="en-GB" sz="1800" b="1" dirty="0" smtClean="0"/>
              <a:t> block, Uttar Pradesh</a:t>
            </a:r>
            <a:endParaRPr lang="en-GB" sz="1800" b="1" dirty="0"/>
          </a:p>
        </p:txBody>
      </p:sp>
      <p:pic>
        <p:nvPicPr>
          <p:cNvPr id="7" name="Picture 6" descr="DSC01970.JPG"/>
          <p:cNvPicPr>
            <a:picLocks noChangeAspect="1"/>
          </p:cNvPicPr>
          <p:nvPr/>
        </p:nvPicPr>
        <p:blipFill>
          <a:blip r:embed="rId5" cstate="print"/>
          <a:stretch>
            <a:fillRect/>
          </a:stretch>
        </p:blipFill>
        <p:spPr>
          <a:xfrm>
            <a:off x="4693024" y="3714750"/>
            <a:ext cx="4343400" cy="3109632"/>
          </a:xfrm>
          <a:prstGeom prst="rect">
            <a:avLst/>
          </a:prstGeom>
        </p:spPr>
      </p:pic>
      <p:sp>
        <p:nvSpPr>
          <p:cNvPr id="10" name="TextBox 9"/>
          <p:cNvSpPr txBox="1"/>
          <p:nvPr/>
        </p:nvSpPr>
        <p:spPr>
          <a:xfrm>
            <a:off x="4693025" y="6477000"/>
            <a:ext cx="4303058" cy="276999"/>
          </a:xfrm>
          <a:prstGeom prst="rect">
            <a:avLst/>
          </a:prstGeom>
          <a:solidFill>
            <a:srgbClr val="00B050"/>
          </a:solidFill>
        </p:spPr>
        <p:txBody>
          <a:bodyPr wrap="square" rtlCol="0">
            <a:spAutoFit/>
          </a:bodyPr>
          <a:lstStyle/>
          <a:p>
            <a:pPr algn="ctr"/>
            <a:r>
              <a:rPr lang="en-US" sz="1200" b="1" dirty="0" err="1" smtClean="0">
                <a:solidFill>
                  <a:schemeClr val="bg1"/>
                </a:solidFill>
              </a:rPr>
              <a:t>Bingh</a:t>
            </a:r>
            <a:r>
              <a:rPr lang="en-US" sz="1200" b="1" dirty="0" smtClean="0">
                <a:solidFill>
                  <a:schemeClr val="bg1"/>
                </a:solidFill>
              </a:rPr>
              <a:t> Check Dam</a:t>
            </a:r>
            <a:endParaRPr lang="en-US" sz="1200" b="1" dirty="0">
              <a:solidFill>
                <a:schemeClr val="bg1"/>
              </a:solidFill>
            </a:endParaRPr>
          </a:p>
        </p:txBody>
      </p:sp>
    </p:spTree>
    <p:extLst>
      <p:ext uri="{BB962C8B-B14F-4D97-AF65-F5344CB8AC3E}">
        <p14:creationId xmlns:p14="http://schemas.microsoft.com/office/powerpoint/2010/main" val="1314632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p:cNvSpPr>
            <a:spLocks noGrp="1"/>
          </p:cNvSpPr>
          <p:nvPr>
            <p:ph type="title"/>
          </p:nvPr>
        </p:nvSpPr>
        <p:spPr>
          <a:xfrm>
            <a:off x="615434" y="214290"/>
            <a:ext cx="8229600" cy="954107"/>
          </a:xfrm>
          <a:solidFill>
            <a:schemeClr val="accent1">
              <a:lumMod val="40000"/>
              <a:lumOff val="6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a:spAutoFit/>
          </a:bodyPr>
          <a:lstStyle/>
          <a:p>
            <a:pPr eaLnBrk="1" fontAlgn="auto" hangingPunct="1">
              <a:spcBef>
                <a:spcPts val="0"/>
              </a:spcBef>
              <a:spcAft>
                <a:spcPts val="0"/>
              </a:spcAft>
              <a:defRPr/>
            </a:pPr>
            <a:r>
              <a:rPr lang="en-US" altLang="en-US" sz="2800" dirty="0">
                <a:solidFill>
                  <a:srgbClr val="C00000"/>
                </a:solidFill>
                <a:latin typeface="Impact" pitchFamily="34" charset="0"/>
                <a:cs typeface="Arial" pitchFamily="34" charset="0"/>
              </a:rPr>
              <a:t>Master Plan of Artificial Recharge to Ground Water (2013) </a:t>
            </a:r>
            <a:endParaRPr lang="en-IN" altLang="en-US" sz="2800" dirty="0">
              <a:solidFill>
                <a:srgbClr val="C00000"/>
              </a:solidFill>
              <a:latin typeface="Impact" pitchFamily="34" charset="0"/>
              <a:cs typeface="Arial" pitchFamily="34" charset="0"/>
            </a:endParaRPr>
          </a:p>
        </p:txBody>
      </p:sp>
      <p:graphicFrame>
        <p:nvGraphicFramePr>
          <p:cNvPr id="5" name="Table 4"/>
          <p:cNvGraphicFramePr>
            <a:graphicFrameLocks noGrp="1"/>
          </p:cNvGraphicFramePr>
          <p:nvPr/>
        </p:nvGraphicFramePr>
        <p:xfrm>
          <a:off x="4495800" y="1600200"/>
          <a:ext cx="4356589" cy="4384307"/>
        </p:xfrm>
        <a:graphic>
          <a:graphicData uri="http://schemas.openxmlformats.org/drawingml/2006/table">
            <a:tbl>
              <a:tblPr/>
              <a:tblGrid>
                <a:gridCol w="2582412"/>
                <a:gridCol w="1774177"/>
              </a:tblGrid>
              <a:tr h="1248326">
                <a:tc>
                  <a:txBody>
                    <a:bodyPr/>
                    <a:lstStyle/>
                    <a:p>
                      <a:pPr marL="0" marR="0">
                        <a:lnSpc>
                          <a:spcPct val="115000"/>
                        </a:lnSpc>
                        <a:spcBef>
                          <a:spcPts val="0"/>
                        </a:spcBef>
                        <a:spcAft>
                          <a:spcPts val="0"/>
                        </a:spcAft>
                      </a:pPr>
                      <a:r>
                        <a:rPr lang="en-US" sz="2000" b="1" dirty="0">
                          <a:latin typeface="Times New Roman" pitchFamily="18" charset="0"/>
                          <a:cs typeface="Times New Roman" pitchFamily="18" charset="0"/>
                        </a:rPr>
                        <a:t>Area suitable for Artificial </a:t>
                      </a:r>
                      <a:r>
                        <a:rPr lang="en-US" sz="2000" b="1" dirty="0" smtClean="0">
                          <a:latin typeface="Times New Roman" pitchFamily="18" charset="0"/>
                          <a:cs typeface="Times New Roman" pitchFamily="18" charset="0"/>
                        </a:rPr>
                        <a:t>Recharge</a:t>
                      </a:r>
                      <a:endParaRPr lang="en-US" sz="2000" b="1" dirty="0">
                        <a:latin typeface="Times New Roman" pitchFamily="18" charset="0"/>
                        <a:cs typeface="Times New Roman" pitchFamily="18" charset="0"/>
                      </a:endParaRPr>
                    </a:p>
                  </a:txBody>
                  <a:tcPr marL="68589" marR="68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smtClean="0">
                          <a:latin typeface="Times New Roman" pitchFamily="18" charset="0"/>
                          <a:cs typeface="Times New Roman" pitchFamily="18" charset="0"/>
                        </a:rPr>
                        <a:t>9,41,541 Sq Km.</a:t>
                      </a:r>
                      <a:endParaRPr lang="en-US" sz="2000" b="1" dirty="0">
                        <a:latin typeface="Times New Roman" pitchFamily="18" charset="0"/>
                        <a:cs typeface="Times New Roman" pitchFamily="18" charset="0"/>
                      </a:endParaRPr>
                    </a:p>
                  </a:txBody>
                  <a:tcPr marL="68589" marR="68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6896">
                <a:tc>
                  <a:txBody>
                    <a:bodyPr/>
                    <a:lstStyle/>
                    <a:p>
                      <a:pPr marL="0" marR="0">
                        <a:lnSpc>
                          <a:spcPct val="115000"/>
                        </a:lnSpc>
                        <a:spcBef>
                          <a:spcPts val="0"/>
                        </a:spcBef>
                        <a:spcAft>
                          <a:spcPts val="0"/>
                        </a:spcAft>
                      </a:pPr>
                      <a:r>
                        <a:rPr lang="en-US" sz="2000" b="1" dirty="0">
                          <a:latin typeface="Times New Roman" pitchFamily="18" charset="0"/>
                          <a:cs typeface="Times New Roman" pitchFamily="18" charset="0"/>
                        </a:rPr>
                        <a:t>Volume of Water Available for </a:t>
                      </a:r>
                      <a:r>
                        <a:rPr lang="en-US" sz="2000" b="1" dirty="0" smtClean="0">
                          <a:latin typeface="Times New Roman" pitchFamily="18" charset="0"/>
                          <a:cs typeface="Times New Roman" pitchFamily="18" charset="0"/>
                        </a:rPr>
                        <a:t>recharge</a:t>
                      </a:r>
                      <a:endParaRPr lang="en-US" sz="2000" b="1" dirty="0">
                        <a:latin typeface="Times New Roman" pitchFamily="18" charset="0"/>
                        <a:cs typeface="Times New Roman" pitchFamily="18" charset="0"/>
                      </a:endParaRPr>
                    </a:p>
                  </a:txBody>
                  <a:tcPr marL="68589" marR="68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smtClean="0">
                          <a:latin typeface="Times New Roman" pitchFamily="18" charset="0"/>
                          <a:cs typeface="Times New Roman" pitchFamily="18" charset="0"/>
                        </a:rPr>
                        <a:t>85,565 Million Cubic Meter (MCM)</a:t>
                      </a:r>
                      <a:endParaRPr lang="en-US" sz="2000" b="1" dirty="0">
                        <a:latin typeface="Times New Roman" pitchFamily="18" charset="0"/>
                        <a:cs typeface="Times New Roman" pitchFamily="18" charset="0"/>
                      </a:endParaRPr>
                    </a:p>
                  </a:txBody>
                  <a:tcPr marL="68589" marR="68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6764">
                <a:tc>
                  <a:txBody>
                    <a:bodyPr/>
                    <a:lstStyle/>
                    <a:p>
                      <a:pPr marL="0" marR="0">
                        <a:lnSpc>
                          <a:spcPct val="115000"/>
                        </a:lnSpc>
                        <a:spcBef>
                          <a:spcPts val="0"/>
                        </a:spcBef>
                        <a:spcAft>
                          <a:spcPts val="0"/>
                        </a:spcAft>
                      </a:pPr>
                      <a:r>
                        <a:rPr lang="en-US" sz="2000" b="1" dirty="0" smtClean="0">
                          <a:latin typeface="Times New Roman" pitchFamily="18" charset="0"/>
                          <a:cs typeface="Times New Roman" pitchFamily="18" charset="0"/>
                        </a:rPr>
                        <a:t>No. of  Recharge Structures</a:t>
                      </a:r>
                      <a:endParaRPr lang="en-US" sz="2000" b="1" dirty="0">
                        <a:latin typeface="Times New Roman" pitchFamily="18" charset="0"/>
                        <a:cs typeface="Times New Roman" pitchFamily="18" charset="0"/>
                      </a:endParaRPr>
                    </a:p>
                  </a:txBody>
                  <a:tcPr marL="68589" marR="68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a:latin typeface="Times New Roman" pitchFamily="18" charset="0"/>
                          <a:cs typeface="Times New Roman" pitchFamily="18" charset="0"/>
                        </a:rPr>
                        <a:t>1.11 </a:t>
                      </a:r>
                      <a:r>
                        <a:rPr lang="en-US" sz="2000" b="1" dirty="0" smtClean="0">
                          <a:latin typeface="Times New Roman" pitchFamily="18" charset="0"/>
                          <a:cs typeface="Times New Roman" pitchFamily="18" charset="0"/>
                        </a:rPr>
                        <a:t>crore</a:t>
                      </a:r>
                      <a:endParaRPr lang="en-US" sz="2000" b="1" dirty="0">
                        <a:latin typeface="Times New Roman" pitchFamily="18" charset="0"/>
                        <a:cs typeface="Times New Roman" pitchFamily="18" charset="0"/>
                      </a:endParaRPr>
                    </a:p>
                  </a:txBody>
                  <a:tcPr marL="68589" marR="68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6175">
                <a:tc>
                  <a:txBody>
                    <a:bodyPr/>
                    <a:lstStyle/>
                    <a:p>
                      <a:pPr marL="0" marR="0">
                        <a:lnSpc>
                          <a:spcPct val="115000"/>
                        </a:lnSpc>
                        <a:spcBef>
                          <a:spcPts val="0"/>
                        </a:spcBef>
                        <a:spcAft>
                          <a:spcPts val="0"/>
                        </a:spcAft>
                      </a:pPr>
                      <a:r>
                        <a:rPr lang="en-US" sz="2000" b="1" dirty="0" smtClean="0">
                          <a:latin typeface="Times New Roman" pitchFamily="18" charset="0"/>
                          <a:cs typeface="Times New Roman" pitchFamily="18" charset="0"/>
                        </a:rPr>
                        <a:t>Estimated Cost  </a:t>
                      </a:r>
                      <a:endParaRPr lang="en-US" sz="2000" b="1" dirty="0">
                        <a:latin typeface="Times New Roman" pitchFamily="18" charset="0"/>
                        <a:cs typeface="Times New Roman" pitchFamily="18" charset="0"/>
                      </a:endParaRPr>
                    </a:p>
                  </a:txBody>
                  <a:tcPr marL="68589" marR="68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000" b="1" dirty="0" smtClean="0">
                          <a:latin typeface="Times New Roman" pitchFamily="18" charset="0"/>
                          <a:cs typeface="Times New Roman" pitchFamily="18" charset="0"/>
                        </a:rPr>
                        <a:t>INR 79,178 Crore</a:t>
                      </a:r>
                    </a:p>
                    <a:p>
                      <a:pPr marL="0" marR="0">
                        <a:lnSpc>
                          <a:spcPct val="115000"/>
                        </a:lnSpc>
                        <a:spcBef>
                          <a:spcPts val="0"/>
                        </a:spcBef>
                        <a:spcAft>
                          <a:spcPts val="0"/>
                        </a:spcAft>
                      </a:pPr>
                      <a:endParaRPr lang="en-US" sz="2000" b="1" dirty="0">
                        <a:latin typeface="Times New Roman" pitchFamily="18" charset="0"/>
                        <a:cs typeface="Times New Roman" pitchFamily="18" charset="0"/>
                      </a:endParaRPr>
                    </a:p>
                  </a:txBody>
                  <a:tcPr marL="68589" marR="68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3334" name="Picture 3"/>
          <p:cNvPicPr>
            <a:picLocks noChangeAspect="1"/>
          </p:cNvPicPr>
          <p:nvPr/>
        </p:nvPicPr>
        <p:blipFill>
          <a:blip r:embed="rId3" cstate="print"/>
          <a:srcRect/>
          <a:stretch>
            <a:fillRect/>
          </a:stretch>
        </p:blipFill>
        <p:spPr bwMode="auto">
          <a:xfrm>
            <a:off x="457200" y="1258106"/>
            <a:ext cx="4038600" cy="55998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p:cNvPicPr>
            <a:picLocks noChangeAspect="1" noChangeArrowheads="1"/>
          </p:cNvPicPr>
          <p:nvPr/>
        </p:nvPicPr>
        <p:blipFill>
          <a:blip r:embed="rId3"/>
          <a:srcRect l="11954" t="19179" r="13531" b="4654"/>
          <a:stretch>
            <a:fillRect/>
          </a:stretch>
        </p:blipFill>
        <p:spPr bwMode="auto">
          <a:xfrm>
            <a:off x="468313" y="908050"/>
            <a:ext cx="4175125" cy="5573713"/>
          </a:xfrm>
          <a:prstGeom prst="rect">
            <a:avLst/>
          </a:prstGeom>
          <a:noFill/>
          <a:ln w="9525">
            <a:solidFill>
              <a:schemeClr val="tx1"/>
            </a:solidFill>
            <a:miter lim="800000"/>
            <a:headEnd/>
            <a:tailEnd/>
          </a:ln>
        </p:spPr>
      </p:pic>
      <p:sp>
        <p:nvSpPr>
          <p:cNvPr id="9" name="Content Placeholder 2"/>
          <p:cNvSpPr txBox="1">
            <a:spLocks/>
          </p:cNvSpPr>
          <p:nvPr/>
        </p:nvSpPr>
        <p:spPr>
          <a:xfrm>
            <a:off x="4787900" y="1295399"/>
            <a:ext cx="4157663" cy="4235451"/>
          </a:xfrm>
          <a:prstGeom prst="rect">
            <a:avLst/>
          </a:prstGeom>
        </p:spPr>
        <p:txBody>
          <a:bodyPr>
            <a:normAutofit fontScale="92500" lnSpcReduction="20000"/>
          </a:bodyPr>
          <a:lstStyle/>
          <a:p>
            <a:pPr algn="just" fontAlgn="auto">
              <a:spcBef>
                <a:spcPct val="20000"/>
              </a:spcBef>
              <a:spcAft>
                <a:spcPts val="0"/>
              </a:spcAft>
              <a:buSzPct val="95000"/>
              <a:defRPr/>
            </a:pPr>
            <a:endParaRPr lang="en-US" sz="2000" b="1" dirty="0" smtClean="0">
              <a:solidFill>
                <a:schemeClr val="tx2">
                  <a:lumMod val="50000"/>
                </a:schemeClr>
              </a:solidFill>
            </a:endParaRPr>
          </a:p>
          <a:p>
            <a:pPr fontAlgn="auto">
              <a:spcBef>
                <a:spcPct val="20000"/>
              </a:spcBef>
              <a:spcAft>
                <a:spcPts val="0"/>
              </a:spcAft>
              <a:buSzPct val="95000"/>
              <a:defRPr/>
            </a:pPr>
            <a:r>
              <a:rPr lang="en-US" sz="2200" b="1" dirty="0" smtClean="0">
                <a:solidFill>
                  <a:schemeClr val="tx2">
                    <a:lumMod val="50000"/>
                  </a:schemeClr>
                </a:solidFill>
              </a:rPr>
              <a:t>There are two </a:t>
            </a:r>
            <a:r>
              <a:rPr lang="en-US" sz="2200" b="1" dirty="0">
                <a:solidFill>
                  <a:schemeClr val="tx2">
                    <a:lumMod val="50000"/>
                  </a:schemeClr>
                </a:solidFill>
              </a:rPr>
              <a:t>broad groups of water bearing formations depending on their hydraulic properties </a:t>
            </a:r>
            <a:r>
              <a:rPr lang="en-US" sz="2200" b="1" dirty="0" smtClean="0">
                <a:solidFill>
                  <a:schemeClr val="tx2">
                    <a:lumMod val="50000"/>
                  </a:schemeClr>
                </a:solidFill>
              </a:rPr>
              <a:t>in the country:</a:t>
            </a:r>
            <a:endParaRPr lang="en-US" sz="2200" b="1" dirty="0">
              <a:solidFill>
                <a:schemeClr val="tx2">
                  <a:lumMod val="50000"/>
                </a:schemeClr>
              </a:solidFill>
            </a:endParaRPr>
          </a:p>
          <a:p>
            <a:pPr marL="274320" indent="-274320" fontAlgn="auto">
              <a:spcBef>
                <a:spcPct val="20000"/>
              </a:spcBef>
              <a:spcAft>
                <a:spcPts val="0"/>
              </a:spcAft>
              <a:buSzPct val="95000"/>
              <a:buFont typeface="Wingdings 2"/>
              <a:buChar char=""/>
              <a:defRPr/>
            </a:pPr>
            <a:r>
              <a:rPr lang="en-US" sz="2200" b="1" i="1" dirty="0">
                <a:solidFill>
                  <a:srgbClr val="C00000"/>
                </a:solidFill>
              </a:rPr>
              <a:t>Porous Formation</a:t>
            </a:r>
            <a:r>
              <a:rPr lang="en-US" sz="2200" b="1" i="1" dirty="0">
                <a:solidFill>
                  <a:srgbClr val="FF0000"/>
                </a:solidFill>
              </a:rPr>
              <a:t>s</a:t>
            </a:r>
            <a:r>
              <a:rPr lang="en-US" sz="2200" b="1" dirty="0">
                <a:solidFill>
                  <a:srgbClr val="FF0000"/>
                </a:solidFill>
              </a:rPr>
              <a:t> </a:t>
            </a:r>
            <a:r>
              <a:rPr lang="en-US" sz="2200" b="1" dirty="0" smtClean="0">
                <a:solidFill>
                  <a:srgbClr val="FF0000"/>
                </a:solidFill>
              </a:rPr>
              <a:t>                            </a:t>
            </a:r>
            <a:r>
              <a:rPr lang="en-US" sz="2200" b="1" dirty="0" smtClean="0">
                <a:solidFill>
                  <a:schemeClr val="tx2">
                    <a:lumMod val="50000"/>
                  </a:schemeClr>
                </a:solidFill>
              </a:rPr>
              <a:t>( cover ~30 </a:t>
            </a:r>
            <a:r>
              <a:rPr lang="en-US" sz="2200" b="1" dirty="0">
                <a:solidFill>
                  <a:schemeClr val="tx2">
                    <a:lumMod val="50000"/>
                  </a:schemeClr>
                </a:solidFill>
              </a:rPr>
              <a:t>% Area)</a:t>
            </a:r>
            <a:endParaRPr lang="en-US" sz="2200" b="1" dirty="0">
              <a:solidFill>
                <a:schemeClr val="tx2">
                  <a:lumMod val="50000"/>
                </a:schemeClr>
              </a:solidFill>
              <a:latin typeface="+mn-lt"/>
              <a:cs typeface="+mn-cs"/>
            </a:endParaRPr>
          </a:p>
          <a:p>
            <a:pPr marL="800100" lvl="1" indent="-342900" algn="just" fontAlgn="auto">
              <a:spcBef>
                <a:spcPct val="20000"/>
              </a:spcBef>
              <a:spcAft>
                <a:spcPts val="0"/>
              </a:spcAft>
              <a:buSzPct val="95000"/>
              <a:buFont typeface="Symbol" panose="05050102010706020507" pitchFamily="18" charset="2"/>
              <a:buChar char=""/>
              <a:defRPr/>
            </a:pPr>
            <a:r>
              <a:rPr lang="en-US" sz="2200" b="1" dirty="0">
                <a:solidFill>
                  <a:schemeClr val="tx2">
                    <a:lumMod val="50000"/>
                  </a:schemeClr>
                </a:solidFill>
              </a:rPr>
              <a:t>Unconsolidated</a:t>
            </a:r>
          </a:p>
          <a:p>
            <a:pPr marL="800100" lvl="1" indent="-342900" algn="just" fontAlgn="auto">
              <a:spcBef>
                <a:spcPct val="20000"/>
              </a:spcBef>
              <a:spcAft>
                <a:spcPts val="0"/>
              </a:spcAft>
              <a:buSzPct val="95000"/>
              <a:buFont typeface="Symbol" panose="05050102010706020507" pitchFamily="18" charset="2"/>
              <a:buChar char=""/>
              <a:defRPr/>
            </a:pPr>
            <a:r>
              <a:rPr lang="en-US" sz="2200" b="1" dirty="0">
                <a:solidFill>
                  <a:schemeClr val="tx2">
                    <a:lumMod val="50000"/>
                  </a:schemeClr>
                </a:solidFill>
              </a:rPr>
              <a:t>Semi consolidated</a:t>
            </a:r>
          </a:p>
          <a:p>
            <a:pPr marL="274320" indent="-274320" fontAlgn="auto">
              <a:spcBef>
                <a:spcPct val="20000"/>
              </a:spcBef>
              <a:spcAft>
                <a:spcPts val="0"/>
              </a:spcAft>
              <a:buSzPct val="95000"/>
              <a:buFont typeface="Wingdings 2"/>
              <a:buChar char=""/>
              <a:defRPr/>
            </a:pPr>
            <a:r>
              <a:rPr lang="en-US" sz="2200" b="1" i="1" dirty="0">
                <a:solidFill>
                  <a:srgbClr val="C00000"/>
                </a:solidFill>
              </a:rPr>
              <a:t>Fissured Formations</a:t>
            </a:r>
            <a:r>
              <a:rPr lang="en-US" sz="2200" b="1" dirty="0">
                <a:solidFill>
                  <a:srgbClr val="C00000"/>
                </a:solidFill>
              </a:rPr>
              <a:t> </a:t>
            </a:r>
            <a:r>
              <a:rPr lang="en-US" sz="2200" b="1" dirty="0" smtClean="0">
                <a:solidFill>
                  <a:srgbClr val="C00000"/>
                </a:solidFill>
              </a:rPr>
              <a:t>/ consolidated formations                                 </a:t>
            </a:r>
            <a:r>
              <a:rPr lang="en-US" sz="2200" b="1" dirty="0" smtClean="0">
                <a:solidFill>
                  <a:schemeClr val="tx2">
                    <a:lumMod val="50000"/>
                  </a:schemeClr>
                </a:solidFill>
                <a:latin typeface="+mn-lt"/>
                <a:cs typeface="+mn-cs"/>
              </a:rPr>
              <a:t>( cover ~70 </a:t>
            </a:r>
            <a:r>
              <a:rPr lang="en-US" sz="2200" b="1" dirty="0">
                <a:solidFill>
                  <a:schemeClr val="tx2">
                    <a:lumMod val="50000"/>
                  </a:schemeClr>
                </a:solidFill>
                <a:latin typeface="+mn-lt"/>
                <a:cs typeface="+mn-cs"/>
              </a:rPr>
              <a:t>% Area</a:t>
            </a:r>
            <a:r>
              <a:rPr lang="en-US" sz="2200" b="1" dirty="0" smtClean="0">
                <a:solidFill>
                  <a:schemeClr val="tx2">
                    <a:lumMod val="50000"/>
                  </a:schemeClr>
                </a:solidFill>
                <a:latin typeface="+mn-lt"/>
                <a:cs typeface="+mn-cs"/>
              </a:rPr>
              <a:t>)</a:t>
            </a:r>
          </a:p>
          <a:p>
            <a:pPr marL="274320" indent="-274320" algn="just" fontAlgn="auto">
              <a:spcBef>
                <a:spcPct val="20000"/>
              </a:spcBef>
              <a:spcAft>
                <a:spcPts val="0"/>
              </a:spcAft>
              <a:buSzPct val="95000"/>
              <a:defRPr/>
            </a:pPr>
            <a:r>
              <a:rPr lang="en-US" sz="2200" dirty="0" smtClean="0">
                <a:latin typeface="+mn-lt"/>
                <a:cs typeface="+mn-cs"/>
              </a:rPr>
              <a:t>    </a:t>
            </a:r>
          </a:p>
          <a:p>
            <a:pPr marL="274320" indent="-274320" algn="just" fontAlgn="auto">
              <a:spcBef>
                <a:spcPct val="20000"/>
              </a:spcBef>
              <a:spcAft>
                <a:spcPts val="0"/>
              </a:spcAft>
              <a:buSzPct val="95000"/>
              <a:defRPr/>
            </a:pPr>
            <a:r>
              <a:rPr lang="en-US" sz="2000" b="1" dirty="0" smtClean="0">
                <a:latin typeface="+mn-lt"/>
                <a:cs typeface="+mn-cs"/>
              </a:rPr>
              <a:t>     </a:t>
            </a:r>
            <a:endParaRPr lang="en-US" dirty="0">
              <a:latin typeface="+mn-lt"/>
              <a:cs typeface="+mn-cs"/>
            </a:endParaRPr>
          </a:p>
        </p:txBody>
      </p:sp>
      <p:sp>
        <p:nvSpPr>
          <p:cNvPr id="7172" name="Title 2"/>
          <p:cNvSpPr>
            <a:spLocks noGrp="1"/>
          </p:cNvSpPr>
          <p:nvPr>
            <p:ph type="title"/>
          </p:nvPr>
        </p:nvSpPr>
        <p:spPr>
          <a:xfrm>
            <a:off x="673100" y="115888"/>
            <a:ext cx="8229600" cy="936625"/>
          </a:xfrm>
        </p:spPr>
        <p:txBody>
          <a:bodyPr/>
          <a:lstStyle/>
          <a:p>
            <a:r>
              <a:rPr lang="en-IN" altLang="en-US" sz="3600" b="1" dirty="0" smtClean="0">
                <a:solidFill>
                  <a:srgbClr val="0070C0"/>
                </a:solidFill>
              </a:rPr>
              <a:t>Occurrence of Groundwater </a:t>
            </a:r>
            <a:endParaRPr lang="en-GB" altLang="en-US" sz="3600" b="1" dirty="0" smtClean="0">
              <a:solidFill>
                <a:srgbClr val="0070C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4704"/>
          </a:xfrm>
        </p:spPr>
        <p:txBody>
          <a:bodyPr>
            <a:noAutofit/>
          </a:bodyPr>
          <a:lstStyle/>
          <a:p>
            <a:r>
              <a:rPr lang="en-GB" sz="2400" b="1" dirty="0"/>
              <a:t>State/UT-wise areas </a:t>
            </a:r>
            <a:r>
              <a:rPr lang="en-GB" sz="2400" b="1" dirty="0" smtClean="0"/>
              <a:t>identified for Artificial Recharge under Master Plan </a:t>
            </a:r>
            <a:endParaRPr lang="en-GB" sz="24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5048722"/>
              </p:ext>
            </p:extLst>
          </p:nvPr>
        </p:nvGraphicFramePr>
        <p:xfrm>
          <a:off x="251520" y="836712"/>
          <a:ext cx="4104456" cy="5933440"/>
        </p:xfrm>
        <a:graphic>
          <a:graphicData uri="http://schemas.openxmlformats.org/drawingml/2006/table">
            <a:tbl>
              <a:tblPr firstRow="1" bandRow="1">
                <a:tableStyleId>{5C22544A-7EE6-4342-B048-85BDC9FD1C3A}</a:tableStyleId>
              </a:tblPr>
              <a:tblGrid>
                <a:gridCol w="531717"/>
                <a:gridCol w="2232962"/>
                <a:gridCol w="1339777"/>
              </a:tblGrid>
              <a:tr h="370840">
                <a:tc>
                  <a:txBody>
                    <a:bodyPr/>
                    <a:lstStyle/>
                    <a:p>
                      <a:pPr>
                        <a:lnSpc>
                          <a:spcPct val="115000"/>
                        </a:lnSpc>
                        <a:spcAft>
                          <a:spcPts val="0"/>
                        </a:spcAft>
                      </a:pPr>
                      <a:r>
                        <a:rPr lang="en-GB" sz="1400" b="1" dirty="0" smtClean="0">
                          <a:effectLst/>
                          <a:latin typeface="Times New Roman"/>
                          <a:ea typeface="Times New Roman"/>
                          <a:cs typeface="Mangal"/>
                        </a:rPr>
                        <a:t>SN</a:t>
                      </a:r>
                      <a:endParaRPr lang="en-GB" sz="1400" b="1" dirty="0">
                        <a:effectLst/>
                        <a:latin typeface="Calibri"/>
                        <a:ea typeface="Times New Roman"/>
                        <a:cs typeface="Mangal"/>
                      </a:endParaRPr>
                    </a:p>
                  </a:txBody>
                  <a:tcPr marL="68580" marR="68580" marT="0" marB="0"/>
                </a:tc>
                <a:tc>
                  <a:txBody>
                    <a:bodyPr/>
                    <a:lstStyle/>
                    <a:p>
                      <a:pPr algn="ctr">
                        <a:lnSpc>
                          <a:spcPct val="115000"/>
                        </a:lnSpc>
                        <a:spcAft>
                          <a:spcPts val="0"/>
                        </a:spcAft>
                      </a:pPr>
                      <a:r>
                        <a:rPr lang="en-GB" sz="1400" b="1" dirty="0">
                          <a:effectLst/>
                          <a:latin typeface="Times New Roman"/>
                          <a:ea typeface="Times New Roman"/>
                          <a:cs typeface="Mangal"/>
                        </a:rPr>
                        <a:t>State</a:t>
                      </a:r>
                      <a:endParaRPr lang="en-GB" sz="1400" b="1" dirty="0">
                        <a:effectLst/>
                        <a:latin typeface="Calibri"/>
                        <a:ea typeface="Times New Roman"/>
                        <a:cs typeface="Mangal"/>
                      </a:endParaRPr>
                    </a:p>
                  </a:txBody>
                  <a:tcPr marL="68580" marR="68580" marT="0" marB="0"/>
                </a:tc>
                <a:tc>
                  <a:txBody>
                    <a:bodyPr/>
                    <a:lstStyle/>
                    <a:p>
                      <a:pPr>
                        <a:lnSpc>
                          <a:spcPct val="115000"/>
                        </a:lnSpc>
                        <a:spcAft>
                          <a:spcPts val="0"/>
                        </a:spcAft>
                      </a:pPr>
                      <a:r>
                        <a:rPr lang="en-GB" sz="1400" b="1" dirty="0" smtClean="0">
                          <a:effectLst/>
                          <a:latin typeface="Times New Roman"/>
                          <a:ea typeface="Times New Roman"/>
                          <a:cs typeface="Mangal"/>
                        </a:rPr>
                        <a:t>Area    (</a:t>
                      </a:r>
                      <a:r>
                        <a:rPr lang="en-GB" sz="1400" b="1" dirty="0">
                          <a:effectLst/>
                          <a:latin typeface="Times New Roman"/>
                          <a:ea typeface="Times New Roman"/>
                          <a:cs typeface="Mangal"/>
                        </a:rPr>
                        <a:t>Sq Km)</a:t>
                      </a:r>
                      <a:endParaRPr lang="en-GB" sz="1400" b="1"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1</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Andhra Pradesh</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24078</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2</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Bihar</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760.3</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3</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Chhattisgarh</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22401.4</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4</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Delhi</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699.86</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5</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Goa</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2027</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6</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Gujarat</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19407</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7</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Haryana</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37029</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8</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Himachal Pradesh</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2500</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9</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Jammu &amp; Kashmir</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5000</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10</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Jharkhand</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7864</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11</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Karnataka</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74007</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12</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Kerala</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10849</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13</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Madhya Pradesh</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119409</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14</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Maharashtra</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130011</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15</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NER states</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25508</a:t>
                      </a:r>
                      <a:endParaRPr lang="en-GB" sz="2000" dirty="0">
                        <a:effectLst/>
                        <a:latin typeface="Calibri"/>
                        <a:ea typeface="Times New Roman"/>
                        <a:cs typeface="Mangal"/>
                      </a:endParaRPr>
                    </a:p>
                  </a:txBody>
                  <a:tcPr marL="68580" marR="68580" marT="0" marB="0"/>
                </a:tc>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1889773460"/>
              </p:ext>
            </p:extLst>
          </p:nvPr>
        </p:nvGraphicFramePr>
        <p:xfrm>
          <a:off x="4499992" y="836712"/>
          <a:ext cx="4320480" cy="5933440"/>
        </p:xfrm>
        <a:graphic>
          <a:graphicData uri="http://schemas.openxmlformats.org/drawingml/2006/table">
            <a:tbl>
              <a:tblPr firstRow="1" bandRow="1">
                <a:tableStyleId>{5C22544A-7EE6-4342-B048-85BDC9FD1C3A}</a:tableStyleId>
              </a:tblPr>
              <a:tblGrid>
                <a:gridCol w="569158"/>
                <a:gridCol w="2421943"/>
                <a:gridCol w="1329379"/>
              </a:tblGrid>
              <a:tr h="370840">
                <a:tc>
                  <a:txBody>
                    <a:bodyPr/>
                    <a:lstStyle/>
                    <a:p>
                      <a:pPr>
                        <a:lnSpc>
                          <a:spcPct val="115000"/>
                        </a:lnSpc>
                        <a:spcAft>
                          <a:spcPts val="0"/>
                        </a:spcAft>
                      </a:pPr>
                      <a:r>
                        <a:rPr lang="en-GB" sz="1400" b="1" dirty="0">
                          <a:effectLst/>
                          <a:latin typeface="Times New Roman"/>
                          <a:ea typeface="Times New Roman"/>
                          <a:cs typeface="Mangal"/>
                        </a:rPr>
                        <a:t>S N</a:t>
                      </a:r>
                      <a:endParaRPr lang="en-GB" sz="1400" b="1" dirty="0">
                        <a:effectLst/>
                        <a:latin typeface="Calibri"/>
                        <a:ea typeface="Times New Roman"/>
                        <a:cs typeface="Mangal"/>
                      </a:endParaRPr>
                    </a:p>
                  </a:txBody>
                  <a:tcPr marL="68580" marR="68580" marT="0" marB="0"/>
                </a:tc>
                <a:tc>
                  <a:txBody>
                    <a:bodyPr/>
                    <a:lstStyle/>
                    <a:p>
                      <a:pPr algn="ctr">
                        <a:lnSpc>
                          <a:spcPct val="115000"/>
                        </a:lnSpc>
                        <a:spcAft>
                          <a:spcPts val="0"/>
                        </a:spcAft>
                      </a:pPr>
                      <a:r>
                        <a:rPr lang="en-GB" sz="1400" b="1" dirty="0">
                          <a:effectLst/>
                          <a:latin typeface="Times New Roman"/>
                          <a:ea typeface="Times New Roman"/>
                          <a:cs typeface="Mangal"/>
                        </a:rPr>
                        <a:t>State</a:t>
                      </a:r>
                      <a:endParaRPr lang="en-GB" sz="1400" b="1" dirty="0">
                        <a:effectLst/>
                        <a:latin typeface="Calibri"/>
                        <a:ea typeface="Times New Roman"/>
                        <a:cs typeface="Mangal"/>
                      </a:endParaRPr>
                    </a:p>
                  </a:txBody>
                  <a:tcPr marL="68580" marR="68580" marT="0" marB="0"/>
                </a:tc>
                <a:tc>
                  <a:txBody>
                    <a:bodyPr/>
                    <a:lstStyle/>
                    <a:p>
                      <a:pPr>
                        <a:lnSpc>
                          <a:spcPct val="115000"/>
                        </a:lnSpc>
                        <a:spcAft>
                          <a:spcPts val="0"/>
                        </a:spcAft>
                      </a:pPr>
                      <a:r>
                        <a:rPr lang="en-GB" sz="1400" b="1" dirty="0" smtClean="0">
                          <a:effectLst/>
                          <a:latin typeface="Times New Roman"/>
                          <a:ea typeface="Times New Roman"/>
                          <a:cs typeface="Mangal"/>
                        </a:rPr>
                        <a:t>Area   (</a:t>
                      </a:r>
                      <a:r>
                        <a:rPr lang="en-GB" sz="1400" b="1" dirty="0">
                          <a:effectLst/>
                          <a:latin typeface="Times New Roman"/>
                          <a:ea typeface="Times New Roman"/>
                          <a:cs typeface="Mangal"/>
                        </a:rPr>
                        <a:t>Sq Km)</a:t>
                      </a:r>
                      <a:endParaRPr lang="en-GB" sz="1400" b="1"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16</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Odisha</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5339</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17</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Punjab</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43340</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18</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Rajasthan</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160589</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19</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Sikkim</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500</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20</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Tamil Nadu</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68839</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21</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Telengana</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19665</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22</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Uttar Pradesh</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110783</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23</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Uttarakhand</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13542</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24</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West Bengal</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36730.4</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25</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smtClean="0">
                          <a:effectLst/>
                          <a:latin typeface="Times New Roman"/>
                          <a:ea typeface="Times New Roman"/>
                          <a:cs typeface="Mangal"/>
                        </a:rPr>
                        <a:t>A &amp; N Island</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200</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26</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Chandigarh</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100</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27</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smtClean="0">
                          <a:effectLst/>
                          <a:latin typeface="Times New Roman"/>
                          <a:ea typeface="Times New Roman"/>
                          <a:cs typeface="Mangal"/>
                        </a:rPr>
                        <a:t>D&amp; N Haveli</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50</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28</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Daman and Diu</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10</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29</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a:effectLst/>
                          <a:latin typeface="Times New Roman"/>
                          <a:ea typeface="Times New Roman"/>
                          <a:cs typeface="Mangal"/>
                        </a:rPr>
                        <a:t>Lakshadweep</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3</a:t>
                      </a:r>
                      <a:endParaRPr lang="en-GB" sz="2000" dirty="0">
                        <a:effectLst/>
                        <a:latin typeface="Calibri"/>
                        <a:ea typeface="Times New Roman"/>
                        <a:cs typeface="Mangal"/>
                      </a:endParaRPr>
                    </a:p>
                  </a:txBody>
                  <a:tcPr marL="68580" marR="68580" marT="0" marB="0"/>
                </a:tc>
              </a:tr>
              <a:tr h="370840">
                <a:tc>
                  <a:txBody>
                    <a:bodyPr/>
                    <a:lstStyle/>
                    <a:p>
                      <a:pPr algn="r">
                        <a:lnSpc>
                          <a:spcPct val="115000"/>
                        </a:lnSpc>
                        <a:spcAft>
                          <a:spcPts val="0"/>
                        </a:spcAft>
                      </a:pPr>
                      <a:r>
                        <a:rPr lang="en-GB" sz="1400" dirty="0">
                          <a:effectLst/>
                          <a:latin typeface="Times New Roman"/>
                          <a:ea typeface="Times New Roman"/>
                          <a:cs typeface="Mangal"/>
                        </a:rPr>
                        <a:t>30</a:t>
                      </a:r>
                      <a:endParaRPr lang="en-GB" sz="1400" dirty="0">
                        <a:effectLst/>
                        <a:latin typeface="Calibri"/>
                        <a:ea typeface="Times New Roman"/>
                        <a:cs typeface="Mangal"/>
                      </a:endParaRPr>
                    </a:p>
                  </a:txBody>
                  <a:tcPr marL="68580" marR="68580" marT="0" marB="0"/>
                </a:tc>
                <a:tc>
                  <a:txBody>
                    <a:bodyPr/>
                    <a:lstStyle/>
                    <a:p>
                      <a:pPr>
                        <a:lnSpc>
                          <a:spcPct val="115000"/>
                        </a:lnSpc>
                        <a:spcAft>
                          <a:spcPts val="0"/>
                        </a:spcAft>
                      </a:pPr>
                      <a:r>
                        <a:rPr lang="en-GB" sz="2000" dirty="0" err="1">
                          <a:effectLst/>
                          <a:latin typeface="Times New Roman"/>
                          <a:ea typeface="Times New Roman"/>
                          <a:cs typeface="Mangal"/>
                        </a:rPr>
                        <a:t>Puducherry</a:t>
                      </a:r>
                      <a:endParaRPr lang="en-GB" sz="2000" dirty="0">
                        <a:effectLst/>
                        <a:latin typeface="Calibri"/>
                        <a:ea typeface="Times New Roman"/>
                        <a:cs typeface="Mangal"/>
                      </a:endParaRPr>
                    </a:p>
                  </a:txBody>
                  <a:tcPr marL="68580" marR="68580" marT="0" marB="0"/>
                </a:tc>
                <a:tc>
                  <a:txBody>
                    <a:bodyPr/>
                    <a:lstStyle/>
                    <a:p>
                      <a:pPr algn="r">
                        <a:lnSpc>
                          <a:spcPct val="115000"/>
                        </a:lnSpc>
                        <a:spcAft>
                          <a:spcPts val="0"/>
                        </a:spcAft>
                      </a:pPr>
                      <a:r>
                        <a:rPr lang="en-GB" sz="2000" dirty="0">
                          <a:effectLst/>
                          <a:latin typeface="Times New Roman"/>
                          <a:ea typeface="Times New Roman"/>
                          <a:cs typeface="Mangal"/>
                        </a:rPr>
                        <a:t>300</a:t>
                      </a:r>
                      <a:endParaRPr lang="en-GB" sz="2000" dirty="0">
                        <a:effectLst/>
                        <a:latin typeface="Calibri"/>
                        <a:ea typeface="Times New Roman"/>
                        <a:cs typeface="Mangal"/>
                      </a:endParaRPr>
                    </a:p>
                  </a:txBody>
                  <a:tcPr marL="68580" marR="68580" marT="0" marB="0"/>
                </a:tc>
              </a:tr>
            </a:tbl>
          </a:graphicData>
        </a:graphic>
      </p:graphicFrame>
    </p:spTree>
    <p:extLst>
      <p:ext uri="{BB962C8B-B14F-4D97-AF65-F5344CB8AC3E}">
        <p14:creationId xmlns:p14="http://schemas.microsoft.com/office/powerpoint/2010/main" val="18087746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0"/>
            <a:ext cx="9143999" cy="6858000"/>
            <a:chOff x="1322" y="1693"/>
            <a:chExt cx="13903" cy="9850"/>
          </a:xfrm>
        </p:grpSpPr>
        <p:pic>
          <p:nvPicPr>
            <p:cNvPr id="5122" name="Picture 3"/>
            <p:cNvPicPr>
              <a:picLocks noChangeAspect="1" noChangeArrowheads="1"/>
            </p:cNvPicPr>
            <p:nvPr/>
          </p:nvPicPr>
          <p:blipFill>
            <a:blip r:embed="rId2">
              <a:lum contrast="40000"/>
            </a:blip>
            <a:srcRect/>
            <a:stretch>
              <a:fillRect/>
            </a:stretch>
          </p:blipFill>
          <p:spPr bwMode="auto">
            <a:xfrm>
              <a:off x="1322" y="1693"/>
              <a:ext cx="13903" cy="9850"/>
            </a:xfrm>
            <a:prstGeom prst="rect">
              <a:avLst/>
            </a:prstGeom>
            <a:ln>
              <a:noFill/>
            </a:ln>
            <a:effectLst>
              <a:outerShdw blurRad="292100" dist="139700" dir="2700000" algn="tl" rotWithShape="0">
                <a:srgbClr val="333333">
                  <a:alpha val="65000"/>
                </a:srgbClr>
              </a:outerShdw>
            </a:effectLst>
          </p:spPr>
        </p:pic>
        <p:sp>
          <p:nvSpPr>
            <p:cNvPr id="5123" name="Text Box 3"/>
            <p:cNvSpPr txBox="1">
              <a:spLocks noChangeArrowheads="1"/>
            </p:cNvSpPr>
            <p:nvPr/>
          </p:nvSpPr>
          <p:spPr bwMode="auto">
            <a:xfrm>
              <a:off x="13954" y="2009"/>
              <a:ext cx="978" cy="5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Arial" pitchFamily="34" charset="0"/>
                  <a:cs typeface="Arial" pitchFamily="34" charset="0"/>
                </a:rPr>
                <a:t>Fig-7</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 y="-6"/>
          <a:ext cx="9143998" cy="6858005"/>
        </p:xfrm>
        <a:graphic>
          <a:graphicData uri="http://schemas.openxmlformats.org/drawingml/2006/table">
            <a:tbl>
              <a:tblPr>
                <a:tableStyleId>{69C7853C-536D-4A76-A0AE-DD22124D55A5}</a:tableStyleId>
              </a:tblPr>
              <a:tblGrid>
                <a:gridCol w="662282"/>
                <a:gridCol w="2089415"/>
                <a:gridCol w="2064018"/>
                <a:gridCol w="2089415"/>
                <a:gridCol w="2238868"/>
              </a:tblGrid>
              <a:tr h="716464">
                <a:tc gridSpan="5">
                  <a:txBody>
                    <a:bodyPr/>
                    <a:lstStyle/>
                    <a:p>
                      <a:pPr marL="0" marR="0" algn="ctr">
                        <a:lnSpc>
                          <a:spcPct val="115000"/>
                        </a:lnSpc>
                        <a:spcBef>
                          <a:spcPts val="0"/>
                        </a:spcBef>
                        <a:spcAft>
                          <a:spcPts val="0"/>
                        </a:spcAft>
                      </a:pPr>
                      <a:r>
                        <a:rPr lang="en-US" sz="2000" b="1" dirty="0" smtClean="0"/>
                        <a:t>Extent </a:t>
                      </a:r>
                      <a:r>
                        <a:rPr lang="en-US" sz="2000" b="1" dirty="0"/>
                        <a:t>of States in Ganga Basin </a:t>
                      </a:r>
                      <a:r>
                        <a:rPr lang="en-US" sz="2000" b="1" dirty="0" smtClean="0"/>
                        <a:t>and </a:t>
                      </a:r>
                      <a:r>
                        <a:rPr lang="en-US" sz="2000" b="1" dirty="0"/>
                        <a:t>Areas Feasible For Artificial Recharge</a:t>
                      </a:r>
                      <a:endParaRPr lang="en-US" sz="1800" b="1" dirty="0">
                        <a:latin typeface="Times New Roman"/>
                        <a:ea typeface="Times New Roman"/>
                        <a:cs typeface="Kokila"/>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78633">
                <a:tc>
                  <a:txBody>
                    <a:bodyPr/>
                    <a:lstStyle/>
                    <a:p>
                      <a:pPr marL="0" marR="0" algn="ctr">
                        <a:lnSpc>
                          <a:spcPct val="115000"/>
                        </a:lnSpc>
                        <a:spcBef>
                          <a:spcPts val="0"/>
                        </a:spcBef>
                        <a:spcAft>
                          <a:spcPts val="0"/>
                        </a:spcAft>
                      </a:pPr>
                      <a:r>
                        <a:rPr lang="en-US" sz="1100" b="1" dirty="0"/>
                        <a:t>S. No.</a:t>
                      </a:r>
                      <a:endParaRPr lang="en-US" sz="1100" b="1" dirty="0">
                        <a:latin typeface="Times New Roman"/>
                        <a:ea typeface="Times New Roman"/>
                        <a:cs typeface="Kokila"/>
                      </a:endParaRPr>
                    </a:p>
                  </a:txBody>
                  <a:tcPr marL="68580" marR="68580" marT="0" marB="0"/>
                </a:tc>
                <a:tc>
                  <a:txBody>
                    <a:bodyPr/>
                    <a:lstStyle/>
                    <a:p>
                      <a:pPr marL="0" marR="0" algn="ctr">
                        <a:lnSpc>
                          <a:spcPct val="115000"/>
                        </a:lnSpc>
                        <a:spcBef>
                          <a:spcPts val="0"/>
                        </a:spcBef>
                        <a:spcAft>
                          <a:spcPts val="0"/>
                        </a:spcAft>
                      </a:pPr>
                      <a:r>
                        <a:rPr lang="en-US" sz="1600" b="1" dirty="0"/>
                        <a:t>STATE_NAME</a:t>
                      </a:r>
                      <a:endParaRPr lang="en-US" sz="1600" b="1" dirty="0">
                        <a:latin typeface="Times New Roman"/>
                        <a:ea typeface="Times New Roman"/>
                        <a:cs typeface="Kokila"/>
                      </a:endParaRPr>
                    </a:p>
                  </a:txBody>
                  <a:tcPr marL="68580" marR="68580" marT="0" marB="0"/>
                </a:tc>
                <a:tc>
                  <a:txBody>
                    <a:bodyPr/>
                    <a:lstStyle/>
                    <a:p>
                      <a:pPr marL="0" marR="0" algn="ctr">
                        <a:lnSpc>
                          <a:spcPct val="115000"/>
                        </a:lnSpc>
                        <a:spcBef>
                          <a:spcPts val="0"/>
                        </a:spcBef>
                        <a:spcAft>
                          <a:spcPts val="0"/>
                        </a:spcAft>
                      </a:pPr>
                      <a:r>
                        <a:rPr lang="en-US" sz="1600" b="1" dirty="0"/>
                        <a:t>Total area (km</a:t>
                      </a:r>
                      <a:r>
                        <a:rPr lang="en-US" sz="1600" b="1" baseline="30000" dirty="0"/>
                        <a:t>2</a:t>
                      </a:r>
                      <a:r>
                        <a:rPr lang="en-US" sz="1600" b="1" dirty="0"/>
                        <a:t>)</a:t>
                      </a:r>
                    </a:p>
                    <a:p>
                      <a:pPr marL="0" marR="0" algn="ctr">
                        <a:lnSpc>
                          <a:spcPct val="115000"/>
                        </a:lnSpc>
                        <a:spcBef>
                          <a:spcPts val="0"/>
                        </a:spcBef>
                        <a:spcAft>
                          <a:spcPts val="0"/>
                        </a:spcAft>
                      </a:pPr>
                      <a:r>
                        <a:rPr lang="en-US" sz="1400" b="1" dirty="0"/>
                        <a:t>Source: Census, 2011)</a:t>
                      </a:r>
                      <a:endParaRPr lang="en-US" sz="2400" b="1" dirty="0">
                        <a:latin typeface="Times New Roman"/>
                        <a:ea typeface="Times New Roman"/>
                        <a:cs typeface="Kokila"/>
                      </a:endParaRPr>
                    </a:p>
                  </a:txBody>
                  <a:tcPr marL="68580" marR="68580" marT="0" marB="0"/>
                </a:tc>
                <a:tc>
                  <a:txBody>
                    <a:bodyPr/>
                    <a:lstStyle/>
                    <a:p>
                      <a:pPr marL="0" marR="0" algn="ctr">
                        <a:lnSpc>
                          <a:spcPct val="115000"/>
                        </a:lnSpc>
                        <a:spcBef>
                          <a:spcPts val="0"/>
                        </a:spcBef>
                        <a:spcAft>
                          <a:spcPts val="0"/>
                        </a:spcAft>
                      </a:pPr>
                      <a:r>
                        <a:rPr lang="en-US" sz="1600" b="1" dirty="0"/>
                        <a:t>Area Falling in Ganga Basin (in km</a:t>
                      </a:r>
                      <a:r>
                        <a:rPr lang="en-US" sz="1600" b="1" baseline="30000" dirty="0"/>
                        <a:t>2</a:t>
                      </a:r>
                      <a:r>
                        <a:rPr lang="en-US" sz="1600" b="1" dirty="0"/>
                        <a:t>)</a:t>
                      </a:r>
                      <a:endParaRPr lang="en-US" sz="2400" b="1" dirty="0">
                        <a:latin typeface="Times New Roman"/>
                        <a:ea typeface="Times New Roman"/>
                        <a:cs typeface="Kokila"/>
                      </a:endParaRPr>
                    </a:p>
                  </a:txBody>
                  <a:tcPr marL="68580" marR="68580" marT="0" marB="0"/>
                </a:tc>
                <a:tc>
                  <a:txBody>
                    <a:bodyPr/>
                    <a:lstStyle/>
                    <a:p>
                      <a:pPr marL="0" marR="0" algn="ctr">
                        <a:lnSpc>
                          <a:spcPct val="115000"/>
                        </a:lnSpc>
                        <a:spcBef>
                          <a:spcPts val="0"/>
                        </a:spcBef>
                        <a:spcAft>
                          <a:spcPts val="0"/>
                        </a:spcAft>
                      </a:pPr>
                      <a:r>
                        <a:rPr lang="en-US" sz="1600" b="1" dirty="0"/>
                        <a:t>Area suitable for Artificial Recharge (km</a:t>
                      </a:r>
                      <a:r>
                        <a:rPr lang="en-US" sz="1600" b="1" baseline="30000" dirty="0"/>
                        <a:t>2</a:t>
                      </a:r>
                      <a:r>
                        <a:rPr lang="en-US" sz="1600" b="1" dirty="0"/>
                        <a:t>)</a:t>
                      </a:r>
                      <a:endParaRPr lang="en-US" sz="2400" b="1" dirty="0">
                        <a:latin typeface="Times New Roman"/>
                        <a:ea typeface="Times New Roman"/>
                        <a:cs typeface="Kokila"/>
                      </a:endParaRPr>
                    </a:p>
                  </a:txBody>
                  <a:tcPr marL="68580" marR="68580" marT="0" marB="0"/>
                </a:tc>
              </a:tr>
              <a:tr h="439316">
                <a:tc>
                  <a:txBody>
                    <a:bodyPr/>
                    <a:lstStyle/>
                    <a:p>
                      <a:pPr marL="0" marR="0" algn="r">
                        <a:lnSpc>
                          <a:spcPct val="115000"/>
                        </a:lnSpc>
                        <a:spcBef>
                          <a:spcPts val="0"/>
                        </a:spcBef>
                        <a:spcAft>
                          <a:spcPts val="0"/>
                        </a:spcAft>
                      </a:pPr>
                      <a:r>
                        <a:rPr lang="en-US" sz="1100" b="1" dirty="0"/>
                        <a:t>1</a:t>
                      </a:r>
                      <a:endParaRPr lang="en-US" sz="1100" b="1" dirty="0">
                        <a:latin typeface="Times New Roman"/>
                        <a:ea typeface="Times New Roman"/>
                        <a:cs typeface="Kokila"/>
                      </a:endParaRPr>
                    </a:p>
                  </a:txBody>
                  <a:tcPr marL="68580" marR="68580" marT="0" marB="0" anchor="b"/>
                </a:tc>
                <a:tc>
                  <a:txBody>
                    <a:bodyPr/>
                    <a:lstStyle/>
                    <a:p>
                      <a:pPr marL="0" marR="0">
                        <a:lnSpc>
                          <a:spcPct val="115000"/>
                        </a:lnSpc>
                        <a:spcBef>
                          <a:spcPts val="0"/>
                        </a:spcBef>
                        <a:spcAft>
                          <a:spcPts val="0"/>
                        </a:spcAft>
                      </a:pPr>
                      <a:r>
                        <a:rPr lang="en-US" sz="1600" b="1" dirty="0"/>
                        <a:t>BIHAR</a:t>
                      </a:r>
                      <a:endParaRPr lang="en-US" sz="1600" b="1" dirty="0">
                        <a:latin typeface="Times New Roman"/>
                        <a:ea typeface="Times New Roman"/>
                        <a:cs typeface="Kokila"/>
                      </a:endParaRPr>
                    </a:p>
                  </a:txBody>
                  <a:tcPr marL="68580" marR="68580" marT="0" marB="0" anchor="b"/>
                </a:tc>
                <a:tc>
                  <a:txBody>
                    <a:bodyPr/>
                    <a:lstStyle/>
                    <a:p>
                      <a:pPr marL="0" marR="150495" algn="r">
                        <a:lnSpc>
                          <a:spcPct val="115000"/>
                        </a:lnSpc>
                        <a:spcBef>
                          <a:spcPts val="0"/>
                        </a:spcBef>
                        <a:spcAft>
                          <a:spcPts val="0"/>
                        </a:spcAft>
                      </a:pPr>
                      <a:r>
                        <a:rPr lang="en-US" sz="1600" dirty="0"/>
                        <a:t>94163</a:t>
                      </a:r>
                      <a:endParaRPr lang="en-US" sz="1600" dirty="0">
                        <a:latin typeface="Times New Roman"/>
                        <a:ea typeface="Times New Roman"/>
                        <a:cs typeface="Kokila"/>
                      </a:endParaRPr>
                    </a:p>
                  </a:txBody>
                  <a:tcPr marL="68580" marR="68580" marT="0" marB="0" anchor="ctr"/>
                </a:tc>
                <a:tc>
                  <a:txBody>
                    <a:bodyPr/>
                    <a:lstStyle/>
                    <a:p>
                      <a:pPr marL="0" marR="150495" algn="r">
                        <a:lnSpc>
                          <a:spcPct val="115000"/>
                        </a:lnSpc>
                        <a:spcBef>
                          <a:spcPts val="0"/>
                        </a:spcBef>
                        <a:spcAft>
                          <a:spcPts val="0"/>
                        </a:spcAft>
                      </a:pPr>
                      <a:r>
                        <a:rPr lang="en-US" sz="1600"/>
                        <a:t>94163</a:t>
                      </a:r>
                      <a:endParaRPr lang="en-US" sz="1600">
                        <a:latin typeface="Times New Roman"/>
                        <a:ea typeface="Times New Roman"/>
                        <a:cs typeface="Kokila"/>
                      </a:endParaRPr>
                    </a:p>
                  </a:txBody>
                  <a:tcPr marL="68580" marR="68580" marT="0" marB="0" anchor="ctr"/>
                </a:tc>
                <a:tc>
                  <a:txBody>
                    <a:bodyPr/>
                    <a:lstStyle/>
                    <a:p>
                      <a:pPr marL="0" marR="150495" algn="ctr">
                        <a:lnSpc>
                          <a:spcPct val="115000"/>
                        </a:lnSpc>
                        <a:spcBef>
                          <a:spcPts val="0"/>
                        </a:spcBef>
                        <a:spcAft>
                          <a:spcPts val="0"/>
                        </a:spcAft>
                      </a:pPr>
                      <a:r>
                        <a:rPr lang="en-US" sz="1400" dirty="0"/>
                        <a:t>760</a:t>
                      </a:r>
                      <a:endParaRPr lang="en-US" sz="2000" dirty="0">
                        <a:latin typeface="Times New Roman"/>
                        <a:ea typeface="Times New Roman"/>
                        <a:cs typeface="Kokila"/>
                      </a:endParaRPr>
                    </a:p>
                  </a:txBody>
                  <a:tcPr marL="68580" marR="68580" marT="0" marB="0" anchor="ctr"/>
                </a:tc>
              </a:tr>
              <a:tr h="439316">
                <a:tc>
                  <a:txBody>
                    <a:bodyPr/>
                    <a:lstStyle/>
                    <a:p>
                      <a:pPr marL="0" marR="0" algn="r">
                        <a:lnSpc>
                          <a:spcPct val="115000"/>
                        </a:lnSpc>
                        <a:spcBef>
                          <a:spcPts val="0"/>
                        </a:spcBef>
                        <a:spcAft>
                          <a:spcPts val="0"/>
                        </a:spcAft>
                      </a:pPr>
                      <a:r>
                        <a:rPr lang="en-US" sz="1100" b="1" dirty="0"/>
                        <a:t>2</a:t>
                      </a:r>
                      <a:endParaRPr lang="en-US" sz="1100" b="1" dirty="0">
                        <a:latin typeface="Times New Roman"/>
                        <a:ea typeface="Times New Roman"/>
                        <a:cs typeface="Kokila"/>
                      </a:endParaRPr>
                    </a:p>
                  </a:txBody>
                  <a:tcPr marL="68580" marR="68580" marT="0" marB="0" anchor="b"/>
                </a:tc>
                <a:tc>
                  <a:txBody>
                    <a:bodyPr/>
                    <a:lstStyle/>
                    <a:p>
                      <a:pPr marL="0" marR="0">
                        <a:lnSpc>
                          <a:spcPct val="115000"/>
                        </a:lnSpc>
                        <a:spcBef>
                          <a:spcPts val="0"/>
                        </a:spcBef>
                        <a:spcAft>
                          <a:spcPts val="0"/>
                        </a:spcAft>
                      </a:pPr>
                      <a:r>
                        <a:rPr lang="en-US" sz="1600" b="1" dirty="0"/>
                        <a:t>CHHATTISGARH</a:t>
                      </a:r>
                      <a:endParaRPr lang="en-US" sz="1600" b="1" dirty="0">
                        <a:latin typeface="Times New Roman"/>
                        <a:ea typeface="Times New Roman"/>
                        <a:cs typeface="Kokila"/>
                      </a:endParaRPr>
                    </a:p>
                  </a:txBody>
                  <a:tcPr marL="68580" marR="68580" marT="0" marB="0" anchor="b"/>
                </a:tc>
                <a:tc>
                  <a:txBody>
                    <a:bodyPr/>
                    <a:lstStyle/>
                    <a:p>
                      <a:pPr marL="0" marR="150495" algn="r">
                        <a:lnSpc>
                          <a:spcPct val="115000"/>
                        </a:lnSpc>
                        <a:spcBef>
                          <a:spcPts val="0"/>
                        </a:spcBef>
                        <a:spcAft>
                          <a:spcPts val="0"/>
                        </a:spcAft>
                      </a:pPr>
                      <a:r>
                        <a:rPr lang="en-US" sz="1600" dirty="0"/>
                        <a:t>135192</a:t>
                      </a:r>
                      <a:endParaRPr lang="en-US" sz="1600" dirty="0">
                        <a:latin typeface="Times New Roman"/>
                        <a:ea typeface="Times New Roman"/>
                        <a:cs typeface="Kokila"/>
                      </a:endParaRPr>
                    </a:p>
                  </a:txBody>
                  <a:tcPr marL="68580" marR="68580" marT="0" marB="0" anchor="ctr"/>
                </a:tc>
                <a:tc>
                  <a:txBody>
                    <a:bodyPr/>
                    <a:lstStyle/>
                    <a:p>
                      <a:pPr marL="0" marR="150495" algn="r">
                        <a:lnSpc>
                          <a:spcPct val="115000"/>
                        </a:lnSpc>
                        <a:spcBef>
                          <a:spcPts val="0"/>
                        </a:spcBef>
                        <a:spcAft>
                          <a:spcPts val="0"/>
                        </a:spcAft>
                      </a:pPr>
                      <a:r>
                        <a:rPr lang="en-US" sz="1600"/>
                        <a:t>18378</a:t>
                      </a:r>
                      <a:endParaRPr lang="en-US" sz="1600">
                        <a:latin typeface="Times New Roman"/>
                        <a:ea typeface="Times New Roman"/>
                        <a:cs typeface="Kokila"/>
                      </a:endParaRPr>
                    </a:p>
                  </a:txBody>
                  <a:tcPr marL="68580" marR="68580" marT="0" marB="0" anchor="b"/>
                </a:tc>
                <a:tc>
                  <a:txBody>
                    <a:bodyPr/>
                    <a:lstStyle/>
                    <a:p>
                      <a:pPr marL="0" marR="150495" algn="ctr">
                        <a:lnSpc>
                          <a:spcPct val="115000"/>
                        </a:lnSpc>
                        <a:spcBef>
                          <a:spcPts val="0"/>
                        </a:spcBef>
                        <a:spcAft>
                          <a:spcPts val="0"/>
                        </a:spcAft>
                      </a:pPr>
                      <a:r>
                        <a:rPr lang="en-US" sz="1400" dirty="0"/>
                        <a:t>2646</a:t>
                      </a:r>
                      <a:endParaRPr lang="en-US" sz="2000" dirty="0">
                        <a:latin typeface="Times New Roman"/>
                        <a:ea typeface="Times New Roman"/>
                        <a:cs typeface="Kokila"/>
                      </a:endParaRPr>
                    </a:p>
                  </a:txBody>
                  <a:tcPr marL="68580" marR="68580" marT="0" marB="0" anchor="b"/>
                </a:tc>
              </a:tr>
              <a:tr h="439316">
                <a:tc>
                  <a:txBody>
                    <a:bodyPr/>
                    <a:lstStyle/>
                    <a:p>
                      <a:pPr marL="0" marR="0" algn="r">
                        <a:lnSpc>
                          <a:spcPct val="115000"/>
                        </a:lnSpc>
                        <a:spcBef>
                          <a:spcPts val="0"/>
                        </a:spcBef>
                        <a:spcAft>
                          <a:spcPts val="0"/>
                        </a:spcAft>
                      </a:pPr>
                      <a:r>
                        <a:rPr lang="en-US" sz="1100" b="1" dirty="0"/>
                        <a:t>3</a:t>
                      </a:r>
                      <a:endParaRPr lang="en-US" sz="1100" b="1" dirty="0">
                        <a:latin typeface="Times New Roman"/>
                        <a:ea typeface="Times New Roman"/>
                        <a:cs typeface="Kokila"/>
                      </a:endParaRPr>
                    </a:p>
                  </a:txBody>
                  <a:tcPr marL="68580" marR="68580" marT="0" marB="0" anchor="b"/>
                </a:tc>
                <a:tc>
                  <a:txBody>
                    <a:bodyPr/>
                    <a:lstStyle/>
                    <a:p>
                      <a:pPr marL="0" marR="0">
                        <a:lnSpc>
                          <a:spcPct val="115000"/>
                        </a:lnSpc>
                        <a:spcBef>
                          <a:spcPts val="0"/>
                        </a:spcBef>
                        <a:spcAft>
                          <a:spcPts val="0"/>
                        </a:spcAft>
                      </a:pPr>
                      <a:r>
                        <a:rPr lang="en-US" sz="1600" b="1" dirty="0"/>
                        <a:t>DELHI</a:t>
                      </a:r>
                      <a:endParaRPr lang="en-US" sz="1600" b="1" dirty="0">
                        <a:latin typeface="Times New Roman"/>
                        <a:ea typeface="Times New Roman"/>
                        <a:cs typeface="Kokila"/>
                      </a:endParaRPr>
                    </a:p>
                  </a:txBody>
                  <a:tcPr marL="68580" marR="68580" marT="0" marB="0" anchor="b"/>
                </a:tc>
                <a:tc>
                  <a:txBody>
                    <a:bodyPr/>
                    <a:lstStyle/>
                    <a:p>
                      <a:pPr marL="0" marR="150495" algn="r">
                        <a:lnSpc>
                          <a:spcPct val="115000"/>
                        </a:lnSpc>
                        <a:spcBef>
                          <a:spcPts val="0"/>
                        </a:spcBef>
                        <a:spcAft>
                          <a:spcPts val="0"/>
                        </a:spcAft>
                      </a:pPr>
                      <a:r>
                        <a:rPr lang="en-US" sz="1600" dirty="0"/>
                        <a:t>1483</a:t>
                      </a:r>
                      <a:endParaRPr lang="en-US" sz="1600" dirty="0">
                        <a:latin typeface="Times New Roman"/>
                        <a:ea typeface="Times New Roman"/>
                        <a:cs typeface="Kokila"/>
                      </a:endParaRPr>
                    </a:p>
                  </a:txBody>
                  <a:tcPr marL="68580" marR="68580" marT="0" marB="0" anchor="ctr"/>
                </a:tc>
                <a:tc>
                  <a:txBody>
                    <a:bodyPr/>
                    <a:lstStyle/>
                    <a:p>
                      <a:pPr marL="0" marR="150495" algn="r">
                        <a:lnSpc>
                          <a:spcPct val="115000"/>
                        </a:lnSpc>
                        <a:spcBef>
                          <a:spcPts val="0"/>
                        </a:spcBef>
                        <a:spcAft>
                          <a:spcPts val="0"/>
                        </a:spcAft>
                      </a:pPr>
                      <a:r>
                        <a:rPr lang="en-US" sz="1600" dirty="0"/>
                        <a:t>1483</a:t>
                      </a:r>
                      <a:endParaRPr lang="en-US" sz="1600" dirty="0">
                        <a:latin typeface="Times New Roman"/>
                        <a:ea typeface="Times New Roman"/>
                        <a:cs typeface="Kokila"/>
                      </a:endParaRPr>
                    </a:p>
                  </a:txBody>
                  <a:tcPr marL="68580" marR="68580" marT="0" marB="0" anchor="ctr"/>
                </a:tc>
                <a:tc>
                  <a:txBody>
                    <a:bodyPr/>
                    <a:lstStyle/>
                    <a:p>
                      <a:pPr marL="0" marR="150495" algn="ctr">
                        <a:lnSpc>
                          <a:spcPct val="115000"/>
                        </a:lnSpc>
                        <a:spcBef>
                          <a:spcPts val="0"/>
                        </a:spcBef>
                        <a:spcAft>
                          <a:spcPts val="0"/>
                        </a:spcAft>
                      </a:pPr>
                      <a:r>
                        <a:rPr lang="en-US" sz="1400" dirty="0"/>
                        <a:t>700</a:t>
                      </a:r>
                      <a:endParaRPr lang="en-US" sz="2000" dirty="0">
                        <a:latin typeface="Times New Roman"/>
                        <a:ea typeface="Times New Roman"/>
                        <a:cs typeface="Kokila"/>
                      </a:endParaRPr>
                    </a:p>
                  </a:txBody>
                  <a:tcPr marL="68580" marR="68580" marT="0" marB="0" anchor="b"/>
                </a:tc>
              </a:tr>
              <a:tr h="439316">
                <a:tc>
                  <a:txBody>
                    <a:bodyPr/>
                    <a:lstStyle/>
                    <a:p>
                      <a:pPr marL="0" marR="0" algn="r">
                        <a:lnSpc>
                          <a:spcPct val="115000"/>
                        </a:lnSpc>
                        <a:spcBef>
                          <a:spcPts val="0"/>
                        </a:spcBef>
                        <a:spcAft>
                          <a:spcPts val="0"/>
                        </a:spcAft>
                      </a:pPr>
                      <a:r>
                        <a:rPr lang="en-US" sz="1100" b="1" dirty="0"/>
                        <a:t>4</a:t>
                      </a:r>
                      <a:endParaRPr lang="en-US" sz="1100" b="1" dirty="0">
                        <a:latin typeface="Times New Roman"/>
                        <a:ea typeface="Times New Roman"/>
                        <a:cs typeface="Kokila"/>
                      </a:endParaRPr>
                    </a:p>
                  </a:txBody>
                  <a:tcPr marL="68580" marR="68580" marT="0" marB="0" anchor="b"/>
                </a:tc>
                <a:tc>
                  <a:txBody>
                    <a:bodyPr/>
                    <a:lstStyle/>
                    <a:p>
                      <a:pPr marL="0" marR="0">
                        <a:lnSpc>
                          <a:spcPct val="115000"/>
                        </a:lnSpc>
                        <a:spcBef>
                          <a:spcPts val="0"/>
                        </a:spcBef>
                        <a:spcAft>
                          <a:spcPts val="0"/>
                        </a:spcAft>
                      </a:pPr>
                      <a:r>
                        <a:rPr lang="en-US" sz="1600" b="1" dirty="0"/>
                        <a:t>HARYANA</a:t>
                      </a:r>
                      <a:endParaRPr lang="en-US" sz="1600" b="1" dirty="0">
                        <a:latin typeface="Times New Roman"/>
                        <a:ea typeface="Times New Roman"/>
                        <a:cs typeface="Kokila"/>
                      </a:endParaRPr>
                    </a:p>
                  </a:txBody>
                  <a:tcPr marL="68580" marR="68580" marT="0" marB="0" anchor="b"/>
                </a:tc>
                <a:tc>
                  <a:txBody>
                    <a:bodyPr/>
                    <a:lstStyle/>
                    <a:p>
                      <a:pPr marL="0" marR="150495" algn="r">
                        <a:lnSpc>
                          <a:spcPct val="115000"/>
                        </a:lnSpc>
                        <a:spcBef>
                          <a:spcPts val="0"/>
                        </a:spcBef>
                        <a:spcAft>
                          <a:spcPts val="0"/>
                        </a:spcAft>
                      </a:pPr>
                      <a:r>
                        <a:rPr lang="en-US" sz="1600" dirty="0"/>
                        <a:t>44212</a:t>
                      </a:r>
                      <a:endParaRPr lang="en-US" sz="1600" dirty="0">
                        <a:latin typeface="Times New Roman"/>
                        <a:ea typeface="Times New Roman"/>
                        <a:cs typeface="Kokila"/>
                      </a:endParaRPr>
                    </a:p>
                  </a:txBody>
                  <a:tcPr marL="68580" marR="68580" marT="0" marB="0" anchor="ctr"/>
                </a:tc>
                <a:tc>
                  <a:txBody>
                    <a:bodyPr/>
                    <a:lstStyle/>
                    <a:p>
                      <a:pPr marL="0" marR="150495" algn="r">
                        <a:lnSpc>
                          <a:spcPct val="115000"/>
                        </a:lnSpc>
                        <a:spcBef>
                          <a:spcPts val="0"/>
                        </a:spcBef>
                        <a:spcAft>
                          <a:spcPts val="0"/>
                        </a:spcAft>
                      </a:pPr>
                      <a:r>
                        <a:rPr lang="en-US" sz="1600"/>
                        <a:t>16618</a:t>
                      </a:r>
                      <a:endParaRPr lang="en-US" sz="1600">
                        <a:latin typeface="Times New Roman"/>
                        <a:ea typeface="Times New Roman"/>
                        <a:cs typeface="Kokila"/>
                      </a:endParaRPr>
                    </a:p>
                  </a:txBody>
                  <a:tcPr marL="68580" marR="68580" marT="0" marB="0" anchor="b"/>
                </a:tc>
                <a:tc>
                  <a:txBody>
                    <a:bodyPr/>
                    <a:lstStyle/>
                    <a:p>
                      <a:pPr marL="0" marR="150495" algn="ctr">
                        <a:lnSpc>
                          <a:spcPct val="115000"/>
                        </a:lnSpc>
                        <a:spcBef>
                          <a:spcPts val="0"/>
                        </a:spcBef>
                        <a:spcAft>
                          <a:spcPts val="0"/>
                        </a:spcAft>
                      </a:pPr>
                      <a:r>
                        <a:rPr lang="en-US" sz="1400" dirty="0"/>
                        <a:t>12419</a:t>
                      </a:r>
                      <a:endParaRPr lang="en-US" sz="2000" dirty="0">
                        <a:latin typeface="Times New Roman"/>
                        <a:ea typeface="Times New Roman"/>
                        <a:cs typeface="Kokila"/>
                      </a:endParaRPr>
                    </a:p>
                  </a:txBody>
                  <a:tcPr marL="68580" marR="68580" marT="0" marB="0" anchor="b"/>
                </a:tc>
              </a:tr>
              <a:tr h="389149">
                <a:tc>
                  <a:txBody>
                    <a:bodyPr/>
                    <a:lstStyle/>
                    <a:p>
                      <a:pPr marL="0" marR="0" algn="r">
                        <a:lnSpc>
                          <a:spcPct val="115000"/>
                        </a:lnSpc>
                        <a:spcBef>
                          <a:spcPts val="0"/>
                        </a:spcBef>
                        <a:spcAft>
                          <a:spcPts val="0"/>
                        </a:spcAft>
                      </a:pPr>
                      <a:r>
                        <a:rPr lang="en-US" sz="1100" b="1" dirty="0"/>
                        <a:t>5</a:t>
                      </a:r>
                      <a:endParaRPr lang="en-US" sz="1100" b="1" dirty="0">
                        <a:latin typeface="Times New Roman"/>
                        <a:ea typeface="Times New Roman"/>
                        <a:cs typeface="Kokila"/>
                      </a:endParaRPr>
                    </a:p>
                  </a:txBody>
                  <a:tcPr marL="68580" marR="68580" marT="0" marB="0" anchor="b"/>
                </a:tc>
                <a:tc>
                  <a:txBody>
                    <a:bodyPr/>
                    <a:lstStyle/>
                    <a:p>
                      <a:pPr marL="0" marR="0">
                        <a:lnSpc>
                          <a:spcPct val="115000"/>
                        </a:lnSpc>
                        <a:spcBef>
                          <a:spcPts val="0"/>
                        </a:spcBef>
                        <a:spcAft>
                          <a:spcPts val="0"/>
                        </a:spcAft>
                      </a:pPr>
                      <a:r>
                        <a:rPr lang="en-US" sz="1600" b="1" dirty="0"/>
                        <a:t>HIMACHAL PRADESH</a:t>
                      </a:r>
                      <a:endParaRPr lang="en-US" sz="1600" b="1" dirty="0">
                        <a:latin typeface="Times New Roman"/>
                        <a:ea typeface="Times New Roman"/>
                        <a:cs typeface="Kokila"/>
                      </a:endParaRPr>
                    </a:p>
                  </a:txBody>
                  <a:tcPr marL="68580" marR="68580" marT="0" marB="0" anchor="b"/>
                </a:tc>
                <a:tc>
                  <a:txBody>
                    <a:bodyPr/>
                    <a:lstStyle/>
                    <a:p>
                      <a:pPr marL="0" marR="150495" algn="r">
                        <a:lnSpc>
                          <a:spcPct val="115000"/>
                        </a:lnSpc>
                        <a:spcBef>
                          <a:spcPts val="0"/>
                        </a:spcBef>
                        <a:spcAft>
                          <a:spcPts val="0"/>
                        </a:spcAft>
                      </a:pPr>
                      <a:r>
                        <a:rPr lang="en-US" sz="1600" dirty="0"/>
                        <a:t>55673</a:t>
                      </a:r>
                      <a:endParaRPr lang="en-US" sz="1600" dirty="0">
                        <a:latin typeface="Times New Roman"/>
                        <a:ea typeface="Times New Roman"/>
                        <a:cs typeface="Kokila"/>
                      </a:endParaRPr>
                    </a:p>
                  </a:txBody>
                  <a:tcPr marL="68580" marR="68580" marT="0" marB="0" anchor="ctr"/>
                </a:tc>
                <a:tc>
                  <a:txBody>
                    <a:bodyPr/>
                    <a:lstStyle/>
                    <a:p>
                      <a:pPr marL="0" marR="150495" algn="r">
                        <a:lnSpc>
                          <a:spcPct val="115000"/>
                        </a:lnSpc>
                        <a:spcBef>
                          <a:spcPts val="0"/>
                        </a:spcBef>
                        <a:spcAft>
                          <a:spcPts val="0"/>
                        </a:spcAft>
                      </a:pPr>
                      <a:r>
                        <a:rPr lang="en-US" sz="1600"/>
                        <a:t>6390</a:t>
                      </a:r>
                      <a:endParaRPr lang="en-US" sz="1600">
                        <a:latin typeface="Times New Roman"/>
                        <a:ea typeface="Times New Roman"/>
                        <a:cs typeface="Kokila"/>
                      </a:endParaRPr>
                    </a:p>
                  </a:txBody>
                  <a:tcPr marL="68580" marR="68580" marT="0" marB="0" anchor="b"/>
                </a:tc>
                <a:tc>
                  <a:txBody>
                    <a:bodyPr/>
                    <a:lstStyle/>
                    <a:p>
                      <a:pPr marL="0" marR="150495" algn="ctr">
                        <a:lnSpc>
                          <a:spcPct val="115000"/>
                        </a:lnSpc>
                        <a:spcBef>
                          <a:spcPts val="0"/>
                        </a:spcBef>
                        <a:spcAft>
                          <a:spcPts val="0"/>
                        </a:spcAft>
                      </a:pPr>
                      <a:r>
                        <a:rPr lang="en-US" sz="1400" dirty="0"/>
                        <a:t>400</a:t>
                      </a:r>
                      <a:endParaRPr lang="en-US" sz="2000" dirty="0">
                        <a:latin typeface="Times New Roman"/>
                        <a:ea typeface="Times New Roman"/>
                        <a:cs typeface="Kokila"/>
                      </a:endParaRPr>
                    </a:p>
                  </a:txBody>
                  <a:tcPr marL="68580" marR="68580" marT="0" marB="0" anchor="b"/>
                </a:tc>
              </a:tr>
              <a:tr h="439316">
                <a:tc>
                  <a:txBody>
                    <a:bodyPr/>
                    <a:lstStyle/>
                    <a:p>
                      <a:pPr marL="0" marR="0" algn="r">
                        <a:lnSpc>
                          <a:spcPct val="115000"/>
                        </a:lnSpc>
                        <a:spcBef>
                          <a:spcPts val="0"/>
                        </a:spcBef>
                        <a:spcAft>
                          <a:spcPts val="0"/>
                        </a:spcAft>
                      </a:pPr>
                      <a:r>
                        <a:rPr lang="en-US" sz="1100" b="1" dirty="0"/>
                        <a:t>6</a:t>
                      </a:r>
                      <a:endParaRPr lang="en-US" sz="1100" b="1" dirty="0">
                        <a:latin typeface="Times New Roman"/>
                        <a:ea typeface="Times New Roman"/>
                        <a:cs typeface="Kokila"/>
                      </a:endParaRPr>
                    </a:p>
                  </a:txBody>
                  <a:tcPr marL="68580" marR="68580" marT="0" marB="0" anchor="b"/>
                </a:tc>
                <a:tc>
                  <a:txBody>
                    <a:bodyPr/>
                    <a:lstStyle/>
                    <a:p>
                      <a:pPr marL="0" marR="0">
                        <a:lnSpc>
                          <a:spcPct val="115000"/>
                        </a:lnSpc>
                        <a:spcBef>
                          <a:spcPts val="0"/>
                        </a:spcBef>
                        <a:spcAft>
                          <a:spcPts val="0"/>
                        </a:spcAft>
                      </a:pPr>
                      <a:r>
                        <a:rPr lang="en-US" sz="1600" b="1"/>
                        <a:t>JHARKHAND</a:t>
                      </a:r>
                      <a:endParaRPr lang="en-US" sz="1600" b="1">
                        <a:latin typeface="Times New Roman"/>
                        <a:ea typeface="Times New Roman"/>
                        <a:cs typeface="Kokila"/>
                      </a:endParaRPr>
                    </a:p>
                  </a:txBody>
                  <a:tcPr marL="68580" marR="68580" marT="0" marB="0" anchor="b"/>
                </a:tc>
                <a:tc>
                  <a:txBody>
                    <a:bodyPr/>
                    <a:lstStyle/>
                    <a:p>
                      <a:pPr marL="0" marR="150495" algn="r">
                        <a:lnSpc>
                          <a:spcPct val="115000"/>
                        </a:lnSpc>
                        <a:spcBef>
                          <a:spcPts val="0"/>
                        </a:spcBef>
                        <a:spcAft>
                          <a:spcPts val="0"/>
                        </a:spcAft>
                      </a:pPr>
                      <a:r>
                        <a:rPr lang="en-US" sz="1600" dirty="0"/>
                        <a:t>79716</a:t>
                      </a:r>
                      <a:endParaRPr lang="en-US" sz="1600" dirty="0">
                        <a:latin typeface="Times New Roman"/>
                        <a:ea typeface="Times New Roman"/>
                        <a:cs typeface="Kokila"/>
                      </a:endParaRPr>
                    </a:p>
                  </a:txBody>
                  <a:tcPr marL="68580" marR="68580" marT="0" marB="0" anchor="ctr"/>
                </a:tc>
                <a:tc>
                  <a:txBody>
                    <a:bodyPr/>
                    <a:lstStyle/>
                    <a:p>
                      <a:pPr marL="0" marR="150495" algn="r">
                        <a:lnSpc>
                          <a:spcPct val="115000"/>
                        </a:lnSpc>
                        <a:spcBef>
                          <a:spcPts val="0"/>
                        </a:spcBef>
                        <a:spcAft>
                          <a:spcPts val="0"/>
                        </a:spcAft>
                      </a:pPr>
                      <a:r>
                        <a:rPr lang="en-US" sz="1600" dirty="0"/>
                        <a:t>50709</a:t>
                      </a:r>
                      <a:endParaRPr lang="en-US" sz="1600" dirty="0">
                        <a:latin typeface="Times New Roman"/>
                        <a:ea typeface="Times New Roman"/>
                        <a:cs typeface="Kokila"/>
                      </a:endParaRPr>
                    </a:p>
                  </a:txBody>
                  <a:tcPr marL="68580" marR="68580" marT="0" marB="0" anchor="b"/>
                </a:tc>
                <a:tc>
                  <a:txBody>
                    <a:bodyPr/>
                    <a:lstStyle/>
                    <a:p>
                      <a:pPr marL="0" marR="150495" algn="ctr">
                        <a:lnSpc>
                          <a:spcPct val="115000"/>
                        </a:lnSpc>
                        <a:spcBef>
                          <a:spcPts val="0"/>
                        </a:spcBef>
                        <a:spcAft>
                          <a:spcPts val="0"/>
                        </a:spcAft>
                      </a:pPr>
                      <a:r>
                        <a:rPr lang="en-US" sz="1400" dirty="0"/>
                        <a:t>6990</a:t>
                      </a:r>
                      <a:endParaRPr lang="en-US" sz="2000" dirty="0">
                        <a:latin typeface="Times New Roman"/>
                        <a:ea typeface="Times New Roman"/>
                        <a:cs typeface="Kokila"/>
                      </a:endParaRPr>
                    </a:p>
                  </a:txBody>
                  <a:tcPr marL="68580" marR="68580" marT="0" marB="0" anchor="b"/>
                </a:tc>
              </a:tr>
              <a:tr h="439316">
                <a:tc>
                  <a:txBody>
                    <a:bodyPr/>
                    <a:lstStyle/>
                    <a:p>
                      <a:pPr marL="0" marR="0" algn="r">
                        <a:lnSpc>
                          <a:spcPct val="115000"/>
                        </a:lnSpc>
                        <a:spcBef>
                          <a:spcPts val="0"/>
                        </a:spcBef>
                        <a:spcAft>
                          <a:spcPts val="0"/>
                        </a:spcAft>
                      </a:pPr>
                      <a:r>
                        <a:rPr lang="en-US" sz="1100" b="1"/>
                        <a:t>7</a:t>
                      </a:r>
                      <a:endParaRPr lang="en-US" sz="1100" b="1">
                        <a:latin typeface="Times New Roman"/>
                        <a:ea typeface="Times New Roman"/>
                        <a:cs typeface="Kokila"/>
                      </a:endParaRPr>
                    </a:p>
                  </a:txBody>
                  <a:tcPr marL="68580" marR="68580" marT="0" marB="0" anchor="b"/>
                </a:tc>
                <a:tc>
                  <a:txBody>
                    <a:bodyPr/>
                    <a:lstStyle/>
                    <a:p>
                      <a:pPr marL="0" marR="0">
                        <a:lnSpc>
                          <a:spcPct val="115000"/>
                        </a:lnSpc>
                        <a:spcBef>
                          <a:spcPts val="0"/>
                        </a:spcBef>
                        <a:spcAft>
                          <a:spcPts val="0"/>
                        </a:spcAft>
                      </a:pPr>
                      <a:r>
                        <a:rPr lang="en-US" sz="1600" b="1" dirty="0"/>
                        <a:t>MADHYA PRADESH</a:t>
                      </a:r>
                      <a:endParaRPr lang="en-US" sz="1600" b="1" dirty="0">
                        <a:latin typeface="Times New Roman"/>
                        <a:ea typeface="Times New Roman"/>
                        <a:cs typeface="Kokila"/>
                      </a:endParaRPr>
                    </a:p>
                  </a:txBody>
                  <a:tcPr marL="68580" marR="68580" marT="0" marB="0" anchor="b"/>
                </a:tc>
                <a:tc>
                  <a:txBody>
                    <a:bodyPr/>
                    <a:lstStyle/>
                    <a:p>
                      <a:pPr marL="0" marR="150495" algn="r">
                        <a:lnSpc>
                          <a:spcPct val="115000"/>
                        </a:lnSpc>
                        <a:spcBef>
                          <a:spcPts val="0"/>
                        </a:spcBef>
                        <a:spcAft>
                          <a:spcPts val="0"/>
                        </a:spcAft>
                      </a:pPr>
                      <a:r>
                        <a:rPr lang="en-US" sz="1600"/>
                        <a:t>308252</a:t>
                      </a:r>
                      <a:endParaRPr lang="en-US" sz="1600">
                        <a:latin typeface="Times New Roman"/>
                        <a:ea typeface="Times New Roman"/>
                        <a:cs typeface="Kokila"/>
                      </a:endParaRPr>
                    </a:p>
                  </a:txBody>
                  <a:tcPr marL="68580" marR="68580" marT="0" marB="0" anchor="ctr"/>
                </a:tc>
                <a:tc>
                  <a:txBody>
                    <a:bodyPr/>
                    <a:lstStyle/>
                    <a:p>
                      <a:pPr marL="0" marR="150495" algn="r">
                        <a:lnSpc>
                          <a:spcPct val="115000"/>
                        </a:lnSpc>
                        <a:spcBef>
                          <a:spcPts val="0"/>
                        </a:spcBef>
                        <a:spcAft>
                          <a:spcPts val="0"/>
                        </a:spcAft>
                      </a:pPr>
                      <a:r>
                        <a:rPr lang="en-US" sz="1600" dirty="0"/>
                        <a:t>181720</a:t>
                      </a:r>
                      <a:endParaRPr lang="en-US" sz="1600" dirty="0">
                        <a:latin typeface="Times New Roman"/>
                        <a:ea typeface="Times New Roman"/>
                        <a:cs typeface="Kokila"/>
                      </a:endParaRPr>
                    </a:p>
                  </a:txBody>
                  <a:tcPr marL="68580" marR="68580" marT="0" marB="0" anchor="b"/>
                </a:tc>
                <a:tc>
                  <a:txBody>
                    <a:bodyPr/>
                    <a:lstStyle/>
                    <a:p>
                      <a:pPr marL="0" marR="150495" algn="ctr">
                        <a:lnSpc>
                          <a:spcPct val="115000"/>
                        </a:lnSpc>
                        <a:spcBef>
                          <a:spcPts val="0"/>
                        </a:spcBef>
                        <a:spcAft>
                          <a:spcPts val="0"/>
                        </a:spcAft>
                      </a:pPr>
                      <a:r>
                        <a:rPr lang="en-US" sz="1400" dirty="0"/>
                        <a:t>99963</a:t>
                      </a:r>
                      <a:endParaRPr lang="en-US" sz="2000" dirty="0">
                        <a:latin typeface="Times New Roman"/>
                        <a:ea typeface="Times New Roman"/>
                        <a:cs typeface="Kokila"/>
                      </a:endParaRPr>
                    </a:p>
                  </a:txBody>
                  <a:tcPr marL="68580" marR="68580" marT="0" marB="0" anchor="b"/>
                </a:tc>
              </a:tr>
              <a:tr h="439316">
                <a:tc>
                  <a:txBody>
                    <a:bodyPr/>
                    <a:lstStyle/>
                    <a:p>
                      <a:pPr marL="0" marR="0" algn="r">
                        <a:lnSpc>
                          <a:spcPct val="115000"/>
                        </a:lnSpc>
                        <a:spcBef>
                          <a:spcPts val="0"/>
                        </a:spcBef>
                        <a:spcAft>
                          <a:spcPts val="0"/>
                        </a:spcAft>
                      </a:pPr>
                      <a:r>
                        <a:rPr lang="en-US" sz="1100" b="1" dirty="0"/>
                        <a:t>8</a:t>
                      </a:r>
                      <a:endParaRPr lang="en-US" sz="1100" b="1" dirty="0">
                        <a:latin typeface="Times New Roman"/>
                        <a:ea typeface="Times New Roman"/>
                        <a:cs typeface="Kokila"/>
                      </a:endParaRPr>
                    </a:p>
                  </a:txBody>
                  <a:tcPr marL="68580" marR="68580" marT="0" marB="0" anchor="b"/>
                </a:tc>
                <a:tc>
                  <a:txBody>
                    <a:bodyPr/>
                    <a:lstStyle/>
                    <a:p>
                      <a:pPr marL="0" marR="0">
                        <a:lnSpc>
                          <a:spcPct val="115000"/>
                        </a:lnSpc>
                        <a:spcBef>
                          <a:spcPts val="0"/>
                        </a:spcBef>
                        <a:spcAft>
                          <a:spcPts val="0"/>
                        </a:spcAft>
                      </a:pPr>
                      <a:r>
                        <a:rPr lang="en-US" sz="1600" b="1" dirty="0"/>
                        <a:t>RAJASTHAN</a:t>
                      </a:r>
                      <a:endParaRPr lang="en-US" sz="1600" b="1" dirty="0">
                        <a:latin typeface="Times New Roman"/>
                        <a:ea typeface="Times New Roman"/>
                        <a:cs typeface="Kokila"/>
                      </a:endParaRPr>
                    </a:p>
                  </a:txBody>
                  <a:tcPr marL="68580" marR="68580" marT="0" marB="0" anchor="b"/>
                </a:tc>
                <a:tc>
                  <a:txBody>
                    <a:bodyPr/>
                    <a:lstStyle/>
                    <a:p>
                      <a:pPr marL="0" marR="150495" algn="r">
                        <a:lnSpc>
                          <a:spcPct val="115000"/>
                        </a:lnSpc>
                        <a:spcBef>
                          <a:spcPts val="0"/>
                        </a:spcBef>
                        <a:spcAft>
                          <a:spcPts val="0"/>
                        </a:spcAft>
                      </a:pPr>
                      <a:r>
                        <a:rPr lang="en-US" sz="1600"/>
                        <a:t>342239</a:t>
                      </a:r>
                      <a:endParaRPr lang="en-US" sz="1600">
                        <a:latin typeface="Times New Roman"/>
                        <a:ea typeface="Times New Roman"/>
                        <a:cs typeface="Kokila"/>
                      </a:endParaRPr>
                    </a:p>
                  </a:txBody>
                  <a:tcPr marL="68580" marR="68580" marT="0" marB="0" anchor="ctr"/>
                </a:tc>
                <a:tc>
                  <a:txBody>
                    <a:bodyPr/>
                    <a:lstStyle/>
                    <a:p>
                      <a:pPr marL="0" marR="150495" algn="r">
                        <a:lnSpc>
                          <a:spcPct val="115000"/>
                        </a:lnSpc>
                        <a:spcBef>
                          <a:spcPts val="0"/>
                        </a:spcBef>
                        <a:spcAft>
                          <a:spcPts val="0"/>
                        </a:spcAft>
                      </a:pPr>
                      <a:r>
                        <a:rPr lang="en-US" sz="1600" dirty="0"/>
                        <a:t>108852</a:t>
                      </a:r>
                      <a:endParaRPr lang="en-US" sz="1600" dirty="0">
                        <a:latin typeface="Times New Roman"/>
                        <a:ea typeface="Times New Roman"/>
                        <a:cs typeface="Kokila"/>
                      </a:endParaRPr>
                    </a:p>
                  </a:txBody>
                  <a:tcPr marL="68580" marR="68580" marT="0" marB="0" anchor="b"/>
                </a:tc>
                <a:tc>
                  <a:txBody>
                    <a:bodyPr/>
                    <a:lstStyle/>
                    <a:p>
                      <a:pPr marL="0" marR="150495" algn="ctr">
                        <a:lnSpc>
                          <a:spcPct val="115000"/>
                        </a:lnSpc>
                        <a:spcBef>
                          <a:spcPts val="0"/>
                        </a:spcBef>
                        <a:spcAft>
                          <a:spcPts val="0"/>
                        </a:spcAft>
                      </a:pPr>
                      <a:r>
                        <a:rPr lang="en-US" sz="1400" dirty="0"/>
                        <a:t>39139</a:t>
                      </a:r>
                      <a:endParaRPr lang="en-US" sz="2000" dirty="0">
                        <a:latin typeface="Times New Roman"/>
                        <a:ea typeface="Times New Roman"/>
                        <a:cs typeface="Kokila"/>
                      </a:endParaRPr>
                    </a:p>
                  </a:txBody>
                  <a:tcPr marL="68580" marR="68580" marT="0" marB="0" anchor="b"/>
                </a:tc>
              </a:tr>
              <a:tr h="439316">
                <a:tc>
                  <a:txBody>
                    <a:bodyPr/>
                    <a:lstStyle/>
                    <a:p>
                      <a:pPr marL="0" marR="0" algn="r">
                        <a:lnSpc>
                          <a:spcPct val="115000"/>
                        </a:lnSpc>
                        <a:spcBef>
                          <a:spcPts val="0"/>
                        </a:spcBef>
                        <a:spcAft>
                          <a:spcPts val="0"/>
                        </a:spcAft>
                      </a:pPr>
                      <a:r>
                        <a:rPr lang="en-US" sz="1100" b="1" dirty="0"/>
                        <a:t>9</a:t>
                      </a:r>
                      <a:endParaRPr lang="en-US" sz="1100" b="1" dirty="0">
                        <a:latin typeface="Times New Roman"/>
                        <a:ea typeface="Times New Roman"/>
                        <a:cs typeface="Kokila"/>
                      </a:endParaRPr>
                    </a:p>
                  </a:txBody>
                  <a:tcPr marL="68580" marR="68580" marT="0" marB="0" anchor="b"/>
                </a:tc>
                <a:tc>
                  <a:txBody>
                    <a:bodyPr/>
                    <a:lstStyle/>
                    <a:p>
                      <a:pPr marL="0" marR="0">
                        <a:lnSpc>
                          <a:spcPct val="115000"/>
                        </a:lnSpc>
                        <a:spcBef>
                          <a:spcPts val="0"/>
                        </a:spcBef>
                        <a:spcAft>
                          <a:spcPts val="0"/>
                        </a:spcAft>
                      </a:pPr>
                      <a:r>
                        <a:rPr lang="en-US" sz="1600" b="1" dirty="0"/>
                        <a:t>UTTAR PRADESH</a:t>
                      </a:r>
                      <a:endParaRPr lang="en-US" sz="1600" b="1" dirty="0">
                        <a:latin typeface="Times New Roman"/>
                        <a:ea typeface="Times New Roman"/>
                        <a:cs typeface="Kokila"/>
                      </a:endParaRPr>
                    </a:p>
                  </a:txBody>
                  <a:tcPr marL="68580" marR="68580" marT="0" marB="0" anchor="b"/>
                </a:tc>
                <a:tc>
                  <a:txBody>
                    <a:bodyPr/>
                    <a:lstStyle/>
                    <a:p>
                      <a:pPr marL="0" marR="150495" algn="r">
                        <a:lnSpc>
                          <a:spcPct val="115000"/>
                        </a:lnSpc>
                        <a:spcBef>
                          <a:spcPts val="0"/>
                        </a:spcBef>
                        <a:spcAft>
                          <a:spcPts val="0"/>
                        </a:spcAft>
                      </a:pPr>
                      <a:r>
                        <a:rPr lang="en-US" sz="1600"/>
                        <a:t>240928</a:t>
                      </a:r>
                      <a:endParaRPr lang="en-US" sz="1600">
                        <a:latin typeface="Times New Roman"/>
                        <a:ea typeface="Times New Roman"/>
                        <a:cs typeface="Kokila"/>
                      </a:endParaRPr>
                    </a:p>
                  </a:txBody>
                  <a:tcPr marL="68580" marR="68580" marT="0" marB="0" anchor="ctr"/>
                </a:tc>
                <a:tc>
                  <a:txBody>
                    <a:bodyPr/>
                    <a:lstStyle/>
                    <a:p>
                      <a:pPr marL="0" marR="150495" algn="r">
                        <a:lnSpc>
                          <a:spcPct val="115000"/>
                        </a:lnSpc>
                        <a:spcBef>
                          <a:spcPts val="0"/>
                        </a:spcBef>
                        <a:spcAft>
                          <a:spcPts val="0"/>
                        </a:spcAft>
                      </a:pPr>
                      <a:r>
                        <a:rPr lang="en-US" sz="1600" dirty="0"/>
                        <a:t>240928</a:t>
                      </a:r>
                      <a:endParaRPr lang="en-US" sz="1600" dirty="0">
                        <a:latin typeface="Times New Roman"/>
                        <a:ea typeface="Times New Roman"/>
                        <a:cs typeface="Kokila"/>
                      </a:endParaRPr>
                    </a:p>
                  </a:txBody>
                  <a:tcPr marL="68580" marR="68580" marT="0" marB="0" anchor="ctr"/>
                </a:tc>
                <a:tc>
                  <a:txBody>
                    <a:bodyPr/>
                    <a:lstStyle/>
                    <a:p>
                      <a:pPr marL="0" marR="150495" algn="ctr">
                        <a:lnSpc>
                          <a:spcPct val="115000"/>
                        </a:lnSpc>
                        <a:spcBef>
                          <a:spcPts val="0"/>
                        </a:spcBef>
                        <a:spcAft>
                          <a:spcPts val="0"/>
                        </a:spcAft>
                      </a:pPr>
                      <a:r>
                        <a:rPr lang="en-US" sz="1400" dirty="0"/>
                        <a:t>110783</a:t>
                      </a:r>
                      <a:endParaRPr lang="en-US" sz="2000" dirty="0">
                        <a:latin typeface="Times New Roman"/>
                        <a:ea typeface="Times New Roman"/>
                        <a:cs typeface="Kokila"/>
                      </a:endParaRPr>
                    </a:p>
                  </a:txBody>
                  <a:tcPr marL="68580" marR="68580" marT="0" marB="0" anchor="b"/>
                </a:tc>
              </a:tr>
              <a:tr h="439316">
                <a:tc>
                  <a:txBody>
                    <a:bodyPr/>
                    <a:lstStyle/>
                    <a:p>
                      <a:pPr marL="0" marR="0" algn="r">
                        <a:lnSpc>
                          <a:spcPct val="115000"/>
                        </a:lnSpc>
                        <a:spcBef>
                          <a:spcPts val="0"/>
                        </a:spcBef>
                        <a:spcAft>
                          <a:spcPts val="0"/>
                        </a:spcAft>
                      </a:pPr>
                      <a:r>
                        <a:rPr lang="en-US" sz="1100" b="1" dirty="0"/>
                        <a:t>10</a:t>
                      </a:r>
                      <a:endParaRPr lang="en-US" sz="1100" b="1" dirty="0">
                        <a:latin typeface="Times New Roman"/>
                        <a:ea typeface="Times New Roman"/>
                        <a:cs typeface="Kokila"/>
                      </a:endParaRPr>
                    </a:p>
                  </a:txBody>
                  <a:tcPr marL="68580" marR="68580" marT="0" marB="0" anchor="b"/>
                </a:tc>
                <a:tc>
                  <a:txBody>
                    <a:bodyPr/>
                    <a:lstStyle/>
                    <a:p>
                      <a:pPr marL="0" marR="0">
                        <a:lnSpc>
                          <a:spcPct val="115000"/>
                        </a:lnSpc>
                        <a:spcBef>
                          <a:spcPts val="0"/>
                        </a:spcBef>
                        <a:spcAft>
                          <a:spcPts val="0"/>
                        </a:spcAft>
                      </a:pPr>
                      <a:r>
                        <a:rPr lang="en-US" sz="1600" b="1" dirty="0"/>
                        <a:t>UTTARAKHAND</a:t>
                      </a:r>
                      <a:endParaRPr lang="en-US" sz="1600" b="1" dirty="0">
                        <a:latin typeface="Times New Roman"/>
                        <a:ea typeface="Times New Roman"/>
                        <a:cs typeface="Kokila"/>
                      </a:endParaRPr>
                    </a:p>
                  </a:txBody>
                  <a:tcPr marL="68580" marR="68580" marT="0" marB="0" anchor="b"/>
                </a:tc>
                <a:tc>
                  <a:txBody>
                    <a:bodyPr/>
                    <a:lstStyle/>
                    <a:p>
                      <a:pPr marL="0" marR="150495" algn="r">
                        <a:lnSpc>
                          <a:spcPct val="115000"/>
                        </a:lnSpc>
                        <a:spcBef>
                          <a:spcPts val="0"/>
                        </a:spcBef>
                        <a:spcAft>
                          <a:spcPts val="0"/>
                        </a:spcAft>
                      </a:pPr>
                      <a:r>
                        <a:rPr lang="en-US" sz="1600"/>
                        <a:t>53483</a:t>
                      </a:r>
                      <a:endParaRPr lang="en-US" sz="1600">
                        <a:latin typeface="Times New Roman"/>
                        <a:ea typeface="Times New Roman"/>
                        <a:cs typeface="Kokila"/>
                      </a:endParaRPr>
                    </a:p>
                  </a:txBody>
                  <a:tcPr marL="68580" marR="68580" marT="0" marB="0" anchor="ctr"/>
                </a:tc>
                <a:tc>
                  <a:txBody>
                    <a:bodyPr/>
                    <a:lstStyle/>
                    <a:p>
                      <a:pPr marL="0" marR="150495" algn="r">
                        <a:lnSpc>
                          <a:spcPct val="115000"/>
                        </a:lnSpc>
                        <a:spcBef>
                          <a:spcPts val="0"/>
                        </a:spcBef>
                        <a:spcAft>
                          <a:spcPts val="0"/>
                        </a:spcAft>
                      </a:pPr>
                      <a:r>
                        <a:rPr lang="en-US" sz="1600" dirty="0"/>
                        <a:t>53483</a:t>
                      </a:r>
                      <a:endParaRPr lang="en-US" sz="1600" dirty="0">
                        <a:latin typeface="Times New Roman"/>
                        <a:ea typeface="Times New Roman"/>
                        <a:cs typeface="Kokila"/>
                      </a:endParaRPr>
                    </a:p>
                  </a:txBody>
                  <a:tcPr marL="68580" marR="68580" marT="0" marB="0" anchor="ctr"/>
                </a:tc>
                <a:tc>
                  <a:txBody>
                    <a:bodyPr/>
                    <a:lstStyle/>
                    <a:p>
                      <a:pPr marL="0" marR="150495" algn="ctr">
                        <a:lnSpc>
                          <a:spcPct val="115000"/>
                        </a:lnSpc>
                        <a:spcBef>
                          <a:spcPts val="0"/>
                        </a:spcBef>
                        <a:spcAft>
                          <a:spcPts val="0"/>
                        </a:spcAft>
                      </a:pPr>
                      <a:r>
                        <a:rPr lang="en-US" sz="1400" dirty="0"/>
                        <a:t>13542</a:t>
                      </a:r>
                      <a:endParaRPr lang="en-US" sz="2000" dirty="0">
                        <a:latin typeface="Times New Roman"/>
                        <a:ea typeface="Times New Roman"/>
                        <a:cs typeface="Kokila"/>
                      </a:endParaRPr>
                    </a:p>
                  </a:txBody>
                  <a:tcPr marL="68580" marR="68580" marT="0" marB="0" anchor="b"/>
                </a:tc>
              </a:tr>
              <a:tr h="480599">
                <a:tc>
                  <a:txBody>
                    <a:bodyPr/>
                    <a:lstStyle/>
                    <a:p>
                      <a:pPr marL="0" marR="0" algn="r">
                        <a:lnSpc>
                          <a:spcPct val="115000"/>
                        </a:lnSpc>
                        <a:spcBef>
                          <a:spcPts val="0"/>
                        </a:spcBef>
                        <a:spcAft>
                          <a:spcPts val="0"/>
                        </a:spcAft>
                      </a:pPr>
                      <a:r>
                        <a:rPr lang="en-US" sz="1100" b="1" dirty="0"/>
                        <a:t>11</a:t>
                      </a:r>
                      <a:endParaRPr lang="en-US" sz="1100" b="1" dirty="0">
                        <a:latin typeface="Times New Roman"/>
                        <a:ea typeface="Times New Roman"/>
                        <a:cs typeface="Kokila"/>
                      </a:endParaRPr>
                    </a:p>
                  </a:txBody>
                  <a:tcPr marL="68580" marR="68580" marT="0" marB="0" anchor="b"/>
                </a:tc>
                <a:tc>
                  <a:txBody>
                    <a:bodyPr/>
                    <a:lstStyle/>
                    <a:p>
                      <a:pPr marL="0" marR="0">
                        <a:lnSpc>
                          <a:spcPct val="115000"/>
                        </a:lnSpc>
                        <a:spcBef>
                          <a:spcPts val="0"/>
                        </a:spcBef>
                        <a:spcAft>
                          <a:spcPts val="0"/>
                        </a:spcAft>
                      </a:pPr>
                      <a:r>
                        <a:rPr lang="en-US" sz="1600" b="1" dirty="0"/>
                        <a:t>WEST BENGAL</a:t>
                      </a:r>
                      <a:endParaRPr lang="en-US" sz="1600" b="1" dirty="0">
                        <a:latin typeface="Times New Roman"/>
                        <a:ea typeface="Times New Roman"/>
                        <a:cs typeface="Kokila"/>
                      </a:endParaRPr>
                    </a:p>
                  </a:txBody>
                  <a:tcPr marL="68580" marR="68580" marT="0" marB="0" anchor="b"/>
                </a:tc>
                <a:tc>
                  <a:txBody>
                    <a:bodyPr/>
                    <a:lstStyle/>
                    <a:p>
                      <a:pPr marL="0" marR="150495" algn="r">
                        <a:lnSpc>
                          <a:spcPct val="115000"/>
                        </a:lnSpc>
                        <a:spcBef>
                          <a:spcPts val="0"/>
                        </a:spcBef>
                        <a:spcAft>
                          <a:spcPts val="0"/>
                        </a:spcAft>
                      </a:pPr>
                      <a:r>
                        <a:rPr lang="en-US" sz="1600"/>
                        <a:t>88752</a:t>
                      </a:r>
                      <a:endParaRPr lang="en-US" sz="1600">
                        <a:latin typeface="Times New Roman"/>
                        <a:ea typeface="Times New Roman"/>
                        <a:cs typeface="Kokila"/>
                      </a:endParaRPr>
                    </a:p>
                  </a:txBody>
                  <a:tcPr marL="68580" marR="68580" marT="0" marB="0" anchor="ctr"/>
                </a:tc>
                <a:tc>
                  <a:txBody>
                    <a:bodyPr/>
                    <a:lstStyle/>
                    <a:p>
                      <a:pPr marL="0" marR="150495" algn="r">
                        <a:lnSpc>
                          <a:spcPct val="115000"/>
                        </a:lnSpc>
                        <a:spcBef>
                          <a:spcPts val="0"/>
                        </a:spcBef>
                        <a:spcAft>
                          <a:spcPts val="0"/>
                        </a:spcAft>
                      </a:pPr>
                      <a:r>
                        <a:rPr lang="en-US" sz="1600" dirty="0"/>
                        <a:t>74028</a:t>
                      </a:r>
                      <a:endParaRPr lang="en-US" sz="1600" dirty="0">
                        <a:latin typeface="Times New Roman"/>
                        <a:ea typeface="Times New Roman"/>
                        <a:cs typeface="Kokila"/>
                      </a:endParaRPr>
                    </a:p>
                  </a:txBody>
                  <a:tcPr marL="68580" marR="68580" marT="0" marB="0" anchor="b"/>
                </a:tc>
                <a:tc>
                  <a:txBody>
                    <a:bodyPr/>
                    <a:lstStyle/>
                    <a:p>
                      <a:pPr marL="0" marR="150495" algn="ctr">
                        <a:lnSpc>
                          <a:spcPct val="115000"/>
                        </a:lnSpc>
                        <a:spcBef>
                          <a:spcPts val="0"/>
                        </a:spcBef>
                        <a:spcAft>
                          <a:spcPts val="0"/>
                        </a:spcAft>
                      </a:pPr>
                      <a:r>
                        <a:rPr lang="en-US" sz="1400" dirty="0"/>
                        <a:t>36730</a:t>
                      </a:r>
                      <a:endParaRPr lang="en-US" sz="2000" dirty="0">
                        <a:latin typeface="Times New Roman"/>
                        <a:ea typeface="Times New Roman"/>
                        <a:cs typeface="Kokila"/>
                      </a:endParaRPr>
                    </a:p>
                  </a:txBody>
                  <a:tcPr marL="68580" marR="68580" marT="0" marB="0" anchor="b"/>
                </a:tc>
              </a:tr>
              <a:tr h="439316">
                <a:tc>
                  <a:txBody>
                    <a:bodyPr/>
                    <a:lstStyle/>
                    <a:p>
                      <a:pPr marL="0" marR="0">
                        <a:lnSpc>
                          <a:spcPct val="115000"/>
                        </a:lnSpc>
                        <a:spcBef>
                          <a:spcPts val="0"/>
                        </a:spcBef>
                        <a:spcAft>
                          <a:spcPts val="0"/>
                        </a:spcAft>
                      </a:pPr>
                      <a:r>
                        <a:rPr lang="en-US" sz="1100"/>
                        <a:t> </a:t>
                      </a:r>
                      <a:endParaRPr lang="en-US" sz="1100">
                        <a:latin typeface="Times New Roman"/>
                        <a:ea typeface="Times New Roman"/>
                        <a:cs typeface="Kokila"/>
                      </a:endParaRPr>
                    </a:p>
                  </a:txBody>
                  <a:tcPr marL="68580" marR="68580" marT="0" marB="0" anchor="b"/>
                </a:tc>
                <a:tc>
                  <a:txBody>
                    <a:bodyPr/>
                    <a:lstStyle/>
                    <a:p>
                      <a:pPr marL="0" marR="0">
                        <a:lnSpc>
                          <a:spcPct val="115000"/>
                        </a:lnSpc>
                        <a:spcBef>
                          <a:spcPts val="0"/>
                        </a:spcBef>
                        <a:spcAft>
                          <a:spcPts val="0"/>
                        </a:spcAft>
                      </a:pPr>
                      <a:r>
                        <a:rPr lang="en-US" sz="1600" b="1" dirty="0"/>
                        <a:t>Total</a:t>
                      </a:r>
                      <a:endParaRPr lang="en-US" sz="1600" b="1" dirty="0">
                        <a:latin typeface="Times New Roman"/>
                        <a:ea typeface="Times New Roman"/>
                        <a:cs typeface="Kokila"/>
                      </a:endParaRPr>
                    </a:p>
                  </a:txBody>
                  <a:tcPr marL="68580" marR="68580" marT="0" marB="0" anchor="b"/>
                </a:tc>
                <a:tc>
                  <a:txBody>
                    <a:bodyPr/>
                    <a:lstStyle/>
                    <a:p>
                      <a:pPr marL="0" marR="150495" algn="r">
                        <a:lnSpc>
                          <a:spcPct val="115000"/>
                        </a:lnSpc>
                        <a:spcBef>
                          <a:spcPts val="0"/>
                        </a:spcBef>
                        <a:spcAft>
                          <a:spcPts val="0"/>
                        </a:spcAft>
                      </a:pPr>
                      <a:r>
                        <a:rPr lang="en-US" sz="1600" b="1" dirty="0"/>
                        <a:t>1444093</a:t>
                      </a:r>
                      <a:endParaRPr lang="en-US" sz="1600" b="1" dirty="0">
                        <a:latin typeface="Times New Roman"/>
                        <a:ea typeface="Times New Roman"/>
                        <a:cs typeface="Kokila"/>
                      </a:endParaRPr>
                    </a:p>
                  </a:txBody>
                  <a:tcPr marL="68580" marR="68580" marT="0" marB="0" anchor="b"/>
                </a:tc>
                <a:tc>
                  <a:txBody>
                    <a:bodyPr/>
                    <a:lstStyle/>
                    <a:p>
                      <a:pPr marL="0" marR="150495" algn="r">
                        <a:lnSpc>
                          <a:spcPct val="115000"/>
                        </a:lnSpc>
                        <a:spcBef>
                          <a:spcPts val="0"/>
                        </a:spcBef>
                        <a:spcAft>
                          <a:spcPts val="0"/>
                        </a:spcAft>
                      </a:pPr>
                      <a:r>
                        <a:rPr lang="en-US" sz="1600" b="1" dirty="0"/>
                        <a:t>846752</a:t>
                      </a:r>
                      <a:endParaRPr lang="en-US" sz="1600" b="1" dirty="0">
                        <a:latin typeface="Times New Roman"/>
                        <a:ea typeface="Times New Roman"/>
                        <a:cs typeface="Kokila"/>
                      </a:endParaRPr>
                    </a:p>
                  </a:txBody>
                  <a:tcPr marL="68580" marR="68580" marT="0" marB="0" anchor="b"/>
                </a:tc>
                <a:tc>
                  <a:txBody>
                    <a:bodyPr/>
                    <a:lstStyle/>
                    <a:p>
                      <a:pPr marL="0" marR="150495" algn="ctr">
                        <a:lnSpc>
                          <a:spcPct val="115000"/>
                        </a:lnSpc>
                        <a:spcBef>
                          <a:spcPts val="0"/>
                        </a:spcBef>
                        <a:spcAft>
                          <a:spcPts val="0"/>
                        </a:spcAft>
                      </a:pPr>
                      <a:r>
                        <a:rPr lang="en-US" sz="1600" b="1" dirty="0"/>
                        <a:t>324072</a:t>
                      </a:r>
                      <a:endParaRPr lang="en-US" sz="1600" b="1" dirty="0">
                        <a:latin typeface="Times New Roman"/>
                        <a:ea typeface="Times New Roman"/>
                        <a:cs typeface="Kokila"/>
                      </a:endParaRPr>
                    </a:p>
                  </a:txBody>
                  <a:tcPr marL="68580" marR="68580" marT="0" marB="0" anchor="b"/>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1172"/>
            <a:ext cx="8839200" cy="5566827"/>
          </a:xfrm>
        </p:spPr>
        <p:txBody>
          <a:bodyPr>
            <a:noAutofit/>
          </a:bodyPr>
          <a:lstStyle/>
          <a:p>
            <a:pPr marL="0" indent="0" algn="just">
              <a:buNone/>
            </a:pPr>
            <a:r>
              <a:rPr lang="en-US" sz="2000" dirty="0" smtClean="0"/>
              <a:t>The XII plan Document elaborates</a:t>
            </a:r>
            <a:endParaRPr lang="en-US" sz="2000" dirty="0"/>
          </a:p>
          <a:p>
            <a:pPr algn="just">
              <a:lnSpc>
                <a:spcPct val="130000"/>
              </a:lnSpc>
              <a:spcBef>
                <a:spcPts val="1200"/>
              </a:spcBef>
              <a:buBlip>
                <a:blip r:embed="rId2"/>
              </a:buBlip>
            </a:pPr>
            <a:r>
              <a:rPr lang="en-US" sz="1800" b="1" dirty="0"/>
              <a:t>“While ground water resources are perceived as a part of  a specific cadaster , might be hydrological ( </a:t>
            </a:r>
            <a:r>
              <a:rPr lang="en-US" sz="1800" b="1" dirty="0" err="1"/>
              <a:t>eg</a:t>
            </a:r>
            <a:r>
              <a:rPr lang="en-US" sz="1800" b="1" dirty="0"/>
              <a:t>. watersheds, landscape, river basins) or administrative ( Villages, blocks etc.) Aquifers are seldom considered.”</a:t>
            </a:r>
          </a:p>
          <a:p>
            <a:pPr algn="just">
              <a:lnSpc>
                <a:spcPct val="130000"/>
              </a:lnSpc>
              <a:spcBef>
                <a:spcPts val="1200"/>
              </a:spcBef>
              <a:buBlip>
                <a:blip r:embed="rId2"/>
              </a:buBlip>
            </a:pPr>
            <a:r>
              <a:rPr lang="en-US" sz="1800" b="1" dirty="0"/>
              <a:t>Despite various Government Initiatives and efforts by CGWB (and work by Some state departments and civil society organization) aquifer as groundwater bearing unites never found a place in mainstream thinking on management of groundwater resources.</a:t>
            </a:r>
          </a:p>
          <a:p>
            <a:pPr algn="just">
              <a:lnSpc>
                <a:spcPct val="130000"/>
              </a:lnSpc>
              <a:spcBef>
                <a:spcPts val="1200"/>
              </a:spcBef>
              <a:buBlip>
                <a:blip r:embed="rId2"/>
              </a:buBlip>
            </a:pPr>
            <a:r>
              <a:rPr lang="en-US" sz="1800" b="1" dirty="0"/>
              <a:t>The current approach tends to ignore the common pool nature of ground water . </a:t>
            </a:r>
          </a:p>
          <a:p>
            <a:pPr algn="just">
              <a:lnSpc>
                <a:spcPct val="130000"/>
              </a:lnSpc>
              <a:spcBef>
                <a:spcPts val="1200"/>
              </a:spcBef>
              <a:buBlip>
                <a:blip r:embed="rId2"/>
              </a:buBlip>
            </a:pPr>
            <a:r>
              <a:rPr lang="en-US" sz="1800" b="1" dirty="0"/>
              <a:t>The delinking of groundwater from land ownership and change in property rights regime from an ownership to a trusteeship paradigm must begin with Aquifer based ground water management </a:t>
            </a:r>
            <a:r>
              <a:rPr lang="en-US" sz="1800" b="1" dirty="0" err="1"/>
              <a:t>programmes</a:t>
            </a:r>
            <a:r>
              <a:rPr lang="en-US" sz="1800" b="1" dirty="0"/>
              <a:t>.</a:t>
            </a:r>
          </a:p>
          <a:p>
            <a:pPr algn="just">
              <a:lnSpc>
                <a:spcPct val="130000"/>
              </a:lnSpc>
              <a:spcBef>
                <a:spcPts val="1200"/>
              </a:spcBef>
              <a:buBlip>
                <a:blip r:embed="rId2"/>
              </a:buBlip>
            </a:pPr>
            <a:endParaRPr lang="en-US" sz="1600" b="1" dirty="0"/>
          </a:p>
        </p:txBody>
      </p:sp>
      <p:sp>
        <p:nvSpPr>
          <p:cNvPr id="4" name="TextBox 3"/>
          <p:cNvSpPr txBox="1">
            <a:spLocks noChangeArrowheads="1"/>
          </p:cNvSpPr>
          <p:nvPr/>
        </p:nvSpPr>
        <p:spPr bwMode="auto">
          <a:xfrm>
            <a:off x="0" y="152400"/>
            <a:ext cx="9144000" cy="107721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800100" algn="ctr" fontAlgn="base">
              <a:spcBef>
                <a:spcPct val="0"/>
              </a:spcBef>
              <a:spcAft>
                <a:spcPct val="0"/>
              </a:spcAft>
            </a:pPr>
            <a:r>
              <a:rPr lang="en-US" sz="3600" dirty="0"/>
              <a:t>Groundwater </a:t>
            </a:r>
            <a:r>
              <a:rPr lang="en-US" sz="3600" dirty="0" smtClean="0"/>
              <a:t>Governance</a:t>
            </a:r>
          </a:p>
          <a:p>
            <a:pPr marL="800100" algn="ctr" fontAlgn="base">
              <a:spcBef>
                <a:spcPct val="0"/>
              </a:spcBef>
              <a:spcAft>
                <a:spcPct val="0"/>
              </a:spcAft>
            </a:pPr>
            <a:r>
              <a:rPr lang="en-US" sz="2800" dirty="0" smtClean="0"/>
              <a:t>Issues &amp; Challenges</a:t>
            </a:r>
          </a:p>
        </p:txBody>
      </p:sp>
    </p:spTree>
    <p:extLst>
      <p:ext uri="{BB962C8B-B14F-4D97-AF65-F5344CB8AC3E}">
        <p14:creationId xmlns:p14="http://schemas.microsoft.com/office/powerpoint/2010/main" val="25512593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t>Central </a:t>
            </a:r>
            <a:r>
              <a:rPr lang="en-US" sz="4000" dirty="0" smtClean="0"/>
              <a:t>Ministries</a:t>
            </a:r>
            <a:r>
              <a:rPr lang="en-US" sz="4800" dirty="0" smtClean="0"/>
              <a:t> dealing with GW</a:t>
            </a:r>
            <a:endParaRPr lang="en-IN" sz="4800" dirty="0"/>
          </a:p>
        </p:txBody>
      </p:sp>
      <p:sp>
        <p:nvSpPr>
          <p:cNvPr id="3" name="Content Placeholder 2"/>
          <p:cNvSpPr>
            <a:spLocks noGrp="1"/>
          </p:cNvSpPr>
          <p:nvPr>
            <p:ph idx="1"/>
          </p:nvPr>
        </p:nvSpPr>
        <p:spPr>
          <a:xfrm>
            <a:off x="533400" y="1371600"/>
            <a:ext cx="8229600" cy="5105400"/>
          </a:xfrm>
        </p:spPr>
        <p:txBody>
          <a:bodyPr>
            <a:normAutofit lnSpcReduction="10000"/>
          </a:bodyPr>
          <a:lstStyle/>
          <a:p>
            <a:r>
              <a:rPr lang="en-US" dirty="0" smtClean="0"/>
              <a:t>Water Resources, River Development and </a:t>
            </a:r>
            <a:r>
              <a:rPr lang="en-US" dirty="0" err="1" smtClean="0"/>
              <a:t>Ganga</a:t>
            </a:r>
            <a:r>
              <a:rPr lang="en-US" dirty="0" smtClean="0"/>
              <a:t> Rejuvenation.</a:t>
            </a:r>
          </a:p>
          <a:p>
            <a:r>
              <a:rPr lang="en-US" dirty="0" smtClean="0"/>
              <a:t>Agriculture</a:t>
            </a:r>
          </a:p>
          <a:p>
            <a:r>
              <a:rPr lang="en-US" dirty="0" smtClean="0"/>
              <a:t>Environment, Forests and Climate Change.</a:t>
            </a:r>
          </a:p>
          <a:p>
            <a:r>
              <a:rPr lang="en-US" dirty="0" smtClean="0"/>
              <a:t>Rural Development</a:t>
            </a:r>
          </a:p>
          <a:p>
            <a:r>
              <a:rPr lang="en-US" dirty="0" smtClean="0"/>
              <a:t>Urban Development</a:t>
            </a:r>
          </a:p>
          <a:p>
            <a:r>
              <a:rPr lang="en-US" dirty="0" err="1" smtClean="0"/>
              <a:t>Panchayati</a:t>
            </a:r>
            <a:r>
              <a:rPr lang="en-US" dirty="0" smtClean="0"/>
              <a:t> Raj</a:t>
            </a:r>
          </a:p>
          <a:p>
            <a:r>
              <a:rPr lang="en-US" dirty="0" smtClean="0"/>
              <a:t>Earth Sciences</a:t>
            </a:r>
          </a:p>
          <a:p>
            <a:r>
              <a:rPr lang="en-US" dirty="0" smtClean="0"/>
              <a:t>Science &amp; Technology</a:t>
            </a:r>
          </a:p>
          <a:p>
            <a:endParaRPr lang="en-US" dirty="0" smtClean="0"/>
          </a:p>
          <a:p>
            <a:endParaRPr lang="en-IN" dirty="0"/>
          </a:p>
        </p:txBody>
      </p:sp>
    </p:spTree>
    <p:extLst>
      <p:ext uri="{BB962C8B-B14F-4D97-AF65-F5344CB8AC3E}">
        <p14:creationId xmlns:p14="http://schemas.microsoft.com/office/powerpoint/2010/main" val="36760537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4625"/>
            <a:ext cx="3008313" cy="206375"/>
          </a:xfrm>
        </p:spPr>
        <p:txBody>
          <a:bodyPr>
            <a:normAutofit fontScale="90000"/>
          </a:bodyPr>
          <a:lstStyle/>
          <a:p>
            <a:pPr algn="ctr"/>
            <a:r>
              <a:rPr lang="en-US" dirty="0" smtClean="0"/>
              <a:t>Observations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77732532"/>
              </p:ext>
            </p:extLst>
          </p:nvPr>
        </p:nvGraphicFramePr>
        <p:xfrm>
          <a:off x="3505200" y="1295397"/>
          <a:ext cx="5202806" cy="3246290"/>
        </p:xfrm>
        <a:graphic>
          <a:graphicData uri="http://schemas.openxmlformats.org/drawingml/2006/table">
            <a:tbl>
              <a:tblPr>
                <a:tableStyleId>{5C22544A-7EE6-4342-B048-85BDC9FD1C3A}</a:tableStyleId>
              </a:tblPr>
              <a:tblGrid>
                <a:gridCol w="163030"/>
                <a:gridCol w="628584"/>
                <a:gridCol w="475302"/>
                <a:gridCol w="435137"/>
                <a:gridCol w="401665"/>
                <a:gridCol w="416727"/>
                <a:gridCol w="334721"/>
                <a:gridCol w="478682"/>
                <a:gridCol w="461915"/>
                <a:gridCol w="334721"/>
                <a:gridCol w="334721"/>
                <a:gridCol w="329086"/>
                <a:gridCol w="408515"/>
              </a:tblGrid>
              <a:tr h="1611194">
                <a:tc>
                  <a:txBody>
                    <a:bodyPr/>
                    <a:lstStyle/>
                    <a:p>
                      <a:pPr algn="l" rtl="0" fontAlgn="ctr"/>
                      <a:r>
                        <a:rPr lang="en-US" sz="1000" b="1" u="none" strike="noStrike" dirty="0">
                          <a:effectLst/>
                        </a:rPr>
                        <a:t>S.N.</a:t>
                      </a:r>
                      <a:endParaRPr lang="en-US" sz="1000" b="1" i="0" u="none" strike="noStrike" dirty="0">
                        <a:solidFill>
                          <a:srgbClr val="000000"/>
                        </a:solidFill>
                        <a:effectLst/>
                        <a:latin typeface="Bodoni MT Black"/>
                      </a:endParaRPr>
                    </a:p>
                  </a:txBody>
                  <a:tcPr marL="4362" marR="4362" marT="4362" marB="0" anchor="ctr"/>
                </a:tc>
                <a:tc>
                  <a:txBody>
                    <a:bodyPr/>
                    <a:lstStyle/>
                    <a:p>
                      <a:pPr algn="l" rtl="0" fontAlgn="ctr"/>
                      <a:r>
                        <a:rPr lang="en-US" sz="1000" b="1" u="none" strike="noStrike" dirty="0">
                          <a:effectLst/>
                        </a:rPr>
                        <a:t>State /UT</a:t>
                      </a:r>
                      <a:endParaRPr lang="en-US" sz="1000" b="1" i="0" u="none" strike="noStrike" dirty="0">
                        <a:solidFill>
                          <a:srgbClr val="000000"/>
                        </a:solidFill>
                        <a:effectLst/>
                        <a:latin typeface="Bodoni MT Black"/>
                      </a:endParaRPr>
                    </a:p>
                  </a:txBody>
                  <a:tcPr marL="4362" marR="4362" marT="4362" marB="0" anchor="ctr"/>
                </a:tc>
                <a:tc>
                  <a:txBody>
                    <a:bodyPr/>
                    <a:lstStyle/>
                    <a:p>
                      <a:pPr algn="l" rtl="0" fontAlgn="ctr"/>
                      <a:r>
                        <a:rPr lang="en-US" sz="1000" b="1" u="none" strike="noStrike" dirty="0" smtClean="0">
                          <a:effectLst/>
                        </a:rPr>
                        <a:t>total Area</a:t>
                      </a:r>
                    </a:p>
                    <a:p>
                      <a:pPr algn="l" rtl="0" fontAlgn="ctr"/>
                      <a:r>
                        <a:rPr lang="en-US" sz="1000" b="1" u="none" strike="noStrike" dirty="0" smtClean="0">
                          <a:effectLst/>
                        </a:rPr>
                        <a:t>(sq.km</a:t>
                      </a:r>
                      <a:r>
                        <a:rPr lang="en-US" sz="1000" b="1" u="none" strike="noStrike" dirty="0">
                          <a:effectLst/>
                        </a:rPr>
                        <a:t>)</a:t>
                      </a:r>
                      <a:endParaRPr lang="en-US" sz="1000" b="1" i="0" u="none" strike="noStrike" dirty="0">
                        <a:solidFill>
                          <a:srgbClr val="000000"/>
                        </a:solidFill>
                        <a:effectLst/>
                        <a:latin typeface="Bodoni MT Black"/>
                      </a:endParaRPr>
                    </a:p>
                  </a:txBody>
                  <a:tcPr marL="4362" marR="4362" marT="4362" marB="0" anchor="ctr"/>
                </a:tc>
                <a:tc>
                  <a:txBody>
                    <a:bodyPr/>
                    <a:lstStyle/>
                    <a:p>
                      <a:pPr algn="l" rtl="0" fontAlgn="ctr"/>
                      <a:r>
                        <a:rPr lang="en-US" sz="1000" b="1" u="none" strike="noStrike" dirty="0">
                          <a:effectLst/>
                        </a:rPr>
                        <a:t>Area feasible for </a:t>
                      </a:r>
                      <a:r>
                        <a:rPr lang="en-US" sz="1000" b="1" u="none" strike="noStrike" dirty="0" smtClean="0">
                          <a:effectLst/>
                        </a:rPr>
                        <a:t>art. </a:t>
                      </a:r>
                      <a:r>
                        <a:rPr lang="en-US" sz="1000" b="1" u="none" strike="noStrike" dirty="0" err="1" smtClean="0">
                          <a:effectLst/>
                        </a:rPr>
                        <a:t>rech</a:t>
                      </a:r>
                      <a:r>
                        <a:rPr lang="en-US" sz="1000" b="1" u="none" strike="noStrike" dirty="0" smtClean="0">
                          <a:effectLst/>
                        </a:rPr>
                        <a:t>.(sq.km</a:t>
                      </a:r>
                      <a:r>
                        <a:rPr lang="en-US" sz="1000" b="1" u="none" strike="noStrike" dirty="0">
                          <a:effectLst/>
                        </a:rPr>
                        <a:t>)</a:t>
                      </a:r>
                      <a:endParaRPr lang="en-US" sz="1000" b="1" i="0" u="none" strike="noStrike" dirty="0">
                        <a:solidFill>
                          <a:srgbClr val="000000"/>
                        </a:solidFill>
                        <a:effectLst/>
                        <a:latin typeface="Bodoni MT Black"/>
                      </a:endParaRPr>
                    </a:p>
                  </a:txBody>
                  <a:tcPr marL="4362" marR="4362" marT="4362" marB="0" anchor="ctr"/>
                </a:tc>
                <a:tc>
                  <a:txBody>
                    <a:bodyPr/>
                    <a:lstStyle/>
                    <a:p>
                      <a:pPr algn="l" rtl="0" fontAlgn="ctr"/>
                      <a:r>
                        <a:rPr lang="en-US" sz="1000" b="1" u="none" strike="noStrike" dirty="0" smtClean="0">
                          <a:effectLst/>
                        </a:rPr>
                        <a:t> </a:t>
                      </a:r>
                      <a:r>
                        <a:rPr lang="en-US" sz="1000" b="1" u="none" strike="noStrike" dirty="0" err="1" smtClean="0">
                          <a:effectLst/>
                        </a:rPr>
                        <a:t>unsat</a:t>
                      </a:r>
                      <a:r>
                        <a:rPr lang="en-US" sz="1000" b="1" u="none" strike="noStrike" dirty="0" smtClean="0">
                          <a:effectLst/>
                        </a:rPr>
                        <a:t>. </a:t>
                      </a:r>
                      <a:r>
                        <a:rPr lang="en-US" sz="1000" b="1" u="none" strike="noStrike" dirty="0">
                          <a:effectLst/>
                        </a:rPr>
                        <a:t>zone </a:t>
                      </a:r>
                      <a:r>
                        <a:rPr lang="en-US" sz="1000" b="1" u="none" strike="noStrike" dirty="0" smtClean="0">
                          <a:effectLst/>
                        </a:rPr>
                        <a:t>avail. </a:t>
                      </a:r>
                      <a:r>
                        <a:rPr lang="en-US" sz="1000" b="1" u="none" strike="noStrike" dirty="0">
                          <a:effectLst/>
                        </a:rPr>
                        <a:t>for </a:t>
                      </a:r>
                      <a:r>
                        <a:rPr lang="en-US" sz="1000" b="1" u="none" strike="noStrike" dirty="0" err="1" smtClean="0">
                          <a:effectLst/>
                        </a:rPr>
                        <a:t>rech</a:t>
                      </a:r>
                      <a:r>
                        <a:rPr lang="en-US" sz="1000" b="1" u="none" strike="noStrike" dirty="0" smtClean="0">
                          <a:effectLst/>
                        </a:rPr>
                        <a:t>.(MCM</a:t>
                      </a:r>
                      <a:r>
                        <a:rPr lang="en-US" sz="1000" b="1" u="none" strike="noStrike" dirty="0">
                          <a:effectLst/>
                        </a:rPr>
                        <a:t>)</a:t>
                      </a:r>
                      <a:endParaRPr lang="en-US" sz="1000" b="1" i="0" u="none" strike="noStrike" dirty="0">
                        <a:solidFill>
                          <a:srgbClr val="000000"/>
                        </a:solidFill>
                        <a:effectLst/>
                        <a:latin typeface="Bodoni MT Black"/>
                      </a:endParaRPr>
                    </a:p>
                  </a:txBody>
                  <a:tcPr marL="4362" marR="4362" marT="4362" marB="0" anchor="ctr"/>
                </a:tc>
                <a:tc>
                  <a:txBody>
                    <a:bodyPr/>
                    <a:lstStyle/>
                    <a:p>
                      <a:pPr algn="l" rtl="0" fontAlgn="ctr"/>
                      <a:r>
                        <a:rPr lang="en-US" sz="1000" b="1" u="none" strike="noStrike" dirty="0" smtClean="0">
                          <a:effectLst/>
                        </a:rPr>
                        <a:t>Vol. </a:t>
                      </a:r>
                      <a:r>
                        <a:rPr lang="en-US" sz="1000" b="1" u="none" strike="noStrike" dirty="0">
                          <a:effectLst/>
                        </a:rPr>
                        <a:t>of water </a:t>
                      </a:r>
                      <a:r>
                        <a:rPr lang="en-US" sz="1000" b="1" u="none" strike="noStrike" dirty="0" err="1" smtClean="0">
                          <a:effectLst/>
                        </a:rPr>
                        <a:t>requir</a:t>
                      </a:r>
                      <a:r>
                        <a:rPr lang="en-US" sz="1000" b="1" u="none" strike="noStrike" dirty="0" smtClean="0">
                          <a:effectLst/>
                        </a:rPr>
                        <a:t>. </a:t>
                      </a:r>
                      <a:r>
                        <a:rPr lang="en-US" sz="1000" b="1" u="none" strike="noStrike" dirty="0">
                          <a:effectLst/>
                        </a:rPr>
                        <a:t>for </a:t>
                      </a:r>
                      <a:r>
                        <a:rPr lang="en-US" sz="1000" b="1" u="none" strike="noStrike" dirty="0" err="1" smtClean="0">
                          <a:effectLst/>
                        </a:rPr>
                        <a:t>rech</a:t>
                      </a:r>
                      <a:r>
                        <a:rPr lang="en-US" sz="1000" b="1" u="none" strike="noStrike" dirty="0" smtClean="0">
                          <a:effectLst/>
                        </a:rPr>
                        <a:t>.(MCM</a:t>
                      </a:r>
                      <a:r>
                        <a:rPr lang="en-US" sz="1000" b="1" u="none" strike="noStrike" dirty="0">
                          <a:effectLst/>
                        </a:rPr>
                        <a:t>)</a:t>
                      </a:r>
                      <a:endParaRPr lang="en-US" sz="1000" b="1" i="0" u="none" strike="noStrike" dirty="0">
                        <a:solidFill>
                          <a:srgbClr val="000000"/>
                        </a:solidFill>
                        <a:effectLst/>
                        <a:latin typeface="Bodoni MT Black"/>
                      </a:endParaRPr>
                    </a:p>
                  </a:txBody>
                  <a:tcPr marL="4362" marR="4362" marT="4362" marB="0" anchor="ctr"/>
                </a:tc>
                <a:tc>
                  <a:txBody>
                    <a:bodyPr/>
                    <a:lstStyle/>
                    <a:p>
                      <a:pPr algn="l" rtl="0" fontAlgn="ctr"/>
                      <a:r>
                        <a:rPr lang="en-US" sz="1000" b="1" u="none" strike="noStrike" dirty="0" err="1" smtClean="0">
                          <a:solidFill>
                            <a:schemeClr val="tx1"/>
                          </a:solidFill>
                          <a:effectLst/>
                        </a:rPr>
                        <a:t>surpl</a:t>
                      </a:r>
                      <a:r>
                        <a:rPr lang="en-US" sz="1000" b="1" u="none" strike="noStrike" dirty="0" smtClean="0">
                          <a:solidFill>
                            <a:schemeClr val="tx1"/>
                          </a:solidFill>
                          <a:effectLst/>
                        </a:rPr>
                        <a:t>. water avail. </a:t>
                      </a:r>
                      <a:r>
                        <a:rPr lang="en-US" sz="1000" b="1" u="none" strike="noStrike" dirty="0">
                          <a:solidFill>
                            <a:schemeClr val="tx1"/>
                          </a:solidFill>
                          <a:effectLst/>
                        </a:rPr>
                        <a:t>for </a:t>
                      </a:r>
                      <a:r>
                        <a:rPr lang="en-US" sz="1000" b="1" u="none" strike="noStrike" dirty="0" err="1" smtClean="0">
                          <a:solidFill>
                            <a:schemeClr val="tx1"/>
                          </a:solidFill>
                          <a:effectLst/>
                        </a:rPr>
                        <a:t>rech</a:t>
                      </a:r>
                      <a:r>
                        <a:rPr lang="en-US" sz="1000" b="1" u="none" strike="noStrike" dirty="0" smtClean="0">
                          <a:solidFill>
                            <a:schemeClr val="tx1"/>
                          </a:solidFill>
                          <a:effectLst/>
                        </a:rPr>
                        <a:t>.(MCM</a:t>
                      </a:r>
                      <a:r>
                        <a:rPr lang="en-US" sz="1000" b="1" u="none" strike="noStrike" dirty="0">
                          <a:solidFill>
                            <a:schemeClr val="tx1"/>
                          </a:solidFill>
                          <a:effectLst/>
                        </a:rPr>
                        <a:t>)</a:t>
                      </a:r>
                      <a:endParaRPr lang="en-US" sz="1000" b="1" i="0" u="none" strike="noStrike" dirty="0">
                        <a:solidFill>
                          <a:schemeClr val="tx1"/>
                        </a:solidFill>
                        <a:effectLst/>
                        <a:latin typeface="Bodoni MT Black"/>
                      </a:endParaRPr>
                    </a:p>
                  </a:txBody>
                  <a:tcPr marL="4362" marR="4362" marT="4362" marB="0" anchor="ctr">
                    <a:solidFill>
                      <a:srgbClr val="FFFF00"/>
                    </a:solidFill>
                  </a:tcPr>
                </a:tc>
                <a:tc>
                  <a:txBody>
                    <a:bodyPr/>
                    <a:lstStyle/>
                    <a:p>
                      <a:pPr algn="l" rtl="0" fontAlgn="ctr"/>
                      <a:r>
                        <a:rPr lang="en-US" sz="1000" b="1" u="none" strike="noStrike" dirty="0" smtClean="0">
                          <a:effectLst/>
                        </a:rPr>
                        <a:t>Propos. </a:t>
                      </a:r>
                      <a:r>
                        <a:rPr lang="en-US" sz="1000" b="1" u="none" strike="noStrike" dirty="0" err="1" smtClean="0">
                          <a:effectLst/>
                        </a:rPr>
                        <a:t>Struct</a:t>
                      </a:r>
                      <a:r>
                        <a:rPr lang="en-US" sz="1000" b="1" u="none" strike="noStrike" dirty="0" smtClean="0">
                          <a:effectLst/>
                        </a:rPr>
                        <a:t>.</a:t>
                      </a:r>
                      <a:endParaRPr lang="en-US" sz="1000" b="1" i="0" u="none" strike="noStrike" dirty="0">
                        <a:solidFill>
                          <a:srgbClr val="000000"/>
                        </a:solidFill>
                        <a:effectLst/>
                        <a:latin typeface="Bodoni MT Black"/>
                      </a:endParaRPr>
                    </a:p>
                  </a:txBody>
                  <a:tcPr marL="4362" marR="4362" marT="4362" marB="0" anchor="ctr"/>
                </a:tc>
                <a:tc>
                  <a:txBody>
                    <a:bodyPr/>
                    <a:lstStyle/>
                    <a:p>
                      <a:pPr algn="l" rtl="0" fontAlgn="ctr"/>
                      <a:r>
                        <a:rPr lang="en-US" sz="1000" b="1" u="none" strike="noStrike" dirty="0" smtClean="0">
                          <a:effectLst/>
                        </a:rPr>
                        <a:t>Tent. </a:t>
                      </a:r>
                      <a:r>
                        <a:rPr lang="en-US" sz="1000" b="1" u="none" strike="noStrike" dirty="0">
                          <a:effectLst/>
                        </a:rPr>
                        <a:t>Cost ( lakh)</a:t>
                      </a:r>
                      <a:endParaRPr lang="en-US" sz="1000" b="1" i="0" u="none" strike="noStrike" dirty="0">
                        <a:solidFill>
                          <a:srgbClr val="000000"/>
                        </a:solidFill>
                        <a:effectLst/>
                        <a:latin typeface="Bodoni MT Black"/>
                      </a:endParaRPr>
                    </a:p>
                  </a:txBody>
                  <a:tcPr marL="4362" marR="4362" marT="4362" marB="0" anchor="ctr"/>
                </a:tc>
                <a:tc>
                  <a:txBody>
                    <a:bodyPr/>
                    <a:lstStyle/>
                    <a:p>
                      <a:pPr algn="l" rtl="0" fontAlgn="ctr"/>
                      <a:r>
                        <a:rPr lang="en-US" sz="1000" b="1" u="none" strike="noStrike" dirty="0">
                          <a:effectLst/>
                        </a:rPr>
                        <a:t>Net GW </a:t>
                      </a:r>
                      <a:r>
                        <a:rPr lang="en-US" sz="1000" b="1" u="none" strike="noStrike" dirty="0" err="1">
                          <a:effectLst/>
                        </a:rPr>
                        <a:t>Avialbility</a:t>
                      </a:r>
                      <a:r>
                        <a:rPr lang="en-US" sz="1000" b="1" u="none" strike="noStrike" dirty="0">
                          <a:effectLst/>
                        </a:rPr>
                        <a:t> </a:t>
                      </a:r>
                      <a:r>
                        <a:rPr lang="en-US" sz="1000" b="1" u="none" strike="noStrike" dirty="0" smtClean="0">
                          <a:effectLst/>
                        </a:rPr>
                        <a:t>(BCM)</a:t>
                      </a:r>
                      <a:endParaRPr lang="en-US" sz="1000" b="1" i="0" u="none" strike="noStrike" dirty="0">
                        <a:solidFill>
                          <a:srgbClr val="000000"/>
                        </a:solidFill>
                        <a:effectLst/>
                        <a:latin typeface="Bodoni MT Black"/>
                      </a:endParaRPr>
                    </a:p>
                  </a:txBody>
                  <a:tcPr marL="4362" marR="4362" marT="4362" marB="0" anchor="ctr"/>
                </a:tc>
                <a:tc>
                  <a:txBody>
                    <a:bodyPr/>
                    <a:lstStyle/>
                    <a:p>
                      <a:pPr algn="l" rtl="0" fontAlgn="ctr"/>
                      <a:r>
                        <a:rPr lang="en-US" sz="1000" b="1" u="none" strike="noStrike" dirty="0">
                          <a:effectLst/>
                        </a:rPr>
                        <a:t>Total </a:t>
                      </a:r>
                      <a:r>
                        <a:rPr lang="en-US" sz="1000" b="1" u="none" strike="noStrike" dirty="0" smtClean="0">
                          <a:effectLst/>
                        </a:rPr>
                        <a:t>Draft(BCM)</a:t>
                      </a:r>
                      <a:endParaRPr lang="en-US" sz="1000" b="1" i="0" u="none" strike="noStrike" dirty="0">
                        <a:solidFill>
                          <a:srgbClr val="000000"/>
                        </a:solidFill>
                        <a:effectLst/>
                        <a:latin typeface="Bodoni MT Black"/>
                      </a:endParaRPr>
                    </a:p>
                  </a:txBody>
                  <a:tcPr marL="4362" marR="4362" marT="4362" marB="0" anchor="ctr"/>
                </a:tc>
                <a:tc>
                  <a:txBody>
                    <a:bodyPr/>
                    <a:lstStyle/>
                    <a:p>
                      <a:pPr algn="l" rtl="0" fontAlgn="ctr"/>
                      <a:r>
                        <a:rPr lang="en-US" sz="1000" b="1" u="none" strike="noStrike" dirty="0">
                          <a:effectLst/>
                        </a:rPr>
                        <a:t>Stage of </a:t>
                      </a:r>
                      <a:r>
                        <a:rPr lang="en-US" sz="1000" b="1" u="none" strike="noStrike" dirty="0" smtClean="0">
                          <a:effectLst/>
                        </a:rPr>
                        <a:t>Dev.(%)</a:t>
                      </a:r>
                      <a:endParaRPr lang="en-US" sz="1000" b="1" i="0" u="none" strike="noStrike" dirty="0">
                        <a:solidFill>
                          <a:srgbClr val="000000"/>
                        </a:solidFill>
                        <a:effectLst/>
                        <a:latin typeface="Bodoni MT Black"/>
                      </a:endParaRPr>
                    </a:p>
                  </a:txBody>
                  <a:tcPr marL="4362" marR="4362" marT="4362" marB="0" anchor="ctr"/>
                </a:tc>
                <a:tc>
                  <a:txBody>
                    <a:bodyPr/>
                    <a:lstStyle/>
                    <a:p>
                      <a:pPr algn="l" rtl="0" fontAlgn="ctr"/>
                      <a:r>
                        <a:rPr lang="en-US" sz="1000" b="1" u="none" strike="noStrike" dirty="0" smtClean="0">
                          <a:effectLst/>
                        </a:rPr>
                        <a:t>Difference </a:t>
                      </a:r>
                      <a:r>
                        <a:rPr lang="en-US" sz="1000" b="1" u="none" strike="noStrike" dirty="0" smtClean="0">
                          <a:effectLst/>
                        </a:rPr>
                        <a:t>bet. Net Avail. Res. </a:t>
                      </a:r>
                      <a:r>
                        <a:rPr lang="en-US" sz="1000" b="1" u="none" strike="noStrike" dirty="0">
                          <a:effectLst/>
                        </a:rPr>
                        <a:t>and </a:t>
                      </a:r>
                      <a:r>
                        <a:rPr lang="en-US" sz="1000" b="1" u="none" strike="noStrike" dirty="0" smtClean="0">
                          <a:effectLst/>
                        </a:rPr>
                        <a:t>Draft </a:t>
                      </a:r>
                      <a:r>
                        <a:rPr lang="en-US" sz="1000" b="1" u="none" strike="noStrike" dirty="0">
                          <a:effectLst/>
                        </a:rPr>
                        <a:t>( </a:t>
                      </a:r>
                      <a:r>
                        <a:rPr lang="en-US" sz="1000" b="1" u="none" strike="noStrike" dirty="0" smtClean="0">
                          <a:effectLst/>
                        </a:rPr>
                        <a:t>BCM)</a:t>
                      </a:r>
                      <a:endParaRPr lang="en-US" sz="1000" b="1" i="0" u="none" strike="noStrike" dirty="0">
                        <a:solidFill>
                          <a:srgbClr val="000000"/>
                        </a:solidFill>
                        <a:effectLst/>
                        <a:latin typeface="Bodoni MT Black"/>
                      </a:endParaRPr>
                    </a:p>
                  </a:txBody>
                  <a:tcPr marL="4362" marR="4362" marT="4362" marB="0" anchor="ctr">
                    <a:solidFill>
                      <a:srgbClr val="FFFF00"/>
                    </a:solidFill>
                  </a:tcPr>
                </a:tc>
              </a:tr>
              <a:tr h="159841">
                <a:tc>
                  <a:txBody>
                    <a:bodyPr/>
                    <a:lstStyle/>
                    <a:p>
                      <a:pPr algn="l" fontAlgn="b"/>
                      <a:r>
                        <a:rPr lang="en-US" sz="1050" b="1" u="none" strike="noStrike" dirty="0">
                          <a:effectLst/>
                        </a:rPr>
                        <a:t> </a:t>
                      </a:r>
                      <a:r>
                        <a:rPr lang="en-US" sz="1050" b="1" u="none" strike="noStrike" dirty="0" smtClean="0">
                          <a:effectLst/>
                        </a:rPr>
                        <a:t>1</a:t>
                      </a:r>
                      <a:endParaRPr lang="en-US" sz="1050" b="1" i="0" u="none" strike="noStrike" dirty="0">
                        <a:solidFill>
                          <a:srgbClr val="000000"/>
                        </a:solidFill>
                        <a:effectLst/>
                        <a:latin typeface="Calibri"/>
                      </a:endParaRPr>
                    </a:p>
                  </a:txBody>
                  <a:tcPr marL="4362" marR="4362" marT="4362" marB="0" anchor="b">
                    <a:solidFill>
                      <a:srgbClr val="00B0F0"/>
                    </a:solidFill>
                  </a:tcPr>
                </a:tc>
                <a:tc>
                  <a:txBody>
                    <a:bodyPr/>
                    <a:lstStyle/>
                    <a:p>
                      <a:pPr algn="l" fontAlgn="b"/>
                      <a:r>
                        <a:rPr lang="en-US" sz="1050" b="1" u="none" strike="noStrike" dirty="0" smtClean="0">
                          <a:effectLst/>
                        </a:rPr>
                        <a:t>2</a:t>
                      </a:r>
                      <a:r>
                        <a:rPr lang="en-US" sz="1050" b="1" u="none" strike="noStrike" dirty="0">
                          <a:effectLst/>
                        </a:rPr>
                        <a:t> </a:t>
                      </a:r>
                      <a:endParaRPr lang="en-US" sz="1050" b="1" i="0" u="none" strike="noStrike" dirty="0">
                        <a:solidFill>
                          <a:srgbClr val="000000"/>
                        </a:solidFill>
                        <a:effectLst/>
                        <a:latin typeface="Calibri"/>
                      </a:endParaRPr>
                    </a:p>
                  </a:txBody>
                  <a:tcPr marL="4362" marR="4362" marT="4362" marB="0" anchor="b">
                    <a:solidFill>
                      <a:srgbClr val="00B0F0"/>
                    </a:solidFill>
                  </a:tcPr>
                </a:tc>
                <a:tc>
                  <a:txBody>
                    <a:bodyPr/>
                    <a:lstStyle/>
                    <a:p>
                      <a:pPr algn="l" fontAlgn="b"/>
                      <a:r>
                        <a:rPr lang="en-US" sz="1050" b="1" u="none" strike="noStrike" dirty="0" smtClean="0">
                          <a:effectLst/>
                        </a:rPr>
                        <a:t>3</a:t>
                      </a:r>
                      <a:r>
                        <a:rPr lang="en-US" sz="1050" b="1" u="none" strike="noStrike" dirty="0">
                          <a:effectLst/>
                        </a:rPr>
                        <a:t> </a:t>
                      </a:r>
                      <a:endParaRPr lang="en-US" sz="1050" b="1" i="0" u="none" strike="noStrike" dirty="0">
                        <a:solidFill>
                          <a:srgbClr val="000000"/>
                        </a:solidFill>
                        <a:effectLst/>
                        <a:latin typeface="Calibri"/>
                      </a:endParaRPr>
                    </a:p>
                  </a:txBody>
                  <a:tcPr marL="4362" marR="4362" marT="4362" marB="0" anchor="b">
                    <a:solidFill>
                      <a:srgbClr val="00B0F0"/>
                    </a:solidFill>
                  </a:tcPr>
                </a:tc>
                <a:tc>
                  <a:txBody>
                    <a:bodyPr/>
                    <a:lstStyle/>
                    <a:p>
                      <a:pPr algn="l" fontAlgn="b"/>
                      <a:r>
                        <a:rPr lang="en-US" sz="1050" b="1" u="none" strike="noStrike" dirty="0" smtClean="0">
                          <a:effectLst/>
                        </a:rPr>
                        <a:t>4</a:t>
                      </a:r>
                      <a:r>
                        <a:rPr lang="en-US" sz="1050" b="1" u="none" strike="noStrike" dirty="0">
                          <a:effectLst/>
                        </a:rPr>
                        <a:t> </a:t>
                      </a:r>
                      <a:endParaRPr lang="en-US" sz="1050" b="1" i="0" u="none" strike="noStrike" dirty="0">
                        <a:solidFill>
                          <a:srgbClr val="000000"/>
                        </a:solidFill>
                        <a:effectLst/>
                        <a:latin typeface="Calibri"/>
                      </a:endParaRPr>
                    </a:p>
                  </a:txBody>
                  <a:tcPr marL="4362" marR="4362" marT="4362" marB="0" anchor="b">
                    <a:solidFill>
                      <a:srgbClr val="00B0F0"/>
                    </a:solidFill>
                  </a:tcPr>
                </a:tc>
                <a:tc>
                  <a:txBody>
                    <a:bodyPr/>
                    <a:lstStyle/>
                    <a:p>
                      <a:pPr algn="l" fontAlgn="b"/>
                      <a:r>
                        <a:rPr lang="en-US" sz="1050" b="1" u="none" strike="noStrike" dirty="0" smtClean="0">
                          <a:effectLst/>
                        </a:rPr>
                        <a:t>5</a:t>
                      </a:r>
                      <a:r>
                        <a:rPr lang="en-US" sz="1050" b="1" u="none" strike="noStrike" dirty="0">
                          <a:effectLst/>
                        </a:rPr>
                        <a:t> </a:t>
                      </a:r>
                      <a:endParaRPr lang="en-US" sz="1050" b="1" i="0" u="none" strike="noStrike" dirty="0">
                        <a:solidFill>
                          <a:srgbClr val="000000"/>
                        </a:solidFill>
                        <a:effectLst/>
                        <a:latin typeface="Calibri"/>
                      </a:endParaRPr>
                    </a:p>
                  </a:txBody>
                  <a:tcPr marL="4362" marR="4362" marT="4362" marB="0" anchor="b">
                    <a:solidFill>
                      <a:srgbClr val="00B0F0"/>
                    </a:solidFill>
                  </a:tcPr>
                </a:tc>
                <a:tc>
                  <a:txBody>
                    <a:bodyPr/>
                    <a:lstStyle/>
                    <a:p>
                      <a:pPr algn="l" fontAlgn="b"/>
                      <a:r>
                        <a:rPr lang="en-US" sz="1050" b="1" u="none" strike="noStrike" dirty="0" smtClean="0">
                          <a:effectLst/>
                        </a:rPr>
                        <a:t>6</a:t>
                      </a:r>
                      <a:r>
                        <a:rPr lang="en-US" sz="1050" b="1" u="none" strike="noStrike" dirty="0">
                          <a:effectLst/>
                        </a:rPr>
                        <a:t> </a:t>
                      </a:r>
                      <a:endParaRPr lang="en-US" sz="1050" b="1" i="0" u="none" strike="noStrike" dirty="0">
                        <a:solidFill>
                          <a:srgbClr val="000000"/>
                        </a:solidFill>
                        <a:effectLst/>
                        <a:latin typeface="Calibri"/>
                      </a:endParaRPr>
                    </a:p>
                  </a:txBody>
                  <a:tcPr marL="4362" marR="4362" marT="4362" marB="0" anchor="b">
                    <a:solidFill>
                      <a:srgbClr val="00B0F0"/>
                    </a:solidFill>
                  </a:tcPr>
                </a:tc>
                <a:tc>
                  <a:txBody>
                    <a:bodyPr/>
                    <a:lstStyle/>
                    <a:p>
                      <a:pPr algn="l" fontAlgn="b"/>
                      <a:r>
                        <a:rPr lang="en-US" sz="1050" b="1" u="none" strike="noStrike" dirty="0" smtClean="0">
                          <a:solidFill>
                            <a:schemeClr val="tx1"/>
                          </a:solidFill>
                          <a:effectLst/>
                        </a:rPr>
                        <a:t>7</a:t>
                      </a:r>
                      <a:r>
                        <a:rPr lang="en-US" sz="1050" b="1" u="none" strike="noStrike" dirty="0">
                          <a:solidFill>
                            <a:schemeClr val="tx1"/>
                          </a:solidFill>
                          <a:effectLst/>
                        </a:rPr>
                        <a:t> </a:t>
                      </a:r>
                      <a:endParaRPr lang="en-US" sz="1050" b="1" i="0" u="none" strike="noStrike" dirty="0">
                        <a:solidFill>
                          <a:schemeClr val="tx1"/>
                        </a:solidFill>
                        <a:effectLst/>
                        <a:latin typeface="Calibri"/>
                      </a:endParaRPr>
                    </a:p>
                  </a:txBody>
                  <a:tcPr marL="4362" marR="4362" marT="4362" marB="0" anchor="b">
                    <a:solidFill>
                      <a:srgbClr val="FFFF00"/>
                    </a:solidFill>
                  </a:tcPr>
                </a:tc>
                <a:tc>
                  <a:txBody>
                    <a:bodyPr/>
                    <a:lstStyle/>
                    <a:p>
                      <a:pPr algn="l" fontAlgn="b"/>
                      <a:r>
                        <a:rPr lang="en-US" sz="1050" b="1" u="none" strike="noStrike" dirty="0" smtClean="0">
                          <a:effectLst/>
                        </a:rPr>
                        <a:t>9</a:t>
                      </a:r>
                      <a:r>
                        <a:rPr lang="en-US" sz="1050" b="1" u="none" strike="noStrike" dirty="0">
                          <a:effectLst/>
                        </a:rPr>
                        <a:t> </a:t>
                      </a:r>
                      <a:endParaRPr lang="en-US" sz="1050" b="1" i="0" u="none" strike="noStrike" dirty="0">
                        <a:solidFill>
                          <a:srgbClr val="000000"/>
                        </a:solidFill>
                        <a:effectLst/>
                        <a:latin typeface="Calibri"/>
                      </a:endParaRPr>
                    </a:p>
                  </a:txBody>
                  <a:tcPr marL="4362" marR="4362" marT="4362" marB="0" anchor="b">
                    <a:solidFill>
                      <a:srgbClr val="00B0F0"/>
                    </a:solidFill>
                  </a:tcPr>
                </a:tc>
                <a:tc>
                  <a:txBody>
                    <a:bodyPr/>
                    <a:lstStyle/>
                    <a:p>
                      <a:pPr algn="l" fontAlgn="b"/>
                      <a:r>
                        <a:rPr lang="en-US" sz="1050" b="1" u="none" strike="noStrike" dirty="0" smtClean="0">
                          <a:effectLst/>
                        </a:rPr>
                        <a:t>10</a:t>
                      </a:r>
                      <a:r>
                        <a:rPr lang="en-US" sz="1050" b="1" u="none" strike="noStrike" dirty="0">
                          <a:effectLst/>
                        </a:rPr>
                        <a:t> </a:t>
                      </a:r>
                      <a:endParaRPr lang="en-US" sz="1050" b="1" i="0" u="none" strike="noStrike" dirty="0">
                        <a:solidFill>
                          <a:srgbClr val="000000"/>
                        </a:solidFill>
                        <a:effectLst/>
                        <a:latin typeface="Calibri"/>
                      </a:endParaRPr>
                    </a:p>
                  </a:txBody>
                  <a:tcPr marL="4362" marR="4362" marT="4362" marB="0" anchor="b">
                    <a:solidFill>
                      <a:srgbClr val="00B0F0"/>
                    </a:solidFill>
                  </a:tcPr>
                </a:tc>
                <a:tc>
                  <a:txBody>
                    <a:bodyPr/>
                    <a:lstStyle/>
                    <a:p>
                      <a:pPr algn="l" fontAlgn="b"/>
                      <a:r>
                        <a:rPr lang="en-US" sz="1050" b="1" u="none" strike="noStrike" dirty="0" smtClean="0">
                          <a:effectLst/>
                        </a:rPr>
                        <a:t>11</a:t>
                      </a:r>
                      <a:r>
                        <a:rPr lang="en-US" sz="1050" b="1" u="none" strike="noStrike" dirty="0">
                          <a:effectLst/>
                        </a:rPr>
                        <a:t> </a:t>
                      </a:r>
                      <a:endParaRPr lang="en-US" sz="1050" b="1" i="0" u="none" strike="noStrike" dirty="0">
                        <a:solidFill>
                          <a:srgbClr val="000000"/>
                        </a:solidFill>
                        <a:effectLst/>
                        <a:latin typeface="Calibri"/>
                      </a:endParaRPr>
                    </a:p>
                  </a:txBody>
                  <a:tcPr marL="4362" marR="4362" marT="4362" marB="0" anchor="b">
                    <a:solidFill>
                      <a:srgbClr val="00B0F0"/>
                    </a:solidFill>
                  </a:tcPr>
                </a:tc>
                <a:tc>
                  <a:txBody>
                    <a:bodyPr/>
                    <a:lstStyle/>
                    <a:p>
                      <a:pPr algn="l" fontAlgn="b"/>
                      <a:r>
                        <a:rPr lang="en-US" sz="1050" b="1" u="none" strike="noStrike" dirty="0" smtClean="0">
                          <a:effectLst/>
                        </a:rPr>
                        <a:t>12</a:t>
                      </a:r>
                      <a:r>
                        <a:rPr lang="en-US" sz="1050" b="1" u="none" strike="noStrike" dirty="0">
                          <a:effectLst/>
                        </a:rPr>
                        <a:t> </a:t>
                      </a:r>
                      <a:endParaRPr lang="en-US" sz="1050" b="1" i="0" u="none" strike="noStrike" dirty="0">
                        <a:solidFill>
                          <a:srgbClr val="000000"/>
                        </a:solidFill>
                        <a:effectLst/>
                        <a:latin typeface="Calibri"/>
                      </a:endParaRPr>
                    </a:p>
                  </a:txBody>
                  <a:tcPr marL="4362" marR="4362" marT="4362" marB="0" anchor="b">
                    <a:solidFill>
                      <a:srgbClr val="00B0F0"/>
                    </a:solidFill>
                  </a:tcPr>
                </a:tc>
                <a:tc>
                  <a:txBody>
                    <a:bodyPr/>
                    <a:lstStyle/>
                    <a:p>
                      <a:pPr algn="l" fontAlgn="b"/>
                      <a:r>
                        <a:rPr lang="en-US" sz="1050" b="1" u="none" strike="noStrike" dirty="0" smtClean="0">
                          <a:effectLst/>
                        </a:rPr>
                        <a:t>13</a:t>
                      </a:r>
                      <a:r>
                        <a:rPr lang="en-US" sz="1050" b="1" u="none" strike="noStrike" dirty="0">
                          <a:effectLst/>
                        </a:rPr>
                        <a:t> </a:t>
                      </a:r>
                      <a:endParaRPr lang="en-US" sz="1050" b="1" i="0" u="none" strike="noStrike" dirty="0">
                        <a:solidFill>
                          <a:srgbClr val="000000"/>
                        </a:solidFill>
                        <a:effectLst/>
                        <a:latin typeface="Calibri"/>
                      </a:endParaRPr>
                    </a:p>
                  </a:txBody>
                  <a:tcPr marL="4362" marR="4362" marT="4362" marB="0" anchor="b">
                    <a:solidFill>
                      <a:srgbClr val="00B0F0"/>
                    </a:solidFill>
                  </a:tcPr>
                </a:tc>
                <a:tc>
                  <a:txBody>
                    <a:bodyPr/>
                    <a:lstStyle/>
                    <a:p>
                      <a:pPr algn="l" fontAlgn="b"/>
                      <a:r>
                        <a:rPr lang="en-US" sz="1000" b="1" u="none" strike="noStrike" dirty="0" smtClean="0">
                          <a:effectLst/>
                        </a:rPr>
                        <a:t>14</a:t>
                      </a:r>
                      <a:r>
                        <a:rPr lang="en-US" sz="1000" b="1" u="none" strike="noStrike" dirty="0">
                          <a:effectLst/>
                        </a:rPr>
                        <a:t> </a:t>
                      </a:r>
                      <a:endParaRPr lang="en-US" sz="1000" b="1" i="0" u="none" strike="noStrike" dirty="0">
                        <a:solidFill>
                          <a:srgbClr val="000000"/>
                        </a:solidFill>
                        <a:effectLst/>
                        <a:latin typeface="Calibri"/>
                      </a:endParaRPr>
                    </a:p>
                  </a:txBody>
                  <a:tcPr marL="4362" marR="4362" marT="4362" marB="0" anchor="b">
                    <a:solidFill>
                      <a:srgbClr val="00B0F0"/>
                    </a:solidFill>
                  </a:tcPr>
                </a:tc>
              </a:tr>
              <a:tr h="159841">
                <a:tc>
                  <a:txBody>
                    <a:bodyPr/>
                    <a:lstStyle/>
                    <a:p>
                      <a:pPr algn="r" fontAlgn="b"/>
                      <a:r>
                        <a:rPr lang="en-US" sz="1050" b="1" u="none" strike="noStrike">
                          <a:effectLst/>
                        </a:rPr>
                        <a:t>1</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Punjab</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50362</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43340</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52684</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70071</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dirty="0">
                          <a:solidFill>
                            <a:schemeClr val="tx1"/>
                          </a:solidFill>
                          <a:effectLst/>
                        </a:rPr>
                        <a:t>1201</a:t>
                      </a:r>
                      <a:endParaRPr lang="en-US" sz="1050" b="1" i="0" u="none" strike="noStrike" dirty="0">
                        <a:solidFill>
                          <a:schemeClr val="tx1"/>
                        </a:solidFill>
                        <a:effectLst/>
                        <a:latin typeface="Calibri"/>
                      </a:endParaRPr>
                    </a:p>
                  </a:txBody>
                  <a:tcPr marL="4362" marR="4362" marT="4362" marB="0" anchor="b">
                    <a:solidFill>
                      <a:srgbClr val="FFFF00"/>
                    </a:solidFill>
                  </a:tcPr>
                </a:tc>
                <a:tc>
                  <a:txBody>
                    <a:bodyPr/>
                    <a:lstStyle/>
                    <a:p>
                      <a:pPr algn="r" fontAlgn="b"/>
                      <a:r>
                        <a:rPr lang="en-US" sz="1050" b="1" u="none" strike="noStrike">
                          <a:effectLst/>
                        </a:rPr>
                        <a:t>79924</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202147</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dirty="0">
                          <a:effectLst/>
                        </a:rPr>
                        <a:t>20.32</a:t>
                      </a:r>
                      <a:endParaRPr lang="en-US" sz="1050" b="1" i="0" u="none" strike="noStrike" dirty="0">
                        <a:solidFill>
                          <a:srgbClr val="000000"/>
                        </a:solidFill>
                        <a:effectLst/>
                        <a:latin typeface="Calibri"/>
                      </a:endParaRPr>
                    </a:p>
                  </a:txBody>
                  <a:tcPr marL="4362" marR="4362" marT="4362" marB="0" anchor="b"/>
                </a:tc>
                <a:tc>
                  <a:txBody>
                    <a:bodyPr/>
                    <a:lstStyle/>
                    <a:p>
                      <a:pPr algn="r" fontAlgn="b"/>
                      <a:r>
                        <a:rPr lang="en-US" sz="1050" b="1" u="none" strike="noStrike">
                          <a:effectLst/>
                        </a:rPr>
                        <a:t>35.88</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172</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dirty="0">
                          <a:effectLst/>
                        </a:rPr>
                        <a:t>-</a:t>
                      </a:r>
                      <a:r>
                        <a:rPr lang="en-US" sz="1050" b="1" u="none" strike="noStrike" dirty="0" smtClean="0">
                          <a:effectLst/>
                        </a:rPr>
                        <a:t>15.6</a:t>
                      </a:r>
                      <a:endParaRPr lang="en-US" sz="1050" b="1" i="0" u="none" strike="noStrike" dirty="0">
                        <a:solidFill>
                          <a:srgbClr val="000000"/>
                        </a:solidFill>
                        <a:effectLst/>
                        <a:latin typeface="Calibri"/>
                      </a:endParaRPr>
                    </a:p>
                  </a:txBody>
                  <a:tcPr marL="4362" marR="4362" marT="4362" marB="0" anchor="b">
                    <a:solidFill>
                      <a:srgbClr val="FFFF00"/>
                    </a:solidFill>
                  </a:tcPr>
                </a:tc>
              </a:tr>
              <a:tr h="159841">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dirty="0">
                          <a:solidFill>
                            <a:schemeClr val="tx1"/>
                          </a:solidFill>
                          <a:effectLst/>
                        </a:rPr>
                        <a:t> </a:t>
                      </a:r>
                      <a:endParaRPr lang="en-US" sz="1050" b="1" i="0" u="none" strike="noStrike" dirty="0">
                        <a:solidFill>
                          <a:schemeClr val="tx1"/>
                        </a:solidFill>
                        <a:effectLst/>
                        <a:latin typeface="Calibri"/>
                      </a:endParaRPr>
                    </a:p>
                  </a:txBody>
                  <a:tcPr marL="4362" marR="4362" marT="4362" marB="0" anchor="b">
                    <a:solidFill>
                      <a:srgbClr val="FFFF00"/>
                    </a:solidFill>
                  </a:tcPr>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00" b="1" u="none" strike="noStrike" dirty="0">
                          <a:effectLst/>
                        </a:rPr>
                        <a:t> </a:t>
                      </a:r>
                      <a:endParaRPr lang="en-US" sz="1000" b="1" i="0" u="none" strike="noStrike" dirty="0">
                        <a:solidFill>
                          <a:srgbClr val="000000"/>
                        </a:solidFill>
                        <a:effectLst/>
                        <a:latin typeface="Calibri"/>
                      </a:endParaRPr>
                    </a:p>
                  </a:txBody>
                  <a:tcPr marL="4362" marR="4362" marT="4362" marB="0" anchor="b">
                    <a:solidFill>
                      <a:srgbClr val="FFFF00"/>
                    </a:solidFill>
                  </a:tcPr>
                </a:tc>
              </a:tr>
              <a:tr h="159841">
                <a:tc>
                  <a:txBody>
                    <a:bodyPr/>
                    <a:lstStyle/>
                    <a:p>
                      <a:pPr algn="r" fontAlgn="b"/>
                      <a:r>
                        <a:rPr lang="en-US" sz="1050" b="1" u="none" strike="noStrike">
                          <a:effectLst/>
                        </a:rPr>
                        <a:t>2</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Rajasthan</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342239</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160589</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2724364</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264109</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dirty="0">
                          <a:solidFill>
                            <a:schemeClr val="tx1"/>
                          </a:solidFill>
                          <a:effectLst/>
                        </a:rPr>
                        <a:t>860</a:t>
                      </a:r>
                      <a:endParaRPr lang="en-US" sz="1050" b="1" i="0" u="none" strike="noStrike" dirty="0">
                        <a:solidFill>
                          <a:schemeClr val="tx1"/>
                        </a:solidFill>
                        <a:effectLst/>
                        <a:latin typeface="Calibri"/>
                      </a:endParaRPr>
                    </a:p>
                  </a:txBody>
                  <a:tcPr marL="4362" marR="4362" marT="4362" marB="0" anchor="b">
                    <a:solidFill>
                      <a:srgbClr val="FFFF00"/>
                    </a:solidFill>
                  </a:tcPr>
                </a:tc>
                <a:tc>
                  <a:txBody>
                    <a:bodyPr/>
                    <a:lstStyle/>
                    <a:p>
                      <a:pPr algn="r" fontAlgn="b"/>
                      <a:r>
                        <a:rPr lang="en-US" sz="1050" b="1" u="none" strike="noStrike">
                          <a:effectLst/>
                        </a:rPr>
                        <a:t>9593</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156600</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10.83</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14.84</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137</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dirty="0">
                          <a:effectLst/>
                        </a:rPr>
                        <a:t>-</a:t>
                      </a:r>
                      <a:r>
                        <a:rPr lang="en-US" sz="1050" b="1" u="none" strike="noStrike" dirty="0" smtClean="0">
                          <a:effectLst/>
                        </a:rPr>
                        <a:t>4.0</a:t>
                      </a:r>
                      <a:endParaRPr lang="en-US" sz="1050" b="1" i="0" u="none" strike="noStrike" dirty="0">
                        <a:solidFill>
                          <a:srgbClr val="000000"/>
                        </a:solidFill>
                        <a:effectLst/>
                        <a:latin typeface="Calibri"/>
                      </a:endParaRPr>
                    </a:p>
                  </a:txBody>
                  <a:tcPr marL="4362" marR="4362" marT="4362" marB="0" anchor="b">
                    <a:solidFill>
                      <a:srgbClr val="FFFF00"/>
                    </a:solidFill>
                  </a:tcPr>
                </a:tc>
              </a:tr>
              <a:tr h="159841">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dirty="0">
                          <a:solidFill>
                            <a:schemeClr val="tx1"/>
                          </a:solidFill>
                          <a:effectLst/>
                        </a:rPr>
                        <a:t> </a:t>
                      </a:r>
                      <a:endParaRPr lang="en-US" sz="1050" b="1" i="0" u="none" strike="noStrike" dirty="0">
                        <a:solidFill>
                          <a:schemeClr val="tx1"/>
                        </a:solidFill>
                        <a:effectLst/>
                        <a:latin typeface="Calibri"/>
                      </a:endParaRPr>
                    </a:p>
                  </a:txBody>
                  <a:tcPr marL="4362" marR="4362" marT="4362" marB="0" anchor="b">
                    <a:solidFill>
                      <a:srgbClr val="FFFF00"/>
                    </a:solidFill>
                  </a:tcPr>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00" b="1" u="none" strike="noStrike" dirty="0">
                          <a:effectLst/>
                        </a:rPr>
                        <a:t> </a:t>
                      </a:r>
                      <a:endParaRPr lang="en-US" sz="1000" b="1" i="0" u="none" strike="noStrike" dirty="0">
                        <a:solidFill>
                          <a:srgbClr val="000000"/>
                        </a:solidFill>
                        <a:effectLst/>
                        <a:latin typeface="Calibri"/>
                      </a:endParaRPr>
                    </a:p>
                  </a:txBody>
                  <a:tcPr marL="4362" marR="4362" marT="4362" marB="0" anchor="b">
                    <a:solidFill>
                      <a:srgbClr val="FFFF00"/>
                    </a:solidFill>
                  </a:tcPr>
                </a:tc>
              </a:tr>
              <a:tr h="159841">
                <a:tc>
                  <a:txBody>
                    <a:bodyPr/>
                    <a:lstStyle/>
                    <a:p>
                      <a:pPr algn="r" fontAlgn="b"/>
                      <a:r>
                        <a:rPr lang="en-US" sz="1050" b="1" u="none" strike="noStrike">
                          <a:effectLst/>
                        </a:rPr>
                        <a:t>3</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Tamil Nadu</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130058</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68839</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215937</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5982</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dirty="0">
                          <a:solidFill>
                            <a:schemeClr val="tx1"/>
                          </a:solidFill>
                          <a:effectLst/>
                        </a:rPr>
                        <a:t>712</a:t>
                      </a:r>
                      <a:endParaRPr lang="en-US" sz="1050" b="1" i="0" u="none" strike="noStrike" dirty="0">
                        <a:solidFill>
                          <a:schemeClr val="tx1"/>
                        </a:solidFill>
                        <a:effectLst/>
                        <a:latin typeface="Calibri"/>
                      </a:endParaRPr>
                    </a:p>
                  </a:txBody>
                  <a:tcPr marL="4362" marR="4362" marT="4362" marB="0" anchor="b">
                    <a:solidFill>
                      <a:srgbClr val="FFFF00"/>
                    </a:solidFill>
                  </a:tcPr>
                </a:tc>
                <a:tc>
                  <a:txBody>
                    <a:bodyPr/>
                    <a:lstStyle/>
                    <a:p>
                      <a:pPr algn="r" fontAlgn="b"/>
                      <a:r>
                        <a:rPr lang="en-US" sz="1050" b="1" u="none" strike="noStrike">
                          <a:effectLst/>
                        </a:rPr>
                        <a:t>193574</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9285</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19.39</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14.93</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77</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dirty="0" smtClean="0">
                          <a:effectLst/>
                        </a:rPr>
                        <a:t>4.5</a:t>
                      </a:r>
                      <a:endParaRPr lang="en-US" sz="1050" b="1" i="0" u="none" strike="noStrike" dirty="0">
                        <a:solidFill>
                          <a:srgbClr val="000000"/>
                        </a:solidFill>
                        <a:effectLst/>
                        <a:latin typeface="Calibri"/>
                      </a:endParaRPr>
                    </a:p>
                  </a:txBody>
                  <a:tcPr marL="4362" marR="4362" marT="4362" marB="0" anchor="b">
                    <a:solidFill>
                      <a:srgbClr val="FFFF00"/>
                    </a:solidFill>
                  </a:tcPr>
                </a:tc>
              </a:tr>
              <a:tr h="159841">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dirty="0">
                          <a:solidFill>
                            <a:schemeClr val="tx1"/>
                          </a:solidFill>
                          <a:effectLst/>
                        </a:rPr>
                        <a:t> </a:t>
                      </a:r>
                      <a:endParaRPr lang="en-US" sz="1050" b="1" i="0" u="none" strike="noStrike" dirty="0">
                        <a:solidFill>
                          <a:schemeClr val="tx1"/>
                        </a:solidFill>
                        <a:effectLst/>
                        <a:latin typeface="Calibri"/>
                      </a:endParaRPr>
                    </a:p>
                  </a:txBody>
                  <a:tcPr marL="4362" marR="4362" marT="4362" marB="0" anchor="b">
                    <a:solidFill>
                      <a:srgbClr val="FFFF00"/>
                    </a:solidFill>
                  </a:tcPr>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 </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00" b="1" u="none" strike="noStrike" dirty="0">
                          <a:effectLst/>
                        </a:rPr>
                        <a:t> </a:t>
                      </a:r>
                      <a:endParaRPr lang="en-US" sz="1000" b="1" i="0" u="none" strike="noStrike" dirty="0">
                        <a:solidFill>
                          <a:srgbClr val="000000"/>
                        </a:solidFill>
                        <a:effectLst/>
                        <a:latin typeface="Calibri"/>
                      </a:endParaRPr>
                    </a:p>
                  </a:txBody>
                  <a:tcPr marL="4362" marR="4362" marT="4362" marB="0" anchor="b">
                    <a:solidFill>
                      <a:srgbClr val="FFFF00"/>
                    </a:solidFill>
                  </a:tcPr>
                </a:tc>
              </a:tr>
              <a:tr h="159841">
                <a:tc>
                  <a:txBody>
                    <a:bodyPr/>
                    <a:lstStyle/>
                    <a:p>
                      <a:pPr algn="r" fontAlgn="b"/>
                      <a:r>
                        <a:rPr lang="en-US" sz="1050" b="1" u="none" strike="noStrike">
                          <a:effectLst/>
                        </a:rPr>
                        <a:t>4</a:t>
                      </a:r>
                      <a:endParaRPr lang="en-US" sz="1050" b="1" i="0" u="none" strike="noStrike">
                        <a:solidFill>
                          <a:srgbClr val="000000"/>
                        </a:solidFill>
                        <a:effectLst/>
                        <a:latin typeface="Calibri"/>
                      </a:endParaRPr>
                    </a:p>
                  </a:txBody>
                  <a:tcPr marL="4362" marR="4362" marT="4362" marB="0" anchor="b"/>
                </a:tc>
                <a:tc>
                  <a:txBody>
                    <a:bodyPr/>
                    <a:lstStyle/>
                    <a:p>
                      <a:pPr algn="l" fontAlgn="b"/>
                      <a:r>
                        <a:rPr lang="en-US" sz="1050" b="1" u="none" strike="noStrike">
                          <a:effectLst/>
                        </a:rPr>
                        <a:t>Haryana</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44212</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37029</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54175</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72053</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dirty="0">
                          <a:solidFill>
                            <a:schemeClr val="tx1"/>
                          </a:solidFill>
                          <a:effectLst/>
                        </a:rPr>
                        <a:t>679</a:t>
                      </a:r>
                      <a:endParaRPr lang="en-US" sz="1050" b="1" i="0" u="none" strike="noStrike" dirty="0">
                        <a:solidFill>
                          <a:schemeClr val="tx1"/>
                        </a:solidFill>
                        <a:effectLst/>
                        <a:latin typeface="Calibri"/>
                      </a:endParaRPr>
                    </a:p>
                  </a:txBody>
                  <a:tcPr marL="4362" marR="4362" marT="4362" marB="0" anchor="b">
                    <a:solidFill>
                      <a:srgbClr val="FFFF00"/>
                    </a:solidFill>
                  </a:tcPr>
                </a:tc>
                <a:tc>
                  <a:txBody>
                    <a:bodyPr/>
                    <a:lstStyle/>
                    <a:p>
                      <a:pPr algn="r" fontAlgn="b"/>
                      <a:r>
                        <a:rPr lang="en-US" sz="1050" b="1" u="none" strike="noStrike">
                          <a:effectLst/>
                        </a:rPr>
                        <a:t>44727</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125530</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9.79</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13.05</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a:effectLst/>
                        </a:rPr>
                        <a:t>133</a:t>
                      </a:r>
                      <a:endParaRPr lang="en-US" sz="1050" b="1" i="0" u="none" strike="noStrike">
                        <a:solidFill>
                          <a:srgbClr val="000000"/>
                        </a:solidFill>
                        <a:effectLst/>
                        <a:latin typeface="Calibri"/>
                      </a:endParaRPr>
                    </a:p>
                  </a:txBody>
                  <a:tcPr marL="4362" marR="4362" marT="4362" marB="0" anchor="b"/>
                </a:tc>
                <a:tc>
                  <a:txBody>
                    <a:bodyPr/>
                    <a:lstStyle/>
                    <a:p>
                      <a:pPr algn="r" fontAlgn="b"/>
                      <a:r>
                        <a:rPr lang="en-US" sz="1050" b="1" u="none" strike="noStrike" dirty="0">
                          <a:effectLst/>
                        </a:rPr>
                        <a:t>-</a:t>
                      </a:r>
                      <a:r>
                        <a:rPr lang="en-US" sz="1050" b="1" u="none" strike="noStrike" dirty="0" smtClean="0">
                          <a:effectLst/>
                        </a:rPr>
                        <a:t>3.3</a:t>
                      </a:r>
                      <a:endParaRPr lang="en-US" sz="1050" b="1" i="0" u="none" strike="noStrike" dirty="0">
                        <a:solidFill>
                          <a:srgbClr val="000000"/>
                        </a:solidFill>
                        <a:effectLst/>
                        <a:latin typeface="Calibri"/>
                      </a:endParaRPr>
                    </a:p>
                  </a:txBody>
                  <a:tcPr marL="4362" marR="4362" marT="4362" marB="0" anchor="b">
                    <a:solidFill>
                      <a:srgbClr val="FFFF00"/>
                    </a:solidFill>
                  </a:tcPr>
                </a:tc>
              </a:tr>
            </a:tbl>
          </a:graphicData>
        </a:graphic>
      </p:graphicFrame>
      <p:sp>
        <p:nvSpPr>
          <p:cNvPr id="4" name="Text Placeholder 3"/>
          <p:cNvSpPr>
            <a:spLocks noGrp="1"/>
          </p:cNvSpPr>
          <p:nvPr>
            <p:ph type="body" sz="half" idx="2"/>
          </p:nvPr>
        </p:nvSpPr>
        <p:spPr>
          <a:xfrm>
            <a:off x="76200" y="472440"/>
            <a:ext cx="3389313" cy="6400800"/>
          </a:xfrm>
        </p:spPr>
        <p:style>
          <a:lnRef idx="2">
            <a:schemeClr val="accent2"/>
          </a:lnRef>
          <a:fillRef idx="1">
            <a:schemeClr val="lt1"/>
          </a:fillRef>
          <a:effectRef idx="0">
            <a:schemeClr val="accent2"/>
          </a:effectRef>
          <a:fontRef idx="minor">
            <a:schemeClr val="dk1"/>
          </a:fontRef>
        </p:style>
        <p:txBody>
          <a:bodyPr>
            <a:noAutofit/>
          </a:bodyPr>
          <a:lstStyle/>
          <a:p>
            <a:pPr algn="just"/>
            <a:r>
              <a:rPr lang="en-US" sz="1200" b="1" u="sng" dirty="0" smtClean="0">
                <a:solidFill>
                  <a:srgbClr val="00B0F0"/>
                </a:solidFill>
              </a:rPr>
              <a:t>Punjab : </a:t>
            </a:r>
          </a:p>
          <a:p>
            <a:pPr algn="just"/>
            <a:r>
              <a:rPr lang="en-US" sz="1200" b="1" dirty="0" smtClean="0"/>
              <a:t>The Deficit between present GW withdrawal and availability : </a:t>
            </a:r>
            <a:r>
              <a:rPr lang="en-US" sz="1200" b="1" dirty="0" smtClean="0"/>
              <a:t>15.56 BCM</a:t>
            </a:r>
            <a:endParaRPr lang="en-US" sz="1200" b="1" dirty="0" smtClean="0"/>
          </a:p>
          <a:p>
            <a:pPr algn="just"/>
            <a:r>
              <a:rPr lang="en-US" sz="1200" b="1" dirty="0" smtClean="0"/>
              <a:t>GW Recharge Possibility : </a:t>
            </a:r>
            <a:r>
              <a:rPr lang="en-US" sz="1200" b="1" dirty="0" smtClean="0"/>
              <a:t>1.20 BCM </a:t>
            </a:r>
            <a:r>
              <a:rPr lang="en-US" sz="1200" b="1" dirty="0" smtClean="0"/>
              <a:t>( 7.7 % of Deficit)</a:t>
            </a:r>
          </a:p>
          <a:p>
            <a:pPr algn="just"/>
            <a:r>
              <a:rPr lang="en-US" sz="1200" b="1" dirty="0"/>
              <a:t>C</a:t>
            </a:r>
            <a:r>
              <a:rPr lang="en-US" sz="1200" b="1" dirty="0" smtClean="0"/>
              <a:t>ost of  Recharge : </a:t>
            </a:r>
            <a:r>
              <a:rPr lang="en-US" sz="1200" b="1" dirty="0" smtClean="0"/>
              <a:t>2,021 </a:t>
            </a:r>
            <a:r>
              <a:rPr lang="en-US" sz="1200" b="1" dirty="0" smtClean="0"/>
              <a:t>Crore </a:t>
            </a:r>
            <a:endParaRPr lang="en-US" sz="1200" b="1" dirty="0"/>
          </a:p>
          <a:p>
            <a:pPr algn="just"/>
            <a:r>
              <a:rPr lang="en-US" sz="1200" b="1" dirty="0" smtClean="0">
                <a:solidFill>
                  <a:srgbClr val="C00000"/>
                </a:solidFill>
              </a:rPr>
              <a:t>it may not improve GW situation and is not Total solution</a:t>
            </a:r>
          </a:p>
          <a:p>
            <a:pPr algn="just"/>
            <a:r>
              <a:rPr lang="en-US" sz="1200" b="1" u="sng" dirty="0" smtClean="0">
                <a:solidFill>
                  <a:srgbClr val="00B0F0"/>
                </a:solidFill>
              </a:rPr>
              <a:t>Rajasthan : </a:t>
            </a:r>
          </a:p>
          <a:p>
            <a:pPr algn="just"/>
            <a:r>
              <a:rPr lang="en-US" sz="1200" b="1" dirty="0" smtClean="0"/>
              <a:t>The Deficit between present GW withdrawal and availability : </a:t>
            </a:r>
            <a:r>
              <a:rPr lang="en-US" sz="1200" b="1" dirty="0" smtClean="0"/>
              <a:t>4.01 BCM </a:t>
            </a:r>
            <a:endParaRPr lang="en-US" sz="1200" b="1" dirty="0" smtClean="0"/>
          </a:p>
          <a:p>
            <a:pPr algn="just"/>
            <a:r>
              <a:rPr lang="en-US" sz="1200" b="1" dirty="0" smtClean="0"/>
              <a:t>GW Recharge Possibility : </a:t>
            </a:r>
            <a:r>
              <a:rPr lang="en-US" sz="1200" b="1" dirty="0" smtClean="0"/>
              <a:t>0.86 BCM (21 </a:t>
            </a:r>
            <a:r>
              <a:rPr lang="en-US" sz="1200" b="1" dirty="0" smtClean="0"/>
              <a:t>% of Deficit)</a:t>
            </a:r>
          </a:p>
          <a:p>
            <a:pPr algn="just"/>
            <a:r>
              <a:rPr lang="en-US" sz="1200" b="1" dirty="0" smtClean="0"/>
              <a:t>Cost of  Recharge : </a:t>
            </a:r>
            <a:r>
              <a:rPr lang="en-US" sz="1200" b="1" dirty="0" smtClean="0"/>
              <a:t>1,566 </a:t>
            </a:r>
            <a:r>
              <a:rPr lang="en-US" sz="1200" b="1" dirty="0" smtClean="0"/>
              <a:t>Crore </a:t>
            </a:r>
          </a:p>
          <a:p>
            <a:pPr algn="just"/>
            <a:r>
              <a:rPr lang="en-US" sz="1200" b="1" dirty="0" smtClean="0">
                <a:solidFill>
                  <a:srgbClr val="C00000"/>
                </a:solidFill>
              </a:rPr>
              <a:t>Localized improvement in GW situation may take place</a:t>
            </a:r>
          </a:p>
          <a:p>
            <a:pPr algn="just"/>
            <a:r>
              <a:rPr lang="en-US" sz="1200" b="1" u="sng" dirty="0" smtClean="0">
                <a:solidFill>
                  <a:srgbClr val="00B0F0"/>
                </a:solidFill>
              </a:rPr>
              <a:t>Haryana : </a:t>
            </a:r>
          </a:p>
          <a:p>
            <a:pPr algn="just"/>
            <a:r>
              <a:rPr lang="en-US" sz="1200" b="1" dirty="0" smtClean="0"/>
              <a:t>The Deficit between present GW withdrawal and availability : </a:t>
            </a:r>
            <a:r>
              <a:rPr lang="en-US" sz="1200" b="1" dirty="0" smtClean="0"/>
              <a:t>3.26 BCM </a:t>
            </a:r>
            <a:endParaRPr lang="en-US" sz="1200" b="1" dirty="0" smtClean="0"/>
          </a:p>
          <a:p>
            <a:pPr algn="just"/>
            <a:r>
              <a:rPr lang="en-US" sz="1200" b="1" dirty="0" smtClean="0"/>
              <a:t>GW Recharge Possibility : </a:t>
            </a:r>
            <a:r>
              <a:rPr lang="en-US" sz="1200" b="1" dirty="0" smtClean="0"/>
              <a:t>0.68 </a:t>
            </a:r>
            <a:r>
              <a:rPr lang="en-US" sz="1200" b="1" dirty="0" err="1" smtClean="0"/>
              <a:t>bCM</a:t>
            </a:r>
            <a:r>
              <a:rPr lang="en-US" sz="1200" b="1" dirty="0" smtClean="0"/>
              <a:t> </a:t>
            </a:r>
            <a:r>
              <a:rPr lang="en-US" sz="1200" b="1" dirty="0" smtClean="0"/>
              <a:t>( 21 % of Deficit)</a:t>
            </a:r>
          </a:p>
          <a:p>
            <a:pPr algn="just"/>
            <a:r>
              <a:rPr lang="en-US" sz="1200" b="1" dirty="0" smtClean="0"/>
              <a:t>Cost of  Recharge : </a:t>
            </a:r>
            <a:r>
              <a:rPr lang="en-US" sz="1200" b="1" dirty="0" smtClean="0"/>
              <a:t>1,255 </a:t>
            </a:r>
            <a:r>
              <a:rPr lang="en-US" sz="1200" b="1" dirty="0" smtClean="0"/>
              <a:t>Crore </a:t>
            </a:r>
          </a:p>
          <a:p>
            <a:pPr algn="just"/>
            <a:r>
              <a:rPr lang="en-US" sz="1200" b="1" dirty="0" smtClean="0">
                <a:solidFill>
                  <a:srgbClr val="C00000"/>
                </a:solidFill>
              </a:rPr>
              <a:t>Localized improvement in GW situation may take place</a:t>
            </a:r>
          </a:p>
          <a:p>
            <a:pPr algn="just"/>
            <a:r>
              <a:rPr lang="en-US" sz="1200" b="1" u="sng" dirty="0" err="1" smtClean="0">
                <a:solidFill>
                  <a:srgbClr val="00B0F0"/>
                </a:solidFill>
              </a:rPr>
              <a:t>Tamiul</a:t>
            </a:r>
            <a:r>
              <a:rPr lang="en-US" sz="1200" b="1" u="sng" dirty="0" smtClean="0">
                <a:solidFill>
                  <a:srgbClr val="00B0F0"/>
                </a:solidFill>
              </a:rPr>
              <a:t> </a:t>
            </a:r>
            <a:r>
              <a:rPr lang="en-US" sz="1200" b="1" u="sng" dirty="0" err="1" smtClean="0">
                <a:solidFill>
                  <a:srgbClr val="00B0F0"/>
                </a:solidFill>
              </a:rPr>
              <a:t>nadu</a:t>
            </a:r>
            <a:r>
              <a:rPr lang="en-US" sz="1200" b="1" u="sng" dirty="0" smtClean="0">
                <a:solidFill>
                  <a:srgbClr val="00B0F0"/>
                </a:solidFill>
              </a:rPr>
              <a:t> : </a:t>
            </a:r>
          </a:p>
          <a:p>
            <a:pPr algn="just"/>
            <a:r>
              <a:rPr lang="en-US" sz="1200" b="1" dirty="0" smtClean="0"/>
              <a:t>No Deficit between present GW withdrawal and availability : </a:t>
            </a:r>
          </a:p>
          <a:p>
            <a:pPr algn="just"/>
            <a:r>
              <a:rPr lang="en-US" sz="1200" b="1" dirty="0" smtClean="0"/>
              <a:t>GW Recharge Possibility : </a:t>
            </a:r>
            <a:r>
              <a:rPr lang="en-US" sz="1200" b="1" dirty="0" smtClean="0"/>
              <a:t>0.71 </a:t>
            </a:r>
            <a:r>
              <a:rPr lang="en-US" sz="1200" b="1" dirty="0" err="1" smtClean="0"/>
              <a:t>bCM</a:t>
            </a:r>
            <a:r>
              <a:rPr lang="en-US" sz="1200" b="1" dirty="0" smtClean="0"/>
              <a:t> </a:t>
            </a:r>
            <a:endParaRPr lang="en-US" sz="1200" b="1" dirty="0" smtClean="0"/>
          </a:p>
          <a:p>
            <a:pPr algn="just"/>
            <a:r>
              <a:rPr lang="en-US" sz="1200" b="1" dirty="0" smtClean="0"/>
              <a:t>Cost of  Recharge : 92.85 Crore </a:t>
            </a:r>
          </a:p>
          <a:p>
            <a:pPr algn="just"/>
            <a:r>
              <a:rPr lang="en-US" sz="1200" b="1" dirty="0" smtClean="0">
                <a:solidFill>
                  <a:srgbClr val="C00000"/>
                </a:solidFill>
              </a:rPr>
              <a:t>Localized improvement in GW situation may take place</a:t>
            </a:r>
          </a:p>
          <a:p>
            <a:pPr algn="just"/>
            <a:endParaRPr lang="en-US" sz="1200" b="1" dirty="0" smtClean="0"/>
          </a:p>
          <a:p>
            <a:pPr algn="just"/>
            <a:endParaRPr lang="en-US" sz="1200" b="1" dirty="0"/>
          </a:p>
        </p:txBody>
      </p:sp>
      <p:sp>
        <p:nvSpPr>
          <p:cNvPr id="6" name="TextBox 5"/>
          <p:cNvSpPr txBox="1"/>
          <p:nvPr/>
        </p:nvSpPr>
        <p:spPr>
          <a:xfrm>
            <a:off x="3770376" y="381000"/>
            <a:ext cx="5105400" cy="861774"/>
          </a:xfrm>
          <a:prstGeom prst="rect">
            <a:avLst/>
          </a:prstGeom>
          <a:noFill/>
        </p:spPr>
        <p:txBody>
          <a:bodyPr wrap="square" rtlCol="0">
            <a:spAutoFit/>
          </a:bodyPr>
          <a:lstStyle/>
          <a:p>
            <a:pPr algn="ctr"/>
            <a:r>
              <a:rPr lang="en-US" b="1" dirty="0" smtClean="0"/>
              <a:t>Possibility of GW Recharge and Possible GW Improvement Scenarios </a:t>
            </a:r>
          </a:p>
          <a:p>
            <a:pPr algn="ctr"/>
            <a:r>
              <a:rPr lang="en-US" sz="1400" b="1" dirty="0" smtClean="0"/>
              <a:t>(Master Plan , 2013, Excluding RTRWH)</a:t>
            </a:r>
            <a:endParaRPr lang="en-US" sz="1400" b="1" dirty="0"/>
          </a:p>
        </p:txBody>
      </p:sp>
    </p:spTree>
    <p:extLst>
      <p:ext uri="{BB962C8B-B14F-4D97-AF65-F5344CB8AC3E}">
        <p14:creationId xmlns:p14="http://schemas.microsoft.com/office/powerpoint/2010/main" val="27675851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2">
            <a:lum bright="-10000" contrast="20000"/>
          </a:blip>
          <a:srcRect/>
          <a:stretch>
            <a:fillRect/>
          </a:stretch>
        </p:blipFill>
        <p:spPr bwMode="auto">
          <a:xfrm>
            <a:off x="2057401" y="882143"/>
            <a:ext cx="4495800" cy="5975857"/>
          </a:xfrm>
          <a:prstGeom prst="rect">
            <a:avLst/>
          </a:prstGeom>
          <a:noFill/>
          <a:ln w="9525">
            <a:noFill/>
            <a:miter lim="800000"/>
            <a:headEnd/>
            <a:tailEnd/>
          </a:ln>
          <a:effectLst/>
        </p:spPr>
      </p:pic>
      <p:sp>
        <p:nvSpPr>
          <p:cNvPr id="5" name="TextBox 4"/>
          <p:cNvSpPr txBox="1"/>
          <p:nvPr/>
        </p:nvSpPr>
        <p:spPr>
          <a:xfrm>
            <a:off x="0" y="0"/>
            <a:ext cx="8915400" cy="830997"/>
          </a:xfrm>
          <a:prstGeom prst="rect">
            <a:avLst/>
          </a:prstGeom>
          <a:solidFill>
            <a:srgbClr val="FFFF00"/>
          </a:solidFill>
          <a:ln>
            <a:solidFill>
              <a:srgbClr val="FF0000"/>
            </a:solidFill>
          </a:ln>
        </p:spPr>
        <p:txBody>
          <a:bodyPr wrap="square" rtlCol="0">
            <a:spAutoFit/>
          </a:bodyPr>
          <a:lstStyle/>
          <a:p>
            <a:pPr algn="ctr"/>
            <a:r>
              <a:rPr lang="en-US" sz="2400" b="1" dirty="0" smtClean="0"/>
              <a:t>FURTHER SCOPE FOR GROUNDWATER DEVELOPMENT FOR IRRIGATION IN AGRICULTURE</a:t>
            </a:r>
            <a:endParaRPr lang="en-US" sz="2400"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ln>
            <a:solidFill>
              <a:schemeClr val="accent2"/>
            </a:solidFill>
          </a:ln>
        </p:spPr>
        <p:txBody>
          <a:bodyPr>
            <a:normAutofit fontScale="92500" lnSpcReduction="10000"/>
          </a:bodyPr>
          <a:lstStyle/>
          <a:p>
            <a:r>
              <a:rPr lang="en-US" dirty="0" smtClean="0"/>
              <a:t>Replenishable Groundwater resources need to be allocated as :</a:t>
            </a:r>
          </a:p>
          <a:p>
            <a:pPr>
              <a:buNone/>
            </a:pPr>
            <a:endParaRPr lang="en-US" sz="1700" dirty="0" smtClean="0"/>
          </a:p>
          <a:p>
            <a:pPr marL="973138">
              <a:buFont typeface="Wingdings" pitchFamily="2" charset="2"/>
              <a:buChar char="Ø"/>
            </a:pPr>
            <a:r>
              <a:rPr lang="en-US" dirty="0" smtClean="0"/>
              <a:t> 20% Drinking, Industrial, infrastructural &amp; Commercial uses</a:t>
            </a:r>
          </a:p>
          <a:p>
            <a:pPr marL="973138">
              <a:buFont typeface="Wingdings" pitchFamily="2" charset="2"/>
              <a:buChar char="Ø"/>
            </a:pPr>
            <a:r>
              <a:rPr lang="en-US" dirty="0" smtClean="0"/>
              <a:t>20% Ecological needs</a:t>
            </a:r>
          </a:p>
          <a:p>
            <a:pPr marL="973138">
              <a:buFont typeface="Wingdings" pitchFamily="2" charset="2"/>
              <a:buChar char="Ø"/>
            </a:pPr>
            <a:r>
              <a:rPr lang="en-US" dirty="0" smtClean="0"/>
              <a:t>60%  Irrigation Sector</a:t>
            </a:r>
          </a:p>
          <a:p>
            <a:pPr marL="973138">
              <a:buNone/>
            </a:pPr>
            <a:r>
              <a:rPr lang="en-US" dirty="0" smtClean="0"/>
              <a:t> </a:t>
            </a:r>
          </a:p>
          <a:p>
            <a:pPr marL="447675" indent="-447675"/>
            <a:r>
              <a:rPr lang="en-US" dirty="0" smtClean="0"/>
              <a:t>Focus on development of groundwater in safe blocks</a:t>
            </a:r>
          </a:p>
          <a:p>
            <a:pPr marL="973138">
              <a:buNone/>
            </a:pPr>
            <a:endParaRPr lang="en-US" dirty="0" smtClean="0"/>
          </a:p>
        </p:txBody>
      </p:sp>
      <p:sp>
        <p:nvSpPr>
          <p:cNvPr id="4" name="Title 1"/>
          <p:cNvSpPr>
            <a:spLocks noGrp="1"/>
          </p:cNvSpPr>
          <p:nvPr>
            <p:ph type="title"/>
          </p:nvPr>
        </p:nvSpPr>
        <p:spPr>
          <a:solidFill>
            <a:srgbClr val="FFFF00"/>
          </a:solidFill>
          <a:ln>
            <a:solidFill>
              <a:srgbClr val="FF0000"/>
            </a:solidFill>
          </a:ln>
        </p:spPr>
        <p:txBody>
          <a:bodyPr>
            <a:noAutofit/>
          </a:bodyPr>
          <a:lstStyle/>
          <a:p>
            <a:r>
              <a:rPr lang="en-US" sz="2800" b="1" dirty="0" smtClean="0">
                <a:solidFill>
                  <a:srgbClr val="C00000"/>
                </a:solidFill>
              </a:rPr>
              <a:t>ALLOCATION  OF GROUNDWATER  RESOURCES</a:t>
            </a:r>
            <a:endParaRPr lang="en-US" sz="4000" b="1" dirty="0">
              <a:solidFill>
                <a:srgbClr val="C0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8362"/>
          </a:xfrm>
          <a:solidFill>
            <a:srgbClr val="FFFF00"/>
          </a:solidFill>
          <a:ln>
            <a:solidFill>
              <a:srgbClr val="FF0000"/>
            </a:solidFill>
          </a:ln>
        </p:spPr>
        <p:txBody>
          <a:bodyPr>
            <a:normAutofit/>
          </a:bodyPr>
          <a:lstStyle/>
          <a:p>
            <a:r>
              <a:rPr lang="en-US" dirty="0" smtClean="0"/>
              <a:t>Protection of Potential recharge zone</a:t>
            </a:r>
            <a:endParaRPr lang="en-US" dirty="0"/>
          </a:p>
        </p:txBody>
      </p:sp>
      <p:sp>
        <p:nvSpPr>
          <p:cNvPr id="3" name="Content Placeholder 2"/>
          <p:cNvSpPr>
            <a:spLocks noGrp="1"/>
          </p:cNvSpPr>
          <p:nvPr>
            <p:ph idx="1"/>
          </p:nvPr>
        </p:nvSpPr>
        <p:spPr>
          <a:xfrm>
            <a:off x="304800" y="1600200"/>
            <a:ext cx="8610600" cy="4525963"/>
          </a:xfrm>
        </p:spPr>
        <p:txBody>
          <a:bodyPr>
            <a:normAutofit fontScale="92500" lnSpcReduction="20000"/>
          </a:bodyPr>
          <a:lstStyle/>
          <a:p>
            <a:r>
              <a:rPr lang="en-US" dirty="0" smtClean="0"/>
              <a:t>Areas with promising natural recharge zones need to be protected from urban development</a:t>
            </a:r>
          </a:p>
          <a:p>
            <a:r>
              <a:rPr lang="en-US" dirty="0" smtClean="0"/>
              <a:t>Runoff conservation in watersheds with participatory approach</a:t>
            </a:r>
          </a:p>
          <a:p>
            <a:r>
              <a:rPr lang="en-US" dirty="0" smtClean="0"/>
              <a:t>Demarcating aquifers as Groundwater Sanctuary for disaster management</a:t>
            </a:r>
          </a:p>
          <a:p>
            <a:r>
              <a:rPr lang="en-US" dirty="0" smtClean="0"/>
              <a:t>Protection of coastal aquifers from salinity ingress by protected development &amp; recharge</a:t>
            </a:r>
          </a:p>
          <a:p>
            <a:r>
              <a:rPr lang="en-US" dirty="0" smtClean="0"/>
              <a:t>Conjunctive use of surface water, rainwater &amp; groundwater in irrigation sector</a:t>
            </a:r>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61665"/>
          </a:xfrm>
          <a:prstGeom prst="rect">
            <a:avLst/>
          </a:prstGeom>
          <a:solidFill>
            <a:srgbClr val="FFFF00"/>
          </a:solidFill>
        </p:spPr>
        <p:txBody>
          <a:bodyPr wrap="square" rtlCol="0">
            <a:spAutoFit/>
          </a:bodyPr>
          <a:lstStyle/>
          <a:p>
            <a:pPr algn="ctr"/>
            <a:r>
              <a:rPr lang="en-US" sz="2400" b="1" dirty="0" smtClean="0"/>
              <a:t>STEPS TOWARDS SUSTAINABLE IN GROUNDWATER MANAGEMENT</a:t>
            </a:r>
            <a:endParaRPr lang="en-US" sz="2400" b="1" dirty="0"/>
          </a:p>
        </p:txBody>
      </p:sp>
      <p:graphicFrame>
        <p:nvGraphicFramePr>
          <p:cNvPr id="4" name="Diagram 3"/>
          <p:cNvGraphicFramePr/>
          <p:nvPr/>
        </p:nvGraphicFramePr>
        <p:xfrm>
          <a:off x="0" y="533400"/>
          <a:ext cx="91440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l="20508" t="12695" r="1855" b="9180"/>
          <a:stretch>
            <a:fillRect/>
          </a:stretch>
        </p:blipFill>
        <p:spPr bwMode="auto">
          <a:xfrm>
            <a:off x="-142875" y="-71438"/>
            <a:ext cx="9144000" cy="6900863"/>
          </a:xfrm>
          <a:prstGeom prst="rect">
            <a:avLst/>
          </a:prstGeom>
          <a:noFill/>
          <a:ln w="9525">
            <a:noFill/>
            <a:miter lim="800000"/>
            <a:headEnd/>
            <a:tailEnd/>
          </a:ln>
        </p:spPr>
      </p:pic>
      <p:sp>
        <p:nvSpPr>
          <p:cNvPr id="8195" name="AutoShape 3"/>
          <p:cNvSpPr>
            <a:spLocks noChangeAspect="1" noChangeArrowheads="1" noTextEdit="1"/>
          </p:cNvSpPr>
          <p:nvPr/>
        </p:nvSpPr>
        <p:spPr bwMode="auto">
          <a:xfrm>
            <a:off x="4800600" y="4000500"/>
            <a:ext cx="5214937" cy="2857500"/>
          </a:xfrm>
          <a:prstGeom prst="rect">
            <a:avLst/>
          </a:prstGeom>
          <a:noFill/>
          <a:ln w="9525">
            <a:noFill/>
            <a:miter lim="800000"/>
            <a:headEnd/>
            <a:tailEnd/>
          </a:ln>
        </p:spPr>
        <p:txBody>
          <a:bodyPr/>
          <a:lstStyle/>
          <a:p>
            <a:endParaRPr lang="en-IN" dirty="0"/>
          </a:p>
        </p:txBody>
      </p:sp>
      <p:grpSp>
        <p:nvGrpSpPr>
          <p:cNvPr id="2" name="Group 25"/>
          <p:cNvGrpSpPr>
            <a:grpSpLocks/>
          </p:cNvGrpSpPr>
          <p:nvPr/>
        </p:nvGrpSpPr>
        <p:grpSpPr bwMode="auto">
          <a:xfrm>
            <a:off x="4929189" y="4003675"/>
            <a:ext cx="4217833" cy="277971"/>
            <a:chOff x="4929188" y="4003675"/>
            <a:chExt cx="4218461" cy="277971"/>
          </a:xfrm>
        </p:grpSpPr>
        <p:sp>
          <p:nvSpPr>
            <p:cNvPr id="8221" name="Rectangle 5"/>
            <p:cNvSpPr>
              <a:spLocks noChangeArrowheads="1"/>
            </p:cNvSpPr>
            <p:nvPr/>
          </p:nvSpPr>
          <p:spPr bwMode="auto">
            <a:xfrm>
              <a:off x="4929188" y="4003675"/>
              <a:ext cx="434975" cy="238125"/>
            </a:xfrm>
            <a:prstGeom prst="rect">
              <a:avLst/>
            </a:prstGeom>
            <a:solidFill>
              <a:srgbClr val="00A9E6"/>
            </a:solidFill>
            <a:ln w="9525">
              <a:noFill/>
              <a:miter lim="800000"/>
              <a:headEnd/>
              <a:tailEnd/>
            </a:ln>
          </p:spPr>
          <p:txBody>
            <a:bodyPr/>
            <a:lstStyle/>
            <a:p>
              <a:endParaRPr lang="en-IN" sz="2400" dirty="0">
                <a:latin typeface="Calibri" pitchFamily="34" charset="0"/>
              </a:endParaRPr>
            </a:p>
          </p:txBody>
        </p:sp>
        <p:sp>
          <p:nvSpPr>
            <p:cNvPr id="8222" name="Rectangle 6"/>
            <p:cNvSpPr>
              <a:spLocks noChangeArrowheads="1"/>
            </p:cNvSpPr>
            <p:nvPr/>
          </p:nvSpPr>
          <p:spPr bwMode="auto">
            <a:xfrm>
              <a:off x="5438774" y="4035425"/>
              <a:ext cx="3708875" cy="246221"/>
            </a:xfrm>
            <a:prstGeom prst="rect">
              <a:avLst/>
            </a:prstGeom>
            <a:noFill/>
            <a:ln w="9525">
              <a:noFill/>
              <a:miter lim="800000"/>
              <a:headEnd/>
              <a:tailEnd/>
            </a:ln>
          </p:spPr>
          <p:txBody>
            <a:bodyPr wrap="none" lIns="0" tIns="0" rIns="0" bIns="0">
              <a:spAutoFit/>
            </a:bodyPr>
            <a:lstStyle/>
            <a:p>
              <a:r>
                <a:rPr lang="en-US" sz="1600" b="1" dirty="0">
                  <a:solidFill>
                    <a:srgbClr val="FFFF00"/>
                  </a:solidFill>
                </a:rPr>
                <a:t>Unconsolidated Sand, silt, gravels, pebbles </a:t>
              </a:r>
              <a:r>
                <a:rPr lang="en-US" sz="1600" dirty="0" smtClean="0">
                  <a:solidFill>
                    <a:schemeClr val="bg1"/>
                  </a:solidFill>
                </a:rPr>
                <a:t>.</a:t>
              </a:r>
              <a:endParaRPr lang="en-US" sz="2400" dirty="0">
                <a:solidFill>
                  <a:schemeClr val="bg1"/>
                </a:solidFill>
              </a:endParaRPr>
            </a:p>
          </p:txBody>
        </p:sp>
      </p:grpSp>
      <p:grpSp>
        <p:nvGrpSpPr>
          <p:cNvPr id="3" name="Group 26"/>
          <p:cNvGrpSpPr>
            <a:grpSpLocks/>
          </p:cNvGrpSpPr>
          <p:nvPr/>
        </p:nvGrpSpPr>
        <p:grpSpPr bwMode="auto">
          <a:xfrm>
            <a:off x="4929187" y="4265613"/>
            <a:ext cx="3026056" cy="277971"/>
            <a:chOff x="4929188" y="4329113"/>
            <a:chExt cx="3025996" cy="277971"/>
          </a:xfrm>
        </p:grpSpPr>
        <p:sp>
          <p:nvSpPr>
            <p:cNvPr id="8219" name="Rectangle 7"/>
            <p:cNvSpPr>
              <a:spLocks noChangeArrowheads="1"/>
            </p:cNvSpPr>
            <p:nvPr/>
          </p:nvSpPr>
          <p:spPr bwMode="auto">
            <a:xfrm>
              <a:off x="4929188" y="4329113"/>
              <a:ext cx="434975" cy="238125"/>
            </a:xfrm>
            <a:prstGeom prst="rect">
              <a:avLst/>
            </a:prstGeom>
            <a:solidFill>
              <a:srgbClr val="55FF00"/>
            </a:solidFill>
            <a:ln w="9525">
              <a:noFill/>
              <a:miter lim="800000"/>
              <a:headEnd/>
              <a:tailEnd/>
            </a:ln>
          </p:spPr>
          <p:txBody>
            <a:bodyPr/>
            <a:lstStyle/>
            <a:p>
              <a:endParaRPr lang="en-IN" sz="2400" dirty="0">
                <a:latin typeface="Calibri" pitchFamily="34" charset="0"/>
              </a:endParaRPr>
            </a:p>
          </p:txBody>
        </p:sp>
        <p:sp>
          <p:nvSpPr>
            <p:cNvPr id="8220" name="Rectangle 8"/>
            <p:cNvSpPr>
              <a:spLocks noChangeArrowheads="1"/>
            </p:cNvSpPr>
            <p:nvPr/>
          </p:nvSpPr>
          <p:spPr bwMode="auto">
            <a:xfrm>
              <a:off x="5438776" y="4360863"/>
              <a:ext cx="2516408" cy="246221"/>
            </a:xfrm>
            <a:prstGeom prst="rect">
              <a:avLst/>
            </a:prstGeom>
            <a:noFill/>
            <a:ln w="9525">
              <a:noFill/>
              <a:miter lim="800000"/>
              <a:headEnd/>
              <a:tailEnd/>
            </a:ln>
          </p:spPr>
          <p:txBody>
            <a:bodyPr wrap="none" lIns="0" tIns="0" rIns="0" bIns="0">
              <a:spAutoFit/>
            </a:bodyPr>
            <a:lstStyle/>
            <a:p>
              <a:r>
                <a:rPr lang="en-US" sz="1600" dirty="0">
                  <a:solidFill>
                    <a:schemeClr val="bg1"/>
                  </a:solidFill>
                </a:rPr>
                <a:t>Deccan Basalt and equivalents</a:t>
              </a:r>
              <a:endParaRPr lang="en-US" sz="2400" dirty="0">
                <a:solidFill>
                  <a:schemeClr val="bg1"/>
                </a:solidFill>
              </a:endParaRPr>
            </a:p>
          </p:txBody>
        </p:sp>
      </p:grpSp>
      <p:grpSp>
        <p:nvGrpSpPr>
          <p:cNvPr id="4" name="Group 27"/>
          <p:cNvGrpSpPr>
            <a:grpSpLocks/>
          </p:cNvGrpSpPr>
          <p:nvPr/>
        </p:nvGrpSpPr>
        <p:grpSpPr bwMode="auto">
          <a:xfrm>
            <a:off x="4929187" y="4508503"/>
            <a:ext cx="4062871" cy="492443"/>
            <a:chOff x="4929188" y="4572012"/>
            <a:chExt cx="4062603" cy="492517"/>
          </a:xfrm>
        </p:grpSpPr>
        <p:sp>
          <p:nvSpPr>
            <p:cNvPr id="8217" name="Rectangle 9"/>
            <p:cNvSpPr>
              <a:spLocks noChangeArrowheads="1"/>
            </p:cNvSpPr>
            <p:nvPr/>
          </p:nvSpPr>
          <p:spPr bwMode="auto">
            <a:xfrm>
              <a:off x="4929188" y="4652963"/>
              <a:ext cx="434975" cy="242888"/>
            </a:xfrm>
            <a:prstGeom prst="rect">
              <a:avLst/>
            </a:prstGeom>
            <a:solidFill>
              <a:srgbClr val="FFFF00"/>
            </a:solidFill>
            <a:ln w="9525">
              <a:noFill/>
              <a:miter lim="800000"/>
              <a:headEnd/>
              <a:tailEnd/>
            </a:ln>
          </p:spPr>
          <p:txBody>
            <a:bodyPr/>
            <a:lstStyle/>
            <a:p>
              <a:endParaRPr lang="en-IN" sz="2400" dirty="0">
                <a:latin typeface="Calibri" pitchFamily="34" charset="0"/>
              </a:endParaRPr>
            </a:p>
          </p:txBody>
        </p:sp>
        <p:sp>
          <p:nvSpPr>
            <p:cNvPr id="8218" name="Rectangle 10"/>
            <p:cNvSpPr>
              <a:spLocks noChangeArrowheads="1"/>
            </p:cNvSpPr>
            <p:nvPr/>
          </p:nvSpPr>
          <p:spPr bwMode="auto">
            <a:xfrm>
              <a:off x="5429256" y="4572012"/>
              <a:ext cx="3562535" cy="492517"/>
            </a:xfrm>
            <a:prstGeom prst="rect">
              <a:avLst/>
            </a:prstGeom>
            <a:noFill/>
            <a:ln w="9525">
              <a:noFill/>
              <a:miter lim="800000"/>
              <a:headEnd/>
              <a:tailEnd/>
            </a:ln>
          </p:spPr>
          <p:txBody>
            <a:bodyPr wrap="none" lIns="0" tIns="0" rIns="0" bIns="0">
              <a:spAutoFit/>
            </a:bodyPr>
            <a:lstStyle/>
            <a:p>
              <a:r>
                <a:rPr lang="en-US" sz="1600" b="1" dirty="0">
                  <a:solidFill>
                    <a:srgbClr val="FFFF00"/>
                  </a:solidFill>
                </a:rPr>
                <a:t>Semi consolidated Gondwana Sandstone, </a:t>
              </a:r>
              <a:endParaRPr lang="en-US" sz="1600" b="1" dirty="0" smtClean="0">
                <a:solidFill>
                  <a:srgbClr val="FFFF00"/>
                </a:solidFill>
              </a:endParaRPr>
            </a:p>
            <a:p>
              <a:r>
                <a:rPr lang="en-US" sz="1600" b="1" dirty="0" smtClean="0">
                  <a:solidFill>
                    <a:srgbClr val="FFFF00"/>
                  </a:solidFill>
                </a:rPr>
                <a:t>Shale and </a:t>
              </a:r>
              <a:r>
                <a:rPr lang="en-US" sz="1600" b="1" dirty="0">
                  <a:solidFill>
                    <a:srgbClr val="FFFF00"/>
                  </a:solidFill>
                </a:rPr>
                <a:t>the equivalents</a:t>
              </a:r>
              <a:endParaRPr lang="en-US" sz="2400" b="1" dirty="0">
                <a:solidFill>
                  <a:srgbClr val="FFFF00"/>
                </a:solidFill>
              </a:endParaRPr>
            </a:p>
          </p:txBody>
        </p:sp>
      </p:grpSp>
      <p:grpSp>
        <p:nvGrpSpPr>
          <p:cNvPr id="5" name="Group 28"/>
          <p:cNvGrpSpPr>
            <a:grpSpLocks/>
          </p:cNvGrpSpPr>
          <p:nvPr/>
        </p:nvGrpSpPr>
        <p:grpSpPr bwMode="auto">
          <a:xfrm>
            <a:off x="4929185" y="4927600"/>
            <a:ext cx="2002708" cy="279559"/>
            <a:chOff x="4929188" y="4978400"/>
            <a:chExt cx="2003397" cy="279559"/>
          </a:xfrm>
        </p:grpSpPr>
        <p:sp>
          <p:nvSpPr>
            <p:cNvPr id="8215" name="Rectangle 11"/>
            <p:cNvSpPr>
              <a:spLocks noChangeArrowheads="1"/>
            </p:cNvSpPr>
            <p:nvPr/>
          </p:nvSpPr>
          <p:spPr bwMode="auto">
            <a:xfrm>
              <a:off x="4929188" y="4978400"/>
              <a:ext cx="434975" cy="242888"/>
            </a:xfrm>
            <a:prstGeom prst="rect">
              <a:avLst/>
            </a:prstGeom>
            <a:solidFill>
              <a:srgbClr val="FFAA00"/>
            </a:solidFill>
            <a:ln w="9525">
              <a:noFill/>
              <a:miter lim="800000"/>
              <a:headEnd/>
              <a:tailEnd/>
            </a:ln>
          </p:spPr>
          <p:txBody>
            <a:bodyPr/>
            <a:lstStyle/>
            <a:p>
              <a:endParaRPr lang="en-IN">
                <a:latin typeface="Calibri" pitchFamily="34" charset="0"/>
              </a:endParaRPr>
            </a:p>
          </p:txBody>
        </p:sp>
        <p:sp>
          <p:nvSpPr>
            <p:cNvPr id="8216" name="Rectangle 12"/>
            <p:cNvSpPr>
              <a:spLocks noChangeArrowheads="1"/>
            </p:cNvSpPr>
            <p:nvPr/>
          </p:nvSpPr>
          <p:spPr bwMode="auto">
            <a:xfrm>
              <a:off x="5438777" y="5011738"/>
              <a:ext cx="1493808" cy="246221"/>
            </a:xfrm>
            <a:prstGeom prst="rect">
              <a:avLst/>
            </a:prstGeom>
            <a:noFill/>
            <a:ln w="9525">
              <a:noFill/>
              <a:miter lim="800000"/>
              <a:headEnd/>
              <a:tailEnd/>
            </a:ln>
          </p:spPr>
          <p:txBody>
            <a:bodyPr wrap="none" lIns="0" tIns="0" rIns="0" bIns="0">
              <a:spAutoFit/>
            </a:bodyPr>
            <a:lstStyle/>
            <a:p>
              <a:r>
                <a:rPr lang="en-US" sz="1600" dirty="0">
                  <a:solidFill>
                    <a:schemeClr val="bg1"/>
                  </a:solidFill>
                </a:rPr>
                <a:t>Igneous</a:t>
              </a:r>
              <a:r>
                <a:rPr lang="en-US" sz="1300" dirty="0">
                  <a:solidFill>
                    <a:schemeClr val="bg1"/>
                  </a:solidFill>
                </a:rPr>
                <a:t> </a:t>
              </a:r>
              <a:r>
                <a:rPr lang="en-US" sz="1600" dirty="0" err="1">
                  <a:solidFill>
                    <a:schemeClr val="bg1"/>
                  </a:solidFill>
                </a:rPr>
                <a:t>intrusives</a:t>
              </a:r>
              <a:endParaRPr lang="en-US" sz="2400" dirty="0">
                <a:solidFill>
                  <a:schemeClr val="bg1"/>
                </a:solidFill>
              </a:endParaRPr>
            </a:p>
          </p:txBody>
        </p:sp>
      </p:grpSp>
      <p:grpSp>
        <p:nvGrpSpPr>
          <p:cNvPr id="6" name="Group 29"/>
          <p:cNvGrpSpPr>
            <a:grpSpLocks/>
          </p:cNvGrpSpPr>
          <p:nvPr/>
        </p:nvGrpSpPr>
        <p:grpSpPr bwMode="auto">
          <a:xfrm>
            <a:off x="4929189" y="5172078"/>
            <a:ext cx="4203712" cy="492443"/>
            <a:chOff x="4929188" y="5222893"/>
            <a:chExt cx="4203854" cy="492517"/>
          </a:xfrm>
        </p:grpSpPr>
        <p:sp>
          <p:nvSpPr>
            <p:cNvPr id="8213" name="Rectangle 13"/>
            <p:cNvSpPr>
              <a:spLocks noChangeArrowheads="1"/>
            </p:cNvSpPr>
            <p:nvPr/>
          </p:nvSpPr>
          <p:spPr bwMode="auto">
            <a:xfrm>
              <a:off x="4929188" y="5303838"/>
              <a:ext cx="434975" cy="242888"/>
            </a:xfrm>
            <a:prstGeom prst="rect">
              <a:avLst/>
            </a:prstGeom>
            <a:solidFill>
              <a:srgbClr val="FF00C5"/>
            </a:solidFill>
            <a:ln w="9525">
              <a:noFill/>
              <a:miter lim="800000"/>
              <a:headEnd/>
              <a:tailEnd/>
            </a:ln>
          </p:spPr>
          <p:txBody>
            <a:bodyPr/>
            <a:lstStyle/>
            <a:p>
              <a:endParaRPr lang="en-IN" sz="2400">
                <a:latin typeface="Calibri" pitchFamily="34" charset="0"/>
              </a:endParaRPr>
            </a:p>
          </p:txBody>
        </p:sp>
        <p:sp>
          <p:nvSpPr>
            <p:cNvPr id="8214" name="Rectangle 14"/>
            <p:cNvSpPr>
              <a:spLocks noChangeArrowheads="1"/>
            </p:cNvSpPr>
            <p:nvPr/>
          </p:nvSpPr>
          <p:spPr bwMode="auto">
            <a:xfrm>
              <a:off x="5446716" y="5222893"/>
              <a:ext cx="3686326" cy="492517"/>
            </a:xfrm>
            <a:prstGeom prst="rect">
              <a:avLst/>
            </a:prstGeom>
            <a:noFill/>
            <a:ln w="9525">
              <a:noFill/>
              <a:miter lim="800000"/>
              <a:headEnd/>
              <a:tailEnd/>
            </a:ln>
          </p:spPr>
          <p:txBody>
            <a:bodyPr wrap="none" lIns="0" tIns="0" rIns="0" bIns="0">
              <a:spAutoFit/>
            </a:bodyPr>
            <a:lstStyle/>
            <a:p>
              <a:r>
                <a:rPr lang="en-US" sz="1600" b="1" dirty="0">
                  <a:solidFill>
                    <a:srgbClr val="FFFF00"/>
                  </a:solidFill>
                </a:rPr>
                <a:t>Consolidated Precambran Sandstone, Shale</a:t>
              </a:r>
            </a:p>
            <a:p>
              <a:r>
                <a:rPr lang="en-US" sz="1600" b="1" dirty="0">
                  <a:solidFill>
                    <a:srgbClr val="FFFF00"/>
                  </a:solidFill>
                </a:rPr>
                <a:t>and the equivalents</a:t>
              </a:r>
              <a:endParaRPr lang="en-US" sz="2400" b="1" dirty="0">
                <a:solidFill>
                  <a:srgbClr val="FFFF00"/>
                </a:solidFill>
              </a:endParaRPr>
            </a:p>
          </p:txBody>
        </p:sp>
      </p:grpSp>
      <p:grpSp>
        <p:nvGrpSpPr>
          <p:cNvPr id="7" name="Group 30"/>
          <p:cNvGrpSpPr>
            <a:grpSpLocks/>
          </p:cNvGrpSpPr>
          <p:nvPr/>
        </p:nvGrpSpPr>
        <p:grpSpPr bwMode="auto">
          <a:xfrm>
            <a:off x="4929188" y="5573716"/>
            <a:ext cx="3355023" cy="492443"/>
            <a:chOff x="4929188" y="5548318"/>
            <a:chExt cx="3355605" cy="492517"/>
          </a:xfrm>
        </p:grpSpPr>
        <p:sp>
          <p:nvSpPr>
            <p:cNvPr id="8211" name="Rectangle 15"/>
            <p:cNvSpPr>
              <a:spLocks noChangeArrowheads="1"/>
            </p:cNvSpPr>
            <p:nvPr/>
          </p:nvSpPr>
          <p:spPr bwMode="auto">
            <a:xfrm>
              <a:off x="4929188" y="5629275"/>
              <a:ext cx="434975" cy="242888"/>
            </a:xfrm>
            <a:prstGeom prst="rect">
              <a:avLst/>
            </a:prstGeom>
            <a:solidFill>
              <a:srgbClr val="994ABA"/>
            </a:solidFill>
            <a:ln w="9525">
              <a:noFill/>
              <a:miter lim="800000"/>
              <a:headEnd/>
              <a:tailEnd/>
            </a:ln>
          </p:spPr>
          <p:txBody>
            <a:bodyPr/>
            <a:lstStyle/>
            <a:p>
              <a:endParaRPr lang="en-IN" sz="2400">
                <a:latin typeface="Calibri" pitchFamily="34" charset="0"/>
              </a:endParaRPr>
            </a:p>
          </p:txBody>
        </p:sp>
        <p:sp>
          <p:nvSpPr>
            <p:cNvPr id="8212" name="Rectangle 16"/>
            <p:cNvSpPr>
              <a:spLocks noChangeArrowheads="1"/>
            </p:cNvSpPr>
            <p:nvPr/>
          </p:nvSpPr>
          <p:spPr bwMode="auto">
            <a:xfrm>
              <a:off x="5451475" y="5548318"/>
              <a:ext cx="2833318" cy="492517"/>
            </a:xfrm>
            <a:prstGeom prst="rect">
              <a:avLst/>
            </a:prstGeom>
            <a:noFill/>
            <a:ln w="9525">
              <a:noFill/>
              <a:miter lim="800000"/>
              <a:headEnd/>
              <a:tailEnd/>
            </a:ln>
          </p:spPr>
          <p:txBody>
            <a:bodyPr wrap="none" lIns="0" tIns="0" rIns="0" bIns="0">
              <a:spAutoFit/>
            </a:bodyPr>
            <a:lstStyle/>
            <a:p>
              <a:r>
                <a:rPr lang="en-US" sz="1600" dirty="0">
                  <a:solidFill>
                    <a:schemeClr val="bg1"/>
                  </a:solidFill>
                </a:rPr>
                <a:t>Precambrian Limestone, Dolomite</a:t>
              </a:r>
            </a:p>
            <a:p>
              <a:r>
                <a:rPr lang="en-US" sz="1600" dirty="0">
                  <a:solidFill>
                    <a:schemeClr val="bg1"/>
                  </a:solidFill>
                </a:rPr>
                <a:t>and the equivalents</a:t>
              </a:r>
              <a:endParaRPr lang="en-US" sz="2400" dirty="0">
                <a:solidFill>
                  <a:schemeClr val="bg1"/>
                </a:solidFill>
              </a:endParaRPr>
            </a:p>
          </p:txBody>
        </p:sp>
      </p:grpSp>
      <p:grpSp>
        <p:nvGrpSpPr>
          <p:cNvPr id="8" name="Group 31"/>
          <p:cNvGrpSpPr>
            <a:grpSpLocks/>
          </p:cNvGrpSpPr>
          <p:nvPr/>
        </p:nvGrpSpPr>
        <p:grpSpPr bwMode="auto">
          <a:xfrm>
            <a:off x="4929188" y="5967413"/>
            <a:ext cx="1749914" cy="266858"/>
            <a:chOff x="4929188" y="5954713"/>
            <a:chExt cx="1750620" cy="266858"/>
          </a:xfrm>
        </p:grpSpPr>
        <p:sp>
          <p:nvSpPr>
            <p:cNvPr id="8209" name="Rectangle 17"/>
            <p:cNvSpPr>
              <a:spLocks noChangeArrowheads="1"/>
            </p:cNvSpPr>
            <p:nvPr/>
          </p:nvSpPr>
          <p:spPr bwMode="auto">
            <a:xfrm>
              <a:off x="4929188" y="5954713"/>
              <a:ext cx="434975" cy="241300"/>
            </a:xfrm>
            <a:prstGeom prst="rect">
              <a:avLst/>
            </a:prstGeom>
            <a:solidFill>
              <a:srgbClr val="FF5500"/>
            </a:solidFill>
            <a:ln w="9525">
              <a:noFill/>
              <a:miter lim="800000"/>
              <a:headEnd/>
              <a:tailEnd/>
            </a:ln>
          </p:spPr>
          <p:txBody>
            <a:bodyPr/>
            <a:lstStyle/>
            <a:p>
              <a:endParaRPr lang="en-IN">
                <a:latin typeface="Calibri" pitchFamily="34" charset="0"/>
              </a:endParaRPr>
            </a:p>
          </p:txBody>
        </p:sp>
        <p:sp>
          <p:nvSpPr>
            <p:cNvPr id="8210" name="Rectangle 18"/>
            <p:cNvSpPr>
              <a:spLocks noChangeArrowheads="1"/>
            </p:cNvSpPr>
            <p:nvPr/>
          </p:nvSpPr>
          <p:spPr bwMode="auto">
            <a:xfrm>
              <a:off x="5438775" y="5975350"/>
              <a:ext cx="1241033" cy="246221"/>
            </a:xfrm>
            <a:prstGeom prst="rect">
              <a:avLst/>
            </a:prstGeom>
            <a:noFill/>
            <a:ln w="9525">
              <a:noFill/>
              <a:miter lim="800000"/>
              <a:headEnd/>
              <a:tailEnd/>
            </a:ln>
          </p:spPr>
          <p:txBody>
            <a:bodyPr wrap="none" lIns="0" tIns="0" rIns="0" bIns="0">
              <a:spAutoFit/>
            </a:bodyPr>
            <a:lstStyle/>
            <a:p>
              <a:r>
                <a:rPr lang="en-US" sz="1600" b="1" dirty="0">
                  <a:solidFill>
                    <a:srgbClr val="FFFF00"/>
                  </a:solidFill>
                </a:rPr>
                <a:t>Metamorphics</a:t>
              </a:r>
              <a:endParaRPr lang="en-US" b="1" dirty="0">
                <a:solidFill>
                  <a:srgbClr val="FFFF00"/>
                </a:solidFill>
              </a:endParaRPr>
            </a:p>
          </p:txBody>
        </p:sp>
      </p:grpSp>
      <p:grpSp>
        <p:nvGrpSpPr>
          <p:cNvPr id="9" name="Group 32"/>
          <p:cNvGrpSpPr>
            <a:grpSpLocks/>
          </p:cNvGrpSpPr>
          <p:nvPr/>
        </p:nvGrpSpPr>
        <p:grpSpPr bwMode="auto">
          <a:xfrm>
            <a:off x="4929188" y="6283325"/>
            <a:ext cx="4158302" cy="276384"/>
            <a:chOff x="4929188" y="6283325"/>
            <a:chExt cx="4158103" cy="276384"/>
          </a:xfrm>
        </p:grpSpPr>
        <p:sp>
          <p:nvSpPr>
            <p:cNvPr id="8207" name="Rectangle 19"/>
            <p:cNvSpPr>
              <a:spLocks noChangeArrowheads="1"/>
            </p:cNvSpPr>
            <p:nvPr/>
          </p:nvSpPr>
          <p:spPr bwMode="auto">
            <a:xfrm>
              <a:off x="4929188" y="6283325"/>
              <a:ext cx="434975" cy="238125"/>
            </a:xfrm>
            <a:prstGeom prst="rect">
              <a:avLst/>
            </a:prstGeom>
            <a:solidFill>
              <a:srgbClr val="C500FF"/>
            </a:solidFill>
            <a:ln w="9525">
              <a:noFill/>
              <a:miter lim="800000"/>
              <a:headEnd/>
              <a:tailEnd/>
            </a:ln>
          </p:spPr>
          <p:txBody>
            <a:bodyPr/>
            <a:lstStyle/>
            <a:p>
              <a:endParaRPr lang="en-IN" sz="2400">
                <a:latin typeface="Calibri" pitchFamily="34" charset="0"/>
              </a:endParaRPr>
            </a:p>
          </p:txBody>
        </p:sp>
        <p:sp>
          <p:nvSpPr>
            <p:cNvPr id="8208" name="Rectangle 20"/>
            <p:cNvSpPr>
              <a:spLocks noChangeArrowheads="1"/>
            </p:cNvSpPr>
            <p:nvPr/>
          </p:nvSpPr>
          <p:spPr bwMode="auto">
            <a:xfrm>
              <a:off x="5438775" y="6313488"/>
              <a:ext cx="3648516" cy="246221"/>
            </a:xfrm>
            <a:prstGeom prst="rect">
              <a:avLst/>
            </a:prstGeom>
            <a:noFill/>
            <a:ln w="9525">
              <a:noFill/>
              <a:miter lim="800000"/>
              <a:headEnd/>
              <a:tailEnd/>
            </a:ln>
          </p:spPr>
          <p:txBody>
            <a:bodyPr wrap="none" lIns="0" tIns="0" rIns="0" bIns="0">
              <a:spAutoFit/>
            </a:bodyPr>
            <a:lstStyle/>
            <a:p>
              <a:r>
                <a:rPr lang="en-US" sz="1600">
                  <a:solidFill>
                    <a:schemeClr val="bg1"/>
                  </a:solidFill>
                </a:rPr>
                <a:t>Meta sediments-Schist, Phyllite, Marble etc.</a:t>
              </a:r>
              <a:endParaRPr lang="en-US" sz="2400">
                <a:solidFill>
                  <a:schemeClr val="bg1"/>
                </a:solidFill>
              </a:endParaRPr>
            </a:p>
          </p:txBody>
        </p:sp>
      </p:grpSp>
      <p:grpSp>
        <p:nvGrpSpPr>
          <p:cNvPr id="10" name="Group 33"/>
          <p:cNvGrpSpPr>
            <a:grpSpLocks/>
          </p:cNvGrpSpPr>
          <p:nvPr/>
        </p:nvGrpSpPr>
        <p:grpSpPr bwMode="auto">
          <a:xfrm>
            <a:off x="4929188" y="6608763"/>
            <a:ext cx="2825116" cy="276383"/>
            <a:chOff x="4929188" y="6608763"/>
            <a:chExt cx="2824641" cy="276383"/>
          </a:xfrm>
        </p:grpSpPr>
        <p:sp>
          <p:nvSpPr>
            <p:cNvPr id="8205" name="Rectangle 21"/>
            <p:cNvSpPr>
              <a:spLocks noChangeArrowheads="1"/>
            </p:cNvSpPr>
            <p:nvPr/>
          </p:nvSpPr>
          <p:spPr bwMode="auto">
            <a:xfrm>
              <a:off x="4929188" y="6608763"/>
              <a:ext cx="434975" cy="238125"/>
            </a:xfrm>
            <a:prstGeom prst="rect">
              <a:avLst/>
            </a:prstGeom>
            <a:solidFill>
              <a:srgbClr val="730000"/>
            </a:solidFill>
            <a:ln w="9525">
              <a:noFill/>
              <a:miter lim="800000"/>
              <a:headEnd/>
              <a:tailEnd/>
            </a:ln>
          </p:spPr>
          <p:txBody>
            <a:bodyPr/>
            <a:lstStyle/>
            <a:p>
              <a:endParaRPr lang="en-IN" sz="2400">
                <a:latin typeface="Calibri" pitchFamily="34" charset="0"/>
              </a:endParaRPr>
            </a:p>
          </p:txBody>
        </p:sp>
        <p:sp>
          <p:nvSpPr>
            <p:cNvPr id="8206" name="Rectangle 22"/>
            <p:cNvSpPr>
              <a:spLocks noChangeArrowheads="1"/>
            </p:cNvSpPr>
            <p:nvPr/>
          </p:nvSpPr>
          <p:spPr bwMode="auto">
            <a:xfrm>
              <a:off x="5438776" y="6638925"/>
              <a:ext cx="2315053" cy="246221"/>
            </a:xfrm>
            <a:prstGeom prst="rect">
              <a:avLst/>
            </a:prstGeom>
            <a:noFill/>
            <a:ln w="9525">
              <a:noFill/>
              <a:miter lim="800000"/>
              <a:headEnd/>
              <a:tailEnd/>
            </a:ln>
          </p:spPr>
          <p:txBody>
            <a:bodyPr wrap="none" lIns="0" tIns="0" rIns="0" bIns="0">
              <a:spAutoFit/>
            </a:bodyPr>
            <a:lstStyle/>
            <a:p>
              <a:r>
                <a:rPr lang="en-US" sz="1600" b="1" dirty="0">
                  <a:solidFill>
                    <a:srgbClr val="FFFF00"/>
                  </a:solidFill>
                </a:rPr>
                <a:t>Basement Granite Gneisse</a:t>
              </a:r>
              <a:r>
                <a:rPr lang="en-US" sz="1600" dirty="0">
                  <a:solidFill>
                    <a:srgbClr val="FFFF00"/>
                  </a:solidFill>
                </a:rPr>
                <a:t>s</a:t>
              </a:r>
              <a:endParaRPr lang="en-US" sz="2400" dirty="0">
                <a:solidFill>
                  <a:srgbClr val="FFFF00"/>
                </a:solidFill>
              </a:endParaRPr>
            </a:p>
          </p:txBody>
        </p:sp>
      </p:grpSp>
      <p:sp>
        <p:nvSpPr>
          <p:cNvPr id="31" name="TextBox 30"/>
          <p:cNvSpPr txBox="1"/>
          <p:nvPr/>
        </p:nvSpPr>
        <p:spPr>
          <a:xfrm>
            <a:off x="5105400" y="457200"/>
            <a:ext cx="3124200"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b="1" dirty="0" smtClean="0"/>
              <a:t>Principal Aquifer Systems  in INDIA</a:t>
            </a:r>
          </a:p>
          <a:p>
            <a:pPr algn="ctr"/>
            <a:r>
              <a:rPr lang="en-US" sz="2000" b="1" dirty="0" smtClean="0"/>
              <a:t> (</a:t>
            </a:r>
            <a:r>
              <a:rPr lang="en-US" sz="1400" b="1" dirty="0" smtClean="0"/>
              <a:t>2 Million Scale)</a:t>
            </a:r>
            <a:endParaRPr lang="en-US" sz="2000" b="1" dirty="0"/>
          </a:p>
        </p:txBody>
      </p:sp>
    </p:spTree>
    <p:extLst>
      <p:ext uri="{BB962C8B-B14F-4D97-AF65-F5344CB8AC3E}">
        <p14:creationId xmlns:p14="http://schemas.microsoft.com/office/powerpoint/2010/main" val="41163105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Autofit/>
          </a:bodyPr>
          <a:lstStyle/>
          <a:p>
            <a:r>
              <a:rPr lang="en-US" sz="3200" b="1" dirty="0" smtClean="0"/>
              <a:t>WAY TO GROUNDWATER REFORM</a:t>
            </a:r>
            <a:r>
              <a:rPr lang="en-US" sz="2800" b="1" dirty="0" smtClean="0"/>
              <a:t/>
            </a:r>
            <a:br>
              <a:rPr lang="en-US" sz="2800" b="1" dirty="0" smtClean="0"/>
            </a:br>
            <a:endParaRPr lang="en-US" sz="2800" dirty="0"/>
          </a:p>
        </p:txBody>
      </p:sp>
      <p:graphicFrame>
        <p:nvGraphicFramePr>
          <p:cNvPr id="6" name="Content Placeholder 5"/>
          <p:cNvGraphicFramePr>
            <a:graphicFrameLocks noGrp="1"/>
          </p:cNvGraphicFramePr>
          <p:nvPr>
            <p:ph idx="1"/>
          </p:nvPr>
        </p:nvGraphicFramePr>
        <p:xfrm>
          <a:off x="381000" y="1219200"/>
          <a:ext cx="82296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ircular Arrow 6"/>
          <p:cNvSpPr/>
          <p:nvPr/>
        </p:nvSpPr>
        <p:spPr>
          <a:xfrm rot="4519582">
            <a:off x="5866487" y="3269028"/>
            <a:ext cx="1218039" cy="1155314"/>
          </a:xfrm>
          <a:prstGeom prst="circularArrow">
            <a:avLst>
              <a:gd name="adj1" fmla="val 12500"/>
              <a:gd name="adj2" fmla="val 1142319"/>
              <a:gd name="adj3" fmla="val 20457681"/>
              <a:gd name="adj4" fmla="val 12258140"/>
              <a:gd name="adj5" fmla="val 12500"/>
            </a:avLst>
          </a:prstGeom>
        </p:spPr>
        <p:style>
          <a:lnRef idx="2">
            <a:schemeClr val="lt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9" name="Circular Arrow 8"/>
          <p:cNvSpPr/>
          <p:nvPr/>
        </p:nvSpPr>
        <p:spPr>
          <a:xfrm rot="16015266">
            <a:off x="1901735" y="3429825"/>
            <a:ext cx="1145443" cy="989170"/>
          </a:xfrm>
          <a:prstGeom prst="circularArrow">
            <a:avLst>
              <a:gd name="adj1" fmla="val 12500"/>
              <a:gd name="adj2" fmla="val 1142319"/>
              <a:gd name="adj3" fmla="val 20457681"/>
              <a:gd name="adj4" fmla="val 11308423"/>
              <a:gd name="adj5" fmla="val 12500"/>
            </a:avLst>
          </a:prstGeom>
        </p:spPr>
        <p:style>
          <a:lnRef idx="2">
            <a:schemeClr val="lt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800"/>
            <a:ext cx="8229600" cy="1143000"/>
          </a:xfrm>
        </p:spPr>
        <p:txBody>
          <a:bodyPr/>
          <a:lstStyle/>
          <a:p>
            <a:r>
              <a:rPr lang="en-US" dirty="0" smtClean="0"/>
              <a:t>Thanks</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gwb"/>
          <p:cNvPicPr/>
          <p:nvPr/>
        </p:nvPicPr>
        <p:blipFill>
          <a:blip r:embed="rId3" cstate="print"/>
          <a:srcRect/>
          <a:stretch>
            <a:fillRect/>
          </a:stretch>
        </p:blipFill>
        <p:spPr bwMode="auto">
          <a:xfrm>
            <a:off x="304800" y="152400"/>
            <a:ext cx="914400" cy="1524000"/>
          </a:xfrm>
          <a:prstGeom prst="rect">
            <a:avLst/>
          </a:prstGeom>
          <a:noFill/>
          <a:ln w="9525">
            <a:noFill/>
            <a:miter lim="800000"/>
            <a:headEnd/>
            <a:tailEnd/>
          </a:ln>
        </p:spPr>
      </p:pic>
      <p:sp>
        <p:nvSpPr>
          <p:cNvPr id="2" name="Rectangle 1"/>
          <p:cNvSpPr/>
          <p:nvPr/>
        </p:nvSpPr>
        <p:spPr>
          <a:xfrm>
            <a:off x="1295400" y="304800"/>
            <a:ext cx="7467600" cy="1538883"/>
          </a:xfrm>
          <a:prstGeom prst="rect">
            <a:avLst/>
          </a:prstGeom>
        </p:spPr>
        <p:txBody>
          <a:bodyPr wrap="square">
            <a:spAutoFit/>
          </a:bodyPr>
          <a:lstStyle/>
          <a:p>
            <a:pPr algn="ctr"/>
            <a:r>
              <a:rPr lang="en-US" sz="4000" b="1" dirty="0">
                <a:solidFill>
                  <a:srgbClr val="6600FF"/>
                </a:solidFill>
              </a:rPr>
              <a:t>Central Ground Water Board</a:t>
            </a:r>
            <a:r>
              <a:rPr lang="en-US" sz="3200" b="1" dirty="0">
                <a:solidFill>
                  <a:srgbClr val="6600FF"/>
                </a:solidFill>
              </a:rPr>
              <a:t/>
            </a:r>
            <a:br>
              <a:rPr lang="en-US" sz="3200" b="1" dirty="0">
                <a:solidFill>
                  <a:srgbClr val="6600FF"/>
                </a:solidFill>
              </a:rPr>
            </a:br>
            <a:r>
              <a:rPr lang="en-US" b="1" dirty="0">
                <a:solidFill>
                  <a:srgbClr val="FF9933"/>
                </a:solidFill>
              </a:rPr>
              <a:t>MINISTRY OF WATER RESOURCES, RIVER DEVELOPMENT AND GANGA REJUVENATION</a:t>
            </a:r>
            <a:r>
              <a:rPr lang="en-US" b="1" dirty="0"/>
              <a:t/>
            </a:r>
            <a:br>
              <a:rPr lang="en-US" b="1" dirty="0"/>
            </a:br>
            <a:endParaRPr lang="en-IN" dirty="0"/>
          </a:p>
        </p:txBody>
      </p:sp>
      <p:sp>
        <p:nvSpPr>
          <p:cNvPr id="6" name="TextBox 5"/>
          <p:cNvSpPr txBox="1"/>
          <p:nvPr/>
        </p:nvSpPr>
        <p:spPr>
          <a:xfrm>
            <a:off x="2286000" y="1566112"/>
            <a:ext cx="5486400" cy="707886"/>
          </a:xfrm>
          <a:prstGeom prst="rect">
            <a:avLst/>
          </a:prstGeom>
          <a:solidFill>
            <a:schemeClr val="accent1">
              <a:lumMod val="20000"/>
              <a:lumOff val="80000"/>
            </a:schemeClr>
          </a:solidFill>
        </p:spPr>
        <p:txBody>
          <a:bodyPr wrap="square" rtlCol="0">
            <a:spAutoFit/>
          </a:bodyPr>
          <a:lstStyle/>
          <a:p>
            <a:pPr algn="ctr">
              <a:buNone/>
            </a:pPr>
            <a:r>
              <a:rPr lang="en-US" sz="2000" b="1" dirty="0" smtClean="0"/>
              <a:t>National Apex Organization to provide scientific inputs for GW development and management.</a:t>
            </a:r>
          </a:p>
        </p:txBody>
      </p:sp>
      <p:sp>
        <p:nvSpPr>
          <p:cNvPr id="7" name="TextBox 6"/>
          <p:cNvSpPr txBox="1"/>
          <p:nvPr/>
        </p:nvSpPr>
        <p:spPr>
          <a:xfrm>
            <a:off x="190500" y="2273998"/>
            <a:ext cx="1905000" cy="523220"/>
          </a:xfrm>
          <a:prstGeom prst="rect">
            <a:avLst/>
          </a:prstGeom>
          <a:noFill/>
        </p:spPr>
        <p:txBody>
          <a:bodyPr wrap="square" rtlCol="0">
            <a:spAutoFit/>
          </a:bodyPr>
          <a:lstStyle/>
          <a:p>
            <a:pPr algn="ctr"/>
            <a:r>
              <a:rPr lang="en-US" sz="2800" b="1" dirty="0" smtClean="0">
                <a:solidFill>
                  <a:srgbClr val="C00000"/>
                </a:solidFill>
                <a:latin typeface="Arial" pitchFamily="34" charset="0"/>
                <a:cs typeface="Arial" pitchFamily="34" charset="0"/>
              </a:rPr>
              <a:t>Vision</a:t>
            </a:r>
            <a:endParaRPr lang="en-US" sz="2000" dirty="0">
              <a:solidFill>
                <a:srgbClr val="C00000"/>
              </a:solidFill>
            </a:endParaRPr>
          </a:p>
        </p:txBody>
      </p:sp>
      <p:sp>
        <p:nvSpPr>
          <p:cNvPr id="8" name="Rectangle 3"/>
          <p:cNvSpPr txBox="1">
            <a:spLocks/>
          </p:cNvSpPr>
          <p:nvPr/>
        </p:nvSpPr>
        <p:spPr>
          <a:xfrm>
            <a:off x="304800" y="2827723"/>
            <a:ext cx="8702290" cy="753677"/>
          </a:xfrm>
          <a:prstGeom prst="rect">
            <a:avLst/>
          </a:prstGeom>
          <a:solidFill>
            <a:schemeClr val="tx2">
              <a:lumMod val="20000"/>
              <a:lumOff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charset="0"/>
              <a:buNone/>
            </a:pPr>
            <a:r>
              <a:rPr lang="en-GB" sz="2000" b="1" dirty="0" smtClean="0"/>
              <a:t>	“Sustainable  Development and Management of Ground Water Resources of the Country”</a:t>
            </a:r>
            <a:endParaRPr lang="en-IN" sz="2400" b="1" dirty="0" smtClean="0"/>
          </a:p>
        </p:txBody>
      </p:sp>
      <p:sp>
        <p:nvSpPr>
          <p:cNvPr id="9" name="Rectangle 2"/>
          <p:cNvSpPr>
            <a:spLocks noChangeArrowheads="1"/>
          </p:cNvSpPr>
          <p:nvPr/>
        </p:nvSpPr>
        <p:spPr bwMode="auto">
          <a:xfrm>
            <a:off x="381000" y="4191000"/>
            <a:ext cx="8626091" cy="1938992"/>
          </a:xfrm>
          <a:prstGeom prst="rect">
            <a:avLst/>
          </a:prstGeom>
          <a:solidFill>
            <a:schemeClr val="accent5">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Times New Roman" pitchFamily="18" charset="0"/>
                <a:cs typeface="Times New Roman" pitchFamily="18" charset="0"/>
              </a:rPr>
              <a:t>" Develop and disseminate technologies, and monitor and implement national policies for the Scientific and Sustainable development and management of India's Ground Water Resources, including their exploration, assessment, conservation, augmentation, protection from pollution and distribution, based on principles of economic and ecological efficiency and equity."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Times New Roman" pitchFamily="18" charset="0"/>
                <a:cs typeface="Times New Roman" pitchFamily="18" charset="0"/>
              </a:rPr>
              <a:t> </a:t>
            </a:r>
          </a:p>
        </p:txBody>
      </p:sp>
      <p:sp>
        <p:nvSpPr>
          <p:cNvPr id="10" name="TextBox 9"/>
          <p:cNvSpPr txBox="1"/>
          <p:nvPr/>
        </p:nvSpPr>
        <p:spPr>
          <a:xfrm>
            <a:off x="381000" y="3706248"/>
            <a:ext cx="1905000" cy="523220"/>
          </a:xfrm>
          <a:prstGeom prst="rect">
            <a:avLst/>
          </a:prstGeom>
          <a:noFill/>
        </p:spPr>
        <p:txBody>
          <a:bodyPr wrap="square" rtlCol="0">
            <a:spAutoFit/>
          </a:bodyPr>
          <a:lstStyle/>
          <a:p>
            <a:pPr algn="ctr"/>
            <a:r>
              <a:rPr lang="en-US" sz="2800" b="1" dirty="0">
                <a:solidFill>
                  <a:srgbClr val="C00000"/>
                </a:solidFill>
                <a:latin typeface="Arial" pitchFamily="34" charset="0"/>
                <a:cs typeface="Arial" pitchFamily="34" charset="0"/>
              </a:rPr>
              <a:t>M</a:t>
            </a:r>
            <a:r>
              <a:rPr lang="en-US" sz="2800" b="1" dirty="0" smtClean="0">
                <a:solidFill>
                  <a:srgbClr val="C00000"/>
                </a:solidFill>
                <a:latin typeface="Arial" pitchFamily="34" charset="0"/>
                <a:cs typeface="Arial" pitchFamily="34" charset="0"/>
              </a:rPr>
              <a:t>andate</a:t>
            </a:r>
            <a:endParaRPr lang="en-US" sz="2000" dirty="0">
              <a:solidFill>
                <a:srgbClr val="C00000"/>
              </a:solidFill>
            </a:endParaRPr>
          </a:p>
        </p:txBody>
      </p:sp>
    </p:spTree>
    <p:extLst>
      <p:ext uri="{BB962C8B-B14F-4D97-AF65-F5344CB8AC3E}">
        <p14:creationId xmlns:p14="http://schemas.microsoft.com/office/powerpoint/2010/main" val="35853579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67200" y="228600"/>
            <a:ext cx="4876800" cy="369332"/>
          </a:xfrm>
          <a:prstGeom prst="rect">
            <a:avLst/>
          </a:prstGeom>
          <a:noFill/>
        </p:spPr>
        <p:txBody>
          <a:bodyPr wrap="square" rtlCol="0">
            <a:spAutoFit/>
          </a:bodyPr>
          <a:lstStyle/>
          <a:p>
            <a:pPr algn="ctr"/>
            <a:r>
              <a:rPr lang="en-US" b="1" dirty="0"/>
              <a:t>Pre monsoon Depth to Water Level </a:t>
            </a:r>
            <a:r>
              <a:rPr lang="en-US" b="1" dirty="0" smtClean="0"/>
              <a:t>Map-2014</a:t>
            </a:r>
            <a:endParaRPr lang="en-US" dirty="0"/>
          </a:p>
        </p:txBody>
      </p:sp>
      <p:pic>
        <p:nvPicPr>
          <p:cNvPr id="4" name="Picture 3" descr="india-map-annualrainfall.jpg"/>
          <p:cNvPicPr>
            <a:picLocks noGrp="1" noChangeAspect="1"/>
          </p:cNvPicPr>
          <p:nvPr isPhoto="1"/>
        </p:nvPicPr>
        <p:blipFill>
          <a:blip r:embed="rId2">
            <a:lum/>
          </a:blip>
          <a:stretch>
            <a:fillRect/>
          </a:stretch>
        </p:blipFill>
        <p:spPr>
          <a:xfrm>
            <a:off x="304800" y="685800"/>
            <a:ext cx="4114800" cy="5610624"/>
          </a:xfrm>
          <a:prstGeom prst="rect">
            <a:avLst/>
          </a:prstGeom>
          <a:noFill/>
          <a:ln>
            <a:noFill/>
          </a:ln>
        </p:spPr>
      </p:pic>
      <p:pic>
        <p:nvPicPr>
          <p:cNvPr id="4097" name="Picture 1"/>
          <p:cNvPicPr>
            <a:picLocks noChangeAspect="1" noChangeArrowheads="1"/>
          </p:cNvPicPr>
          <p:nvPr/>
        </p:nvPicPr>
        <p:blipFill>
          <a:blip r:embed="rId3"/>
          <a:srcRect/>
          <a:stretch>
            <a:fillRect/>
          </a:stretch>
        </p:blipFill>
        <p:spPr bwMode="auto">
          <a:xfrm>
            <a:off x="4648201" y="685800"/>
            <a:ext cx="4267200" cy="5638800"/>
          </a:xfrm>
          <a:prstGeom prst="rect">
            <a:avLst/>
          </a:prstGeom>
          <a:noFill/>
          <a:ln w="9525">
            <a:noFill/>
            <a:miter lim="800000"/>
            <a:headEnd/>
            <a:tailEnd/>
          </a:ln>
          <a:effectLst/>
        </p:spPr>
      </p:pic>
      <p:sp>
        <p:nvSpPr>
          <p:cNvPr id="6" name="TextBox 5"/>
          <p:cNvSpPr txBox="1"/>
          <p:nvPr/>
        </p:nvSpPr>
        <p:spPr>
          <a:xfrm>
            <a:off x="457200" y="228600"/>
            <a:ext cx="3962400" cy="369332"/>
          </a:xfrm>
          <a:prstGeom prst="rect">
            <a:avLst/>
          </a:prstGeom>
          <a:noFill/>
        </p:spPr>
        <p:txBody>
          <a:bodyPr wrap="square" rtlCol="0">
            <a:spAutoFit/>
          </a:bodyPr>
          <a:lstStyle/>
          <a:p>
            <a:pPr algn="ctr"/>
            <a:r>
              <a:rPr lang="en-US" b="1" dirty="0" smtClean="0"/>
              <a:t>Average Annual Rainfall INDIA </a:t>
            </a:r>
            <a:endParaRPr lang="en-US" b="1" dirty="0"/>
          </a:p>
        </p:txBody>
      </p:sp>
      <p:cxnSp>
        <p:nvCxnSpPr>
          <p:cNvPr id="8" name="Straight Arrow Connector 7"/>
          <p:cNvCxnSpPr/>
          <p:nvPr/>
        </p:nvCxnSpPr>
        <p:spPr>
          <a:xfrm rot="16200000" flipV="1">
            <a:off x="1828800" y="4191000"/>
            <a:ext cx="1981200" cy="304800"/>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flipV="1">
            <a:off x="2971800" y="3733800"/>
            <a:ext cx="3733800" cy="1600200"/>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p:nvPr/>
        </p:nvCxnSpPr>
        <p:spPr>
          <a:xfrm rot="5400000" flipH="1" flipV="1">
            <a:off x="2133600" y="3124200"/>
            <a:ext cx="2819400" cy="990600"/>
          </a:xfrm>
          <a:prstGeom prst="straightConnector1">
            <a:avLst/>
          </a:prstGeom>
          <a:ln w="15875">
            <a:solidFill>
              <a:srgbClr val="2F07C3"/>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048000" y="2667000"/>
            <a:ext cx="5029200" cy="2362200"/>
          </a:xfrm>
          <a:prstGeom prst="straightConnector1">
            <a:avLst/>
          </a:prstGeom>
          <a:ln w="15875">
            <a:solidFill>
              <a:srgbClr val="3C09F5"/>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flipV="1">
            <a:off x="495300" y="3314700"/>
            <a:ext cx="3200400" cy="1905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2552700" y="3086100"/>
            <a:ext cx="3276600" cy="2286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4495801" y="718477"/>
            <a:ext cx="4648200" cy="5910923"/>
          </a:xfrm>
          <a:prstGeom prst="rect">
            <a:avLst/>
          </a:prstGeom>
          <a:noFill/>
          <a:ln w="9525">
            <a:noFill/>
            <a:miter lim="800000"/>
            <a:headEnd/>
            <a:tailEnd/>
          </a:ln>
          <a:effectLst/>
        </p:spPr>
      </p:pic>
      <p:sp>
        <p:nvSpPr>
          <p:cNvPr id="3" name="TextBox 2"/>
          <p:cNvSpPr txBox="1"/>
          <p:nvPr/>
        </p:nvSpPr>
        <p:spPr>
          <a:xfrm>
            <a:off x="762000" y="228600"/>
            <a:ext cx="7848600" cy="523220"/>
          </a:xfrm>
          <a:prstGeom prst="rect">
            <a:avLst/>
          </a:prstGeom>
          <a:solidFill>
            <a:srgbClr val="FFFF00"/>
          </a:solidFill>
        </p:spPr>
        <p:txBody>
          <a:bodyPr wrap="square" rtlCol="0">
            <a:spAutoFit/>
          </a:bodyPr>
          <a:lstStyle/>
          <a:p>
            <a:pPr algn="ctr"/>
            <a:r>
              <a:rPr lang="en-US" sz="2800" b="1" dirty="0" smtClean="0"/>
              <a:t>ANNUAL NATURAL RECHARGE TO GROUNDWATER</a:t>
            </a:r>
            <a:endParaRPr lang="en-US" sz="2800" b="1" dirty="0"/>
          </a:p>
        </p:txBody>
      </p:sp>
      <p:pic>
        <p:nvPicPr>
          <p:cNvPr id="5" name="Picture 2"/>
          <p:cNvPicPr>
            <a:picLocks noChangeAspect="1" noChangeArrowheads="1"/>
          </p:cNvPicPr>
          <p:nvPr/>
        </p:nvPicPr>
        <p:blipFill>
          <a:blip r:embed="rId2"/>
          <a:srcRect l="49545" t="68831" r="19076" b="12987"/>
          <a:stretch>
            <a:fillRect/>
          </a:stretch>
        </p:blipFill>
        <p:spPr bwMode="auto">
          <a:xfrm>
            <a:off x="6477000" y="4876800"/>
            <a:ext cx="2286000" cy="1684421"/>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6477000" y="4800600"/>
            <a:ext cx="2438400" cy="2057400"/>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a:lum contrast="20000"/>
          </a:blip>
          <a:srcRect/>
          <a:stretch>
            <a:fillRect/>
          </a:stretch>
        </p:blipFill>
        <p:spPr bwMode="auto">
          <a:xfrm>
            <a:off x="228600" y="768927"/>
            <a:ext cx="4343400" cy="608907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Grp="1" noChangeAspect="1" noChangeArrowheads="1"/>
          </p:cNvPicPr>
          <p:nvPr>
            <p:ph idx="1"/>
          </p:nvPr>
        </p:nvPicPr>
        <p:blipFill>
          <a:blip r:embed="rId2"/>
          <a:srcRect/>
          <a:stretch>
            <a:fillRect/>
          </a:stretch>
        </p:blipFill>
        <p:spPr bwMode="auto">
          <a:xfrm>
            <a:off x="0" y="914400"/>
            <a:ext cx="10363200" cy="5943600"/>
          </a:xfrm>
          <a:prstGeom prst="rect">
            <a:avLst/>
          </a:prstGeom>
          <a:noFill/>
          <a:ln w="9525">
            <a:noFill/>
            <a:miter lim="800000"/>
            <a:headEnd/>
            <a:tailEnd/>
          </a:ln>
          <a:effectLst/>
        </p:spPr>
      </p:pic>
      <p:sp>
        <p:nvSpPr>
          <p:cNvPr id="8" name="Title 7"/>
          <p:cNvSpPr>
            <a:spLocks noGrp="1"/>
          </p:cNvSpPr>
          <p:nvPr>
            <p:ph type="title"/>
          </p:nvPr>
        </p:nvSpPr>
        <p:spPr>
          <a:xfrm>
            <a:off x="457200" y="304800"/>
            <a:ext cx="8229600" cy="685800"/>
          </a:xfrm>
        </p:spPr>
        <p:txBody>
          <a:bodyPr>
            <a:normAutofit fontScale="90000"/>
          </a:bodyPr>
          <a:lstStyle/>
          <a:p>
            <a:r>
              <a:rPr lang="en-US" sz="2700" b="1" dirty="0" smtClean="0">
                <a:solidFill>
                  <a:srgbClr val="3161CD"/>
                </a:solidFill>
              </a:rPr>
              <a:t>STATE-WISE GROUND WATER RESOURCES AVAILABILITY, UTILIZATION AND STAGE OF DEVELOPMENT INDIA  (as on 2011)</a:t>
            </a:r>
            <a:r>
              <a:rPr lang="en-US" sz="2700" dirty="0" smtClean="0">
                <a:solidFill>
                  <a:srgbClr val="3161CD"/>
                </a:solidFill>
              </a:rPr>
              <a:t/>
            </a:r>
            <a:br>
              <a:rPr lang="en-US" sz="2700" dirty="0" smtClean="0">
                <a:solidFill>
                  <a:srgbClr val="3161CD"/>
                </a:solidFill>
              </a:rPr>
            </a:br>
            <a:endParaRPr lang="en-US" dirty="0">
              <a:solidFill>
                <a:srgbClr val="3161CD"/>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62074"/>
          </a:xfrm>
        </p:spPr>
        <p:style>
          <a:lnRef idx="3">
            <a:schemeClr val="lt1"/>
          </a:lnRef>
          <a:fillRef idx="1">
            <a:schemeClr val="accent6"/>
          </a:fillRef>
          <a:effectRef idx="1">
            <a:schemeClr val="accent6"/>
          </a:effectRef>
          <a:fontRef idx="minor">
            <a:schemeClr val="lt1"/>
          </a:fontRef>
        </p:style>
        <p:txBody>
          <a:bodyPr>
            <a:normAutofit fontScale="90000"/>
          </a:bodyPr>
          <a:lstStyle/>
          <a:p>
            <a:r>
              <a:rPr lang="en-US" b="1" dirty="0" smtClean="0">
                <a:solidFill>
                  <a:srgbClr val="0070C0"/>
                </a:solidFill>
              </a:rPr>
              <a:t>Runoff calculation norms in India</a:t>
            </a:r>
            <a:endParaRPr lang="en-IN" b="1" dirty="0">
              <a:solidFill>
                <a:srgbClr val="0070C0"/>
              </a:solidFill>
            </a:endParaRPr>
          </a:p>
        </p:txBody>
      </p:sp>
      <p:sp>
        <p:nvSpPr>
          <p:cNvPr id="3" name="Content Placeholder 2"/>
          <p:cNvSpPr>
            <a:spLocks noGrp="1"/>
          </p:cNvSpPr>
          <p:nvPr>
            <p:ph idx="1"/>
          </p:nvPr>
        </p:nvSpPr>
        <p:spPr>
          <a:xfrm>
            <a:off x="457200" y="908720"/>
            <a:ext cx="8229600" cy="5688632"/>
          </a:xfrm>
        </p:spPr>
        <p:txBody>
          <a:bodyPr>
            <a:normAutofit/>
          </a:bodyPr>
          <a:lstStyle/>
          <a:p>
            <a:pPr marL="514350" indent="-514350">
              <a:buFont typeface="Wingdings" pitchFamily="2" charset="2"/>
              <a:buChar char="Ø"/>
            </a:pPr>
            <a:r>
              <a:rPr lang="en-US" dirty="0" smtClean="0">
                <a:solidFill>
                  <a:srgbClr val="3161CD"/>
                </a:solidFill>
              </a:rPr>
              <a:t>BY runoff Formulae and tables</a:t>
            </a:r>
          </a:p>
          <a:p>
            <a:pPr marL="1081088" indent="-514350">
              <a:buFont typeface="Wingdings" pitchFamily="2" charset="2"/>
              <a:buChar char="§"/>
            </a:pPr>
            <a:r>
              <a:rPr lang="en-US" dirty="0" smtClean="0"/>
              <a:t>Runoff coefficient</a:t>
            </a:r>
          </a:p>
          <a:p>
            <a:pPr marL="1081088" indent="-514350">
              <a:buFont typeface="Wingdings" pitchFamily="2" charset="2"/>
              <a:buChar char="§"/>
            </a:pPr>
            <a:r>
              <a:rPr lang="en-US" dirty="0" err="1" smtClean="0"/>
              <a:t>Inglis</a:t>
            </a:r>
            <a:r>
              <a:rPr lang="en-US" dirty="0" smtClean="0"/>
              <a:t> formula </a:t>
            </a:r>
          </a:p>
          <a:p>
            <a:pPr marL="1081088" indent="-514350">
              <a:buFont typeface="Wingdings" pitchFamily="2" charset="2"/>
              <a:buChar char="§"/>
            </a:pPr>
            <a:r>
              <a:rPr lang="en-US" dirty="0" err="1" smtClean="0"/>
              <a:t>Khosla’s</a:t>
            </a:r>
            <a:r>
              <a:rPr lang="en-US" dirty="0" smtClean="0"/>
              <a:t> Formula</a:t>
            </a:r>
          </a:p>
          <a:p>
            <a:pPr marL="531813" indent="-531813">
              <a:buFont typeface="Wingdings" pitchFamily="2" charset="2"/>
              <a:buChar char="Ø"/>
            </a:pPr>
            <a:r>
              <a:rPr lang="en-US" dirty="0" err="1" smtClean="0">
                <a:solidFill>
                  <a:srgbClr val="3161CD"/>
                </a:solidFill>
              </a:rPr>
              <a:t>SCS</a:t>
            </a:r>
            <a:r>
              <a:rPr lang="en-US" dirty="0" smtClean="0">
                <a:solidFill>
                  <a:srgbClr val="3161CD"/>
                </a:solidFill>
              </a:rPr>
              <a:t> curve number method</a:t>
            </a:r>
          </a:p>
          <a:p>
            <a:pPr marL="514350" indent="-514350">
              <a:buFont typeface="Wingdings" pitchFamily="2" charset="2"/>
              <a:buChar char="Ø"/>
            </a:pPr>
            <a:r>
              <a:rPr lang="en-US" dirty="0" smtClean="0">
                <a:solidFill>
                  <a:srgbClr val="3161CD"/>
                </a:solidFill>
              </a:rPr>
              <a:t>Runoff by infiltration method</a:t>
            </a:r>
          </a:p>
          <a:p>
            <a:pPr marL="514350" indent="-514350">
              <a:buFont typeface="Wingdings" pitchFamily="2" charset="2"/>
              <a:buChar char="Ø"/>
            </a:pPr>
            <a:r>
              <a:rPr lang="en-US" dirty="0" smtClean="0">
                <a:solidFill>
                  <a:srgbClr val="3161CD"/>
                </a:solidFill>
              </a:rPr>
              <a:t>Rational Method</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0" y="0"/>
            <a:ext cx="9144000" cy="6858000"/>
          </a:xfrm>
          <a:solidFill>
            <a:srgbClr val="92D050"/>
          </a:solidFill>
        </p:spPr>
        <p:txBody>
          <a:bodyPr>
            <a:normAutofit fontScale="55000" lnSpcReduction="20000"/>
          </a:bodyPr>
          <a:lstStyle/>
          <a:p>
            <a:pPr algn="ctr">
              <a:buNone/>
            </a:pPr>
            <a:r>
              <a:rPr lang="en-US" b="1" dirty="0" smtClean="0"/>
              <a:t>	</a:t>
            </a:r>
            <a:r>
              <a:rPr lang="en-US" sz="5800" b="1" dirty="0" smtClean="0">
                <a:solidFill>
                  <a:srgbClr val="FFFF00"/>
                </a:solidFill>
              </a:rPr>
              <a:t>Pilot &amp; Demonstrative Rain Water Harvesting &amp; Artificial Recharge Projects</a:t>
            </a:r>
          </a:p>
          <a:p>
            <a:pPr algn="ctr">
              <a:buNone/>
            </a:pPr>
            <a:endParaRPr lang="en-US" sz="4100" b="1" dirty="0" smtClean="0">
              <a:solidFill>
                <a:srgbClr val="FFFF00"/>
              </a:solidFill>
            </a:endParaRPr>
          </a:p>
          <a:p>
            <a:pPr algn="just">
              <a:buNone/>
            </a:pPr>
            <a:r>
              <a:rPr lang="en-US" sz="4000" b="1" dirty="0" smtClean="0">
                <a:solidFill>
                  <a:srgbClr val="FF0000"/>
                </a:solidFill>
              </a:rPr>
              <a:t>	CGWB implemented rainwater harvesting &amp; recharge projects for capacity building of State Government Agencies and establishing the efficacy of recharge structures in different hydrgeomorphic terrains of the country</a:t>
            </a:r>
          </a:p>
          <a:p>
            <a:pPr algn="ctr">
              <a:buNone/>
            </a:pPr>
            <a:endParaRPr lang="en-US" sz="1600" b="1" dirty="0" smtClean="0"/>
          </a:p>
          <a:p>
            <a:pPr marL="1317625" indent="-852488">
              <a:buNone/>
            </a:pPr>
            <a:r>
              <a:rPr lang="en-US" sz="2800" b="1" dirty="0" smtClean="0"/>
              <a:t>Implemented during VIII    (1992-1997) Plan </a:t>
            </a:r>
          </a:p>
          <a:p>
            <a:pPr marL="1317625" indent="-852488"/>
            <a:r>
              <a:rPr lang="en-US" sz="2600" dirty="0" smtClean="0"/>
              <a:t>No of Projects – 14, </a:t>
            </a:r>
            <a:r>
              <a:rPr lang="en-GB" sz="2600" dirty="0" smtClean="0">
                <a:ea typeface="Times New Roman"/>
                <a:cs typeface="Times New Roman"/>
              </a:rPr>
              <a:t>Implemented in 9 States</a:t>
            </a:r>
            <a:endParaRPr lang="en-US" sz="2600" dirty="0" smtClean="0">
              <a:ea typeface="Times New Roman"/>
              <a:cs typeface="Times New Roman"/>
            </a:endParaRPr>
          </a:p>
          <a:p>
            <a:pPr marL="1317625" indent="-852488"/>
            <a:r>
              <a:rPr lang="en-US" sz="2600" dirty="0" smtClean="0"/>
              <a:t>No of Structures – 62, Cost of Project – 3.23 Cr</a:t>
            </a:r>
          </a:p>
          <a:p>
            <a:pPr marL="1317625" indent="-852488"/>
            <a:r>
              <a:rPr lang="en-US" sz="2600" b="1" dirty="0" smtClean="0"/>
              <a:t>Quantum of Recharge – 4.0 MCM</a:t>
            </a:r>
          </a:p>
          <a:p>
            <a:pPr marL="1317625" indent="-852488">
              <a:buNone/>
            </a:pPr>
            <a:endParaRPr lang="en-US" sz="2600" dirty="0" smtClean="0"/>
          </a:p>
          <a:p>
            <a:pPr marL="1317625" indent="-852488">
              <a:buNone/>
            </a:pPr>
            <a:r>
              <a:rPr lang="en-US" sz="2800" b="1" dirty="0" smtClean="0"/>
              <a:t>Implemented during IX     (1997-2002) Plan </a:t>
            </a:r>
          </a:p>
          <a:p>
            <a:pPr marL="1317625" indent="-852488"/>
            <a:r>
              <a:rPr lang="en-US" sz="2600" dirty="0" smtClean="0"/>
              <a:t>No of Projects – 165, </a:t>
            </a:r>
            <a:r>
              <a:rPr lang="en-GB" sz="2600" dirty="0" smtClean="0">
                <a:ea typeface="Times New Roman"/>
                <a:cs typeface="Times New Roman"/>
              </a:rPr>
              <a:t>Implemented in 27 States</a:t>
            </a:r>
          </a:p>
          <a:p>
            <a:pPr marL="1317625" indent="-852488"/>
            <a:r>
              <a:rPr lang="en-US" sz="2600" dirty="0" smtClean="0"/>
              <a:t>No of Structures – 679, Cost of Project – 33.31 Cr</a:t>
            </a:r>
          </a:p>
          <a:p>
            <a:pPr marL="1317625" indent="-852488"/>
            <a:r>
              <a:rPr lang="en-US" sz="2600" b="1" dirty="0"/>
              <a:t>Quantum of Recharge – 45 </a:t>
            </a:r>
            <a:r>
              <a:rPr lang="en-US" sz="2600" b="1" dirty="0" smtClean="0"/>
              <a:t>MCM</a:t>
            </a:r>
          </a:p>
          <a:p>
            <a:pPr marL="1317625" indent="-852488">
              <a:buNone/>
            </a:pPr>
            <a:endParaRPr lang="en-US" sz="2600" dirty="0"/>
          </a:p>
          <a:p>
            <a:pPr marL="1317625" indent="-852488">
              <a:buNone/>
            </a:pPr>
            <a:r>
              <a:rPr lang="en-US" sz="2800" b="1" dirty="0" smtClean="0"/>
              <a:t>Implemented during X     (2002-2007) Plan </a:t>
            </a:r>
          </a:p>
          <a:p>
            <a:pPr marL="1317625" indent="-852488"/>
            <a:r>
              <a:rPr lang="en-US" sz="2600" dirty="0" smtClean="0"/>
              <a:t>No of Projects – 8, </a:t>
            </a:r>
            <a:r>
              <a:rPr lang="en-GB" sz="2600" dirty="0" smtClean="0"/>
              <a:t>Implemented in  4 States</a:t>
            </a:r>
            <a:endParaRPr lang="en-US" sz="2600" dirty="0" smtClean="0"/>
          </a:p>
          <a:p>
            <a:pPr marL="1317625" indent="-852488"/>
            <a:r>
              <a:rPr lang="en-US" sz="2600" dirty="0" smtClean="0"/>
              <a:t>No of Structures –  197, Cost of Project –  5.6 Cr</a:t>
            </a:r>
          </a:p>
          <a:p>
            <a:pPr marL="1317625" indent="-852488"/>
            <a:r>
              <a:rPr lang="en-US" sz="2600" b="1" dirty="0" smtClean="0"/>
              <a:t>Quantum of Recharge –  2.14 MCM</a:t>
            </a:r>
          </a:p>
          <a:p>
            <a:pPr marL="1317625" indent="-852488">
              <a:buNone/>
            </a:pPr>
            <a:endParaRPr lang="en-US" sz="2600" dirty="0" smtClean="0"/>
          </a:p>
          <a:p>
            <a:pPr marL="1317625" indent="-852488">
              <a:lnSpc>
                <a:spcPct val="115000"/>
              </a:lnSpc>
              <a:spcBef>
                <a:spcPts val="0"/>
              </a:spcBef>
              <a:buNone/>
            </a:pPr>
            <a:r>
              <a:rPr lang="en-US" sz="2800" b="1" dirty="0" smtClean="0"/>
              <a:t>Implemented during XI    (2007-2012) Plan </a:t>
            </a:r>
          </a:p>
          <a:p>
            <a:pPr marL="1317625" indent="-852488"/>
            <a:r>
              <a:rPr lang="en-US" sz="2600" dirty="0" smtClean="0"/>
              <a:t>No of Projects – 133, </a:t>
            </a:r>
            <a:r>
              <a:rPr lang="en-GB" sz="2600" dirty="0" smtClean="0"/>
              <a:t>Implemented in  22 States</a:t>
            </a:r>
          </a:p>
          <a:p>
            <a:pPr marL="1317625" indent="-852488"/>
            <a:r>
              <a:rPr lang="en-US" sz="2600" dirty="0" smtClean="0"/>
              <a:t>No of Structures –  1537 , Cost of Project –   99.87 Cr</a:t>
            </a:r>
          </a:p>
          <a:p>
            <a:pPr marL="1317625" indent="-852488"/>
            <a:r>
              <a:rPr lang="en-US" sz="2600" dirty="0" smtClean="0"/>
              <a:t>Quantum of Recharge –  55.20 MCM</a:t>
            </a:r>
          </a:p>
          <a:p>
            <a:endParaRPr lang="en-US" sz="2400" dirty="0" smtClean="0"/>
          </a:p>
          <a:p>
            <a:pPr marL="0">
              <a:lnSpc>
                <a:spcPct val="115000"/>
              </a:lnSpc>
              <a:spcBef>
                <a:spcPts val="0"/>
              </a:spcBef>
            </a:pPr>
            <a:endParaRPr lang="en-US" sz="2400" b="1" dirty="0" smtClean="0"/>
          </a:p>
        </p:txBody>
      </p:sp>
    </p:spTree>
    <p:extLst>
      <p:ext uri="{BB962C8B-B14F-4D97-AF65-F5344CB8AC3E}">
        <p14:creationId xmlns:p14="http://schemas.microsoft.com/office/powerpoint/2010/main" val="6763049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20888"/>
            <a:ext cx="8229600" cy="1143000"/>
          </a:xfrm>
        </p:spPr>
        <p:txBody>
          <a:bodyPr>
            <a:normAutofit fontScale="90000"/>
          </a:bodyPr>
          <a:lstStyle/>
          <a:p>
            <a:r>
              <a:rPr lang="en-IN" b="1" dirty="0" smtClean="0"/>
              <a:t/>
            </a:r>
            <a:br>
              <a:rPr lang="en-IN" b="1" dirty="0" smtClean="0"/>
            </a:br>
            <a:r>
              <a:rPr lang="en-IN" b="1" dirty="0" smtClean="0"/>
              <a:t>State </a:t>
            </a:r>
            <a:r>
              <a:rPr lang="en-IN" b="1" dirty="0"/>
              <a:t>Wise Summarized Details of Artificial Recharge Structures</a:t>
            </a:r>
            <a:r>
              <a:rPr lang="en-GB" dirty="0"/>
              <a:t/>
            </a:r>
            <a:br>
              <a:rPr lang="en-GB" dirty="0"/>
            </a:br>
            <a:endParaRPr lang="en-GB" dirty="0"/>
          </a:p>
        </p:txBody>
      </p:sp>
    </p:spTree>
    <p:extLst>
      <p:ext uri="{BB962C8B-B14F-4D97-AF65-F5344CB8AC3E}">
        <p14:creationId xmlns:p14="http://schemas.microsoft.com/office/powerpoint/2010/main" val="25887428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87363745"/>
              </p:ext>
            </p:extLst>
          </p:nvPr>
        </p:nvGraphicFramePr>
        <p:xfrm>
          <a:off x="2" y="30485"/>
          <a:ext cx="9144000" cy="7395495"/>
        </p:xfrm>
        <a:graphic>
          <a:graphicData uri="http://schemas.openxmlformats.org/drawingml/2006/table">
            <a:tbl>
              <a:tblPr>
                <a:tableStyleId>{5C22544A-7EE6-4342-B048-85BDC9FD1C3A}</a:tableStyleId>
              </a:tblPr>
              <a:tblGrid>
                <a:gridCol w="467542"/>
                <a:gridCol w="1152128"/>
                <a:gridCol w="864096"/>
                <a:gridCol w="936104"/>
                <a:gridCol w="864096"/>
                <a:gridCol w="864096"/>
                <a:gridCol w="792088"/>
                <a:gridCol w="917850"/>
                <a:gridCol w="882350"/>
                <a:gridCol w="1403650"/>
              </a:tblGrid>
              <a:tr h="606433">
                <a:tc>
                  <a:txBody>
                    <a:bodyPr/>
                    <a:lstStyle/>
                    <a:p>
                      <a:pPr marL="0" algn="l" defTabSz="914400" rtl="0" eaLnBrk="1" fontAlgn="ctr" latinLnBrk="0" hangingPunct="1"/>
                      <a:r>
                        <a:rPr lang="en-GB" sz="900" b="1" u="none" strike="noStrike" kern="1200" dirty="0" err="1">
                          <a:solidFill>
                            <a:schemeClr val="dk1"/>
                          </a:solidFill>
                          <a:effectLst/>
                          <a:latin typeface="Bodoni MT Black" panose="02070A03080606020203" pitchFamily="18" charset="0"/>
                          <a:ea typeface="+mn-ea"/>
                          <a:cs typeface="+mn-cs"/>
                        </a:rPr>
                        <a:t>S.N</a:t>
                      </a:r>
                      <a:r>
                        <a:rPr lang="en-GB" sz="900" b="1" u="none" strike="noStrike" kern="1200" dirty="0">
                          <a:solidFill>
                            <a:schemeClr val="dk1"/>
                          </a:solidFill>
                          <a:effectLst/>
                          <a:latin typeface="Bodoni MT Black" panose="02070A03080606020203" pitchFamily="18" charset="0"/>
                          <a:ea typeface="+mn-ea"/>
                          <a:cs typeface="+mn-cs"/>
                        </a:rPr>
                        <a:t>.</a:t>
                      </a:r>
                    </a:p>
                  </a:txBody>
                  <a:tcPr marL="3965" marR="3965" marT="3965" marB="0" anchor="ctr"/>
                </a:tc>
                <a:tc>
                  <a:txBody>
                    <a:bodyPr/>
                    <a:lstStyle/>
                    <a:p>
                      <a:pPr marL="0" algn="l" defTabSz="914400" rtl="0" eaLnBrk="1" fontAlgn="ctr" latinLnBrk="0" hangingPunct="1"/>
                      <a:r>
                        <a:rPr lang="en-GB" sz="900" b="1" u="none" strike="noStrike" kern="1200" dirty="0">
                          <a:solidFill>
                            <a:schemeClr val="dk1"/>
                          </a:solidFill>
                          <a:effectLst/>
                          <a:latin typeface="Bodoni MT Black" panose="02070A03080606020203" pitchFamily="18" charset="0"/>
                          <a:ea typeface="+mn-ea"/>
                          <a:cs typeface="+mn-cs"/>
                        </a:rPr>
                        <a:t>State /UT</a:t>
                      </a:r>
                    </a:p>
                  </a:txBody>
                  <a:tcPr marL="3965" marR="3965" marT="3965" marB="0" anchor="ctr"/>
                </a:tc>
                <a:tc>
                  <a:txBody>
                    <a:bodyPr/>
                    <a:lstStyle/>
                    <a:p>
                      <a:pPr marL="0" algn="l" defTabSz="914400" rtl="0" eaLnBrk="1" fontAlgn="ctr" latinLnBrk="0" hangingPunct="1"/>
                      <a:r>
                        <a:rPr lang="en-GB" sz="900" b="1" u="none" strike="noStrike" kern="1200" dirty="0">
                          <a:solidFill>
                            <a:schemeClr val="dk1"/>
                          </a:solidFill>
                          <a:effectLst/>
                          <a:latin typeface="Bodoni MT Black" panose="02070A03080606020203" pitchFamily="18" charset="0"/>
                          <a:ea typeface="+mn-ea"/>
                          <a:cs typeface="+mn-cs"/>
                        </a:rPr>
                        <a:t>Area(sq.km)</a:t>
                      </a:r>
                    </a:p>
                  </a:txBody>
                  <a:tcPr marL="3965" marR="3965" marT="3965" marB="0" anchor="ctr"/>
                </a:tc>
                <a:tc>
                  <a:txBody>
                    <a:bodyPr/>
                    <a:lstStyle/>
                    <a:p>
                      <a:pPr marL="0" algn="l" defTabSz="914400" rtl="0" eaLnBrk="1" fontAlgn="ctr" latinLnBrk="0" hangingPunct="1"/>
                      <a:r>
                        <a:rPr lang="en-GB" sz="900" b="1" u="none" strike="noStrike" kern="1200" dirty="0">
                          <a:solidFill>
                            <a:schemeClr val="dk1"/>
                          </a:solidFill>
                          <a:effectLst/>
                          <a:latin typeface="Bodoni MT Black" panose="02070A03080606020203" pitchFamily="18" charset="0"/>
                          <a:ea typeface="+mn-ea"/>
                          <a:cs typeface="+mn-cs"/>
                        </a:rPr>
                        <a:t>Area feasible for artificial recharge(sq.km)</a:t>
                      </a:r>
                    </a:p>
                  </a:txBody>
                  <a:tcPr marL="3965" marR="3965" marT="3965" marB="0" anchor="ctr"/>
                </a:tc>
                <a:tc>
                  <a:txBody>
                    <a:bodyPr/>
                    <a:lstStyle/>
                    <a:p>
                      <a:pPr marL="0" algn="l" defTabSz="914400" rtl="0" eaLnBrk="1" fontAlgn="ctr" latinLnBrk="0" hangingPunct="1"/>
                      <a:r>
                        <a:rPr lang="en-GB" sz="900" b="1" u="none" strike="noStrike" kern="1200" dirty="0">
                          <a:solidFill>
                            <a:schemeClr val="dk1"/>
                          </a:solidFill>
                          <a:effectLst/>
                          <a:latin typeface="Bodoni MT Black" panose="02070A03080606020203" pitchFamily="18" charset="0"/>
                          <a:ea typeface="+mn-ea"/>
                          <a:cs typeface="+mn-cs"/>
                        </a:rPr>
                        <a:t>Volume of unsaturated zone available for recharge(MCM)</a:t>
                      </a:r>
                    </a:p>
                  </a:txBody>
                  <a:tcPr marL="3965" marR="3965" marT="3965" marB="0" anchor="ctr"/>
                </a:tc>
                <a:tc>
                  <a:txBody>
                    <a:bodyPr/>
                    <a:lstStyle/>
                    <a:p>
                      <a:pPr marL="0" algn="l" defTabSz="914400" rtl="0" eaLnBrk="1" fontAlgn="ctr" latinLnBrk="0" hangingPunct="1"/>
                      <a:r>
                        <a:rPr lang="en-GB" sz="900" b="1" u="none" strike="noStrike" kern="1200" dirty="0">
                          <a:solidFill>
                            <a:schemeClr val="dk1"/>
                          </a:solidFill>
                          <a:effectLst/>
                          <a:latin typeface="Bodoni MT Black" panose="02070A03080606020203" pitchFamily="18" charset="0"/>
                          <a:ea typeface="+mn-ea"/>
                          <a:cs typeface="+mn-cs"/>
                        </a:rPr>
                        <a:t>Volume of water required for recharge(MCM)</a:t>
                      </a:r>
                    </a:p>
                  </a:txBody>
                  <a:tcPr marL="3965" marR="3965" marT="3965" marB="0" anchor="ctr"/>
                </a:tc>
                <a:tc>
                  <a:txBody>
                    <a:bodyPr/>
                    <a:lstStyle/>
                    <a:p>
                      <a:pPr marL="0" algn="l" defTabSz="914400" rtl="0" eaLnBrk="1" fontAlgn="ctr" latinLnBrk="0" hangingPunct="1"/>
                      <a:r>
                        <a:rPr lang="en-GB" sz="900" b="1" u="none" strike="noStrike" kern="1200" dirty="0">
                          <a:solidFill>
                            <a:schemeClr val="dk1"/>
                          </a:solidFill>
                          <a:effectLst/>
                          <a:latin typeface="Bodoni MT Black" panose="02070A03080606020203" pitchFamily="18" charset="0"/>
                          <a:ea typeface="+mn-ea"/>
                          <a:cs typeface="+mn-cs"/>
                        </a:rPr>
                        <a:t>Volume of surplus local/ distant source available for recharge(MCM)</a:t>
                      </a:r>
                    </a:p>
                  </a:txBody>
                  <a:tcPr marL="3965" marR="3965" marT="3965" marB="0" anchor="ctr"/>
                </a:tc>
                <a:tc>
                  <a:txBody>
                    <a:bodyPr/>
                    <a:lstStyle/>
                    <a:p>
                      <a:pPr marL="0" algn="l" defTabSz="914400" rtl="0" eaLnBrk="1" fontAlgn="ctr" latinLnBrk="0" hangingPunct="1"/>
                      <a:r>
                        <a:rPr lang="en-GB" sz="900" b="1" u="none" strike="noStrike" kern="1200" dirty="0">
                          <a:solidFill>
                            <a:schemeClr val="dk1"/>
                          </a:solidFill>
                          <a:effectLst/>
                          <a:latin typeface="Bodoni MT Black" panose="02070A03080606020203" pitchFamily="18" charset="0"/>
                          <a:ea typeface="+mn-ea"/>
                          <a:cs typeface="+mn-cs"/>
                        </a:rPr>
                        <a:t>Volume of water to be harnessed(MCM)</a:t>
                      </a:r>
                    </a:p>
                  </a:txBody>
                  <a:tcPr marL="3965" marR="3965" marT="3965" marB="0" anchor="ctr"/>
                </a:tc>
                <a:tc>
                  <a:txBody>
                    <a:bodyPr/>
                    <a:lstStyle/>
                    <a:p>
                      <a:pPr marL="0" algn="l" defTabSz="914400" rtl="0" eaLnBrk="1" fontAlgn="ctr" latinLnBrk="0" hangingPunct="1"/>
                      <a:r>
                        <a:rPr lang="en-GB" sz="900" b="1" u="none" strike="noStrike" kern="1200" dirty="0">
                          <a:solidFill>
                            <a:schemeClr val="dk1"/>
                          </a:solidFill>
                          <a:effectLst/>
                          <a:latin typeface="Bodoni MT Black" panose="02070A03080606020203" pitchFamily="18" charset="0"/>
                          <a:ea typeface="+mn-ea"/>
                          <a:cs typeface="+mn-cs"/>
                        </a:rPr>
                        <a:t>Volume of water to be harnessed through </a:t>
                      </a:r>
                      <a:r>
                        <a:rPr lang="en-GB" sz="900" b="1" u="none" strike="noStrike" kern="1200" dirty="0" err="1">
                          <a:solidFill>
                            <a:schemeClr val="dk1"/>
                          </a:solidFill>
                          <a:effectLst/>
                          <a:latin typeface="Bodoni MT Black" panose="02070A03080606020203" pitchFamily="18" charset="0"/>
                          <a:ea typeface="+mn-ea"/>
                          <a:cs typeface="+mn-cs"/>
                        </a:rPr>
                        <a:t>RTRWH</a:t>
                      </a:r>
                      <a:r>
                        <a:rPr lang="en-GB" sz="900" b="1" u="none" strike="noStrike" kern="1200" dirty="0">
                          <a:solidFill>
                            <a:schemeClr val="dk1"/>
                          </a:solidFill>
                          <a:effectLst/>
                          <a:latin typeface="Bodoni MT Black" panose="02070A03080606020203" pitchFamily="18" charset="0"/>
                          <a:ea typeface="+mn-ea"/>
                          <a:cs typeface="+mn-cs"/>
                        </a:rPr>
                        <a:t>(MCM)</a:t>
                      </a:r>
                    </a:p>
                  </a:txBody>
                  <a:tcPr marL="3965" marR="3965" marT="3965" marB="0" anchor="ctr"/>
                </a:tc>
                <a:tc>
                  <a:txBody>
                    <a:bodyPr/>
                    <a:lstStyle/>
                    <a:p>
                      <a:pPr marL="0" algn="l" defTabSz="914400" rtl="0" eaLnBrk="1" fontAlgn="ctr" latinLnBrk="0" hangingPunct="1"/>
                      <a:r>
                        <a:rPr lang="en-GB" sz="900" b="1" u="none" strike="noStrike" kern="1200" dirty="0">
                          <a:solidFill>
                            <a:schemeClr val="dk1"/>
                          </a:solidFill>
                          <a:effectLst/>
                          <a:latin typeface="Bodoni MT Black" panose="02070A03080606020203" pitchFamily="18" charset="0"/>
                          <a:ea typeface="+mn-ea"/>
                          <a:cs typeface="+mn-cs"/>
                        </a:rPr>
                        <a:t>Types of artificial recharge structures feasible Number</a:t>
                      </a:r>
                    </a:p>
                  </a:txBody>
                  <a:tcPr marL="3965" marR="3965" marT="3965" marB="0" anchor="ctr"/>
                </a:tc>
              </a:tr>
              <a:tr h="124422">
                <a:tc>
                  <a:txBody>
                    <a:bodyPr/>
                    <a:lstStyle/>
                    <a:p>
                      <a:pPr algn="ctr" fontAlgn="ctr"/>
                      <a:r>
                        <a:rPr lang="en-GB" sz="800" u="none" strike="noStrike" dirty="0">
                          <a:effectLst/>
                        </a:rPr>
                        <a:t>1</a:t>
                      </a:r>
                      <a:endParaRPr lang="en-GB" sz="800" b="1" i="0" u="none" strike="noStrike" dirty="0">
                        <a:solidFill>
                          <a:srgbClr val="000000"/>
                        </a:solidFill>
                        <a:effectLst/>
                        <a:latin typeface="Calibri"/>
                      </a:endParaRPr>
                    </a:p>
                  </a:txBody>
                  <a:tcPr marL="3965" marR="3965" marT="3965" marB="0" anchor="ctr"/>
                </a:tc>
                <a:tc>
                  <a:txBody>
                    <a:bodyPr/>
                    <a:lstStyle/>
                    <a:p>
                      <a:pPr algn="ctr" fontAlgn="ctr"/>
                      <a:r>
                        <a:rPr lang="en-GB" sz="800" u="none" strike="noStrike" dirty="0">
                          <a:effectLst/>
                        </a:rPr>
                        <a:t>2</a:t>
                      </a:r>
                      <a:endParaRPr lang="en-GB" sz="800" b="1" i="0" u="none" strike="noStrike" dirty="0">
                        <a:solidFill>
                          <a:srgbClr val="000000"/>
                        </a:solidFill>
                        <a:effectLst/>
                        <a:latin typeface="Calibri"/>
                      </a:endParaRPr>
                    </a:p>
                  </a:txBody>
                  <a:tcPr marL="3965" marR="3965" marT="3965" marB="0" anchor="ctr"/>
                </a:tc>
                <a:tc>
                  <a:txBody>
                    <a:bodyPr/>
                    <a:lstStyle/>
                    <a:p>
                      <a:pPr algn="ctr" fontAlgn="ctr"/>
                      <a:r>
                        <a:rPr lang="en-GB" sz="800" u="none" strike="noStrike">
                          <a:effectLst/>
                        </a:rPr>
                        <a:t>3</a:t>
                      </a:r>
                      <a:endParaRPr lang="en-GB" sz="800" b="1" i="0" u="none" strike="noStrike">
                        <a:solidFill>
                          <a:srgbClr val="000000"/>
                        </a:solidFill>
                        <a:effectLst/>
                        <a:latin typeface="Calibri"/>
                      </a:endParaRPr>
                    </a:p>
                  </a:txBody>
                  <a:tcPr marL="3965" marR="3965" marT="3965" marB="0" anchor="ctr"/>
                </a:tc>
                <a:tc>
                  <a:txBody>
                    <a:bodyPr/>
                    <a:lstStyle/>
                    <a:p>
                      <a:pPr algn="ctr" fontAlgn="ctr"/>
                      <a:r>
                        <a:rPr lang="en-GB" sz="800" u="none" strike="noStrike">
                          <a:effectLst/>
                        </a:rPr>
                        <a:t>4</a:t>
                      </a:r>
                      <a:endParaRPr lang="en-GB" sz="800" b="1" i="0" u="none" strike="noStrike">
                        <a:solidFill>
                          <a:srgbClr val="000000"/>
                        </a:solidFill>
                        <a:effectLst/>
                        <a:latin typeface="Calibri"/>
                      </a:endParaRPr>
                    </a:p>
                  </a:txBody>
                  <a:tcPr marL="3965" marR="3965" marT="3965" marB="0" anchor="ctr"/>
                </a:tc>
                <a:tc>
                  <a:txBody>
                    <a:bodyPr/>
                    <a:lstStyle/>
                    <a:p>
                      <a:pPr algn="ctr" fontAlgn="ctr"/>
                      <a:r>
                        <a:rPr lang="en-GB" sz="800" u="none" strike="noStrike">
                          <a:effectLst/>
                        </a:rPr>
                        <a:t>5</a:t>
                      </a:r>
                      <a:endParaRPr lang="en-GB" sz="800" b="1" i="0" u="none" strike="noStrike">
                        <a:solidFill>
                          <a:srgbClr val="000000"/>
                        </a:solidFill>
                        <a:effectLst/>
                        <a:latin typeface="Calibri"/>
                      </a:endParaRPr>
                    </a:p>
                  </a:txBody>
                  <a:tcPr marL="3965" marR="3965" marT="3965" marB="0" anchor="ctr"/>
                </a:tc>
                <a:tc>
                  <a:txBody>
                    <a:bodyPr/>
                    <a:lstStyle/>
                    <a:p>
                      <a:pPr algn="ctr" fontAlgn="ctr"/>
                      <a:r>
                        <a:rPr lang="en-GB" sz="800" u="none" strike="noStrike">
                          <a:effectLst/>
                        </a:rPr>
                        <a:t>6</a:t>
                      </a:r>
                      <a:endParaRPr lang="en-GB" sz="800" b="1" i="0" u="none" strike="noStrike">
                        <a:solidFill>
                          <a:srgbClr val="000000"/>
                        </a:solidFill>
                        <a:effectLst/>
                        <a:latin typeface="Calibri"/>
                      </a:endParaRPr>
                    </a:p>
                  </a:txBody>
                  <a:tcPr marL="3965" marR="3965" marT="3965" marB="0" anchor="ctr"/>
                </a:tc>
                <a:tc>
                  <a:txBody>
                    <a:bodyPr/>
                    <a:lstStyle/>
                    <a:p>
                      <a:pPr algn="ctr" fontAlgn="ctr"/>
                      <a:r>
                        <a:rPr lang="en-GB" sz="800" u="none" strike="noStrike">
                          <a:effectLst/>
                        </a:rPr>
                        <a:t>7</a:t>
                      </a:r>
                      <a:endParaRPr lang="en-GB" sz="800" b="1" i="0" u="none" strike="noStrike">
                        <a:solidFill>
                          <a:srgbClr val="000000"/>
                        </a:solidFill>
                        <a:effectLst/>
                        <a:latin typeface="Calibri"/>
                      </a:endParaRPr>
                    </a:p>
                  </a:txBody>
                  <a:tcPr marL="3965" marR="3965" marT="3965" marB="0" anchor="ctr"/>
                </a:tc>
                <a:tc>
                  <a:txBody>
                    <a:bodyPr/>
                    <a:lstStyle/>
                    <a:p>
                      <a:pPr algn="ctr" fontAlgn="ctr"/>
                      <a:r>
                        <a:rPr lang="en-GB" sz="800" u="none" strike="noStrike">
                          <a:effectLst/>
                        </a:rPr>
                        <a:t>8</a:t>
                      </a:r>
                      <a:endParaRPr lang="en-GB" sz="800" b="1" i="0" u="none" strike="noStrike">
                        <a:solidFill>
                          <a:srgbClr val="000000"/>
                        </a:solidFill>
                        <a:effectLst/>
                        <a:latin typeface="Calibri"/>
                      </a:endParaRPr>
                    </a:p>
                  </a:txBody>
                  <a:tcPr marL="3965" marR="3965" marT="3965" marB="0" anchor="ctr"/>
                </a:tc>
                <a:tc>
                  <a:txBody>
                    <a:bodyPr/>
                    <a:lstStyle/>
                    <a:p>
                      <a:pPr algn="ctr" fontAlgn="ctr"/>
                      <a:r>
                        <a:rPr lang="en-GB" sz="800" u="none" strike="noStrike">
                          <a:effectLst/>
                        </a:rPr>
                        <a:t>9</a:t>
                      </a:r>
                      <a:endParaRPr lang="en-GB" sz="800" b="1" i="0" u="none" strike="noStrike">
                        <a:solidFill>
                          <a:srgbClr val="000000"/>
                        </a:solidFill>
                        <a:effectLst/>
                        <a:latin typeface="Calibri"/>
                      </a:endParaRPr>
                    </a:p>
                  </a:txBody>
                  <a:tcPr marL="3965" marR="3965" marT="3965" marB="0" anchor="ctr"/>
                </a:tc>
                <a:tc>
                  <a:txBody>
                    <a:bodyPr/>
                    <a:lstStyle/>
                    <a:p>
                      <a:pPr algn="ctr" fontAlgn="ctr"/>
                      <a:r>
                        <a:rPr lang="en-GB" sz="800" u="none" strike="noStrike">
                          <a:effectLst/>
                        </a:rPr>
                        <a:t>10</a:t>
                      </a:r>
                      <a:endParaRPr lang="en-GB" sz="800" b="1" i="0" u="none" strike="noStrike">
                        <a:solidFill>
                          <a:srgbClr val="000000"/>
                        </a:solidFill>
                        <a:effectLst/>
                        <a:latin typeface="Calibri"/>
                      </a:endParaRPr>
                    </a:p>
                  </a:txBody>
                  <a:tcPr marL="3965" marR="3965" marT="3965" marB="0" anchor="ctr"/>
                </a:tc>
              </a:tr>
              <a:tr h="124422">
                <a:tc rowSpan="6">
                  <a:txBody>
                    <a:bodyPr/>
                    <a:lstStyle/>
                    <a:p>
                      <a:pPr algn="ctr" fontAlgn="ctr"/>
                      <a:r>
                        <a:rPr lang="en-GB" sz="1600" u="none" strike="noStrike" dirty="0">
                          <a:effectLst/>
                        </a:rPr>
                        <a:t>1</a:t>
                      </a:r>
                      <a:endParaRPr lang="en-GB" sz="1600" b="0" i="0" u="none" strike="noStrike" dirty="0">
                        <a:solidFill>
                          <a:srgbClr val="000000"/>
                        </a:solidFill>
                        <a:effectLst/>
                        <a:latin typeface="Calibri"/>
                      </a:endParaRPr>
                    </a:p>
                  </a:txBody>
                  <a:tcPr marL="3965" marR="3965" marT="3965" marB="0" anchor="ctr"/>
                </a:tc>
                <a:tc rowSpan="6">
                  <a:txBody>
                    <a:bodyPr/>
                    <a:lstStyle/>
                    <a:p>
                      <a:pPr algn="ctr" fontAlgn="ctr"/>
                      <a:r>
                        <a:rPr lang="en-GB" sz="1600" u="none" strike="noStrike" dirty="0">
                          <a:effectLst/>
                        </a:rPr>
                        <a:t>Andhra Pradesh </a:t>
                      </a:r>
                      <a:endParaRPr lang="en-GB" sz="1600" b="0" i="0" u="none" strike="noStrike" dirty="0">
                        <a:solidFill>
                          <a:srgbClr val="000000"/>
                        </a:solidFill>
                        <a:effectLst/>
                        <a:latin typeface="Calibri"/>
                      </a:endParaRPr>
                    </a:p>
                  </a:txBody>
                  <a:tcPr marL="3965" marR="3965" marT="3965" marB="0" anchor="ctr"/>
                </a:tc>
                <a:tc rowSpan="6">
                  <a:txBody>
                    <a:bodyPr/>
                    <a:lstStyle/>
                    <a:p>
                      <a:pPr algn="ctr" fontAlgn="ctr"/>
                      <a:r>
                        <a:rPr lang="en-GB" sz="1600" u="none" strike="noStrike" dirty="0">
                          <a:effectLst/>
                        </a:rPr>
                        <a:t>275068</a:t>
                      </a:r>
                      <a:endParaRPr lang="en-GB" sz="1600" b="0" i="0" u="none" strike="noStrike" dirty="0">
                        <a:solidFill>
                          <a:srgbClr val="000000"/>
                        </a:solidFill>
                        <a:effectLst/>
                        <a:latin typeface="Calibri"/>
                      </a:endParaRPr>
                    </a:p>
                  </a:txBody>
                  <a:tcPr marL="3965" marR="3965" marT="3965" marB="0" anchor="ctr"/>
                </a:tc>
                <a:tc rowSpan="6">
                  <a:txBody>
                    <a:bodyPr/>
                    <a:lstStyle/>
                    <a:p>
                      <a:pPr algn="ctr" fontAlgn="ctr"/>
                      <a:r>
                        <a:rPr lang="en-GB" sz="1600" u="none" strike="noStrike" dirty="0">
                          <a:effectLst/>
                        </a:rPr>
                        <a:t>43743</a:t>
                      </a:r>
                      <a:endParaRPr lang="en-GB" sz="1600" b="0" i="0" u="none" strike="noStrike" dirty="0">
                        <a:solidFill>
                          <a:srgbClr val="000000"/>
                        </a:solidFill>
                        <a:effectLst/>
                        <a:latin typeface="Calibri"/>
                      </a:endParaRPr>
                    </a:p>
                  </a:txBody>
                  <a:tcPr marL="3965" marR="3965" marT="3965" marB="0" anchor="ctr"/>
                </a:tc>
                <a:tc rowSpan="6">
                  <a:txBody>
                    <a:bodyPr/>
                    <a:lstStyle/>
                    <a:p>
                      <a:pPr algn="ctr" fontAlgn="ctr"/>
                      <a:r>
                        <a:rPr lang="en-GB" sz="1600" u="none" strike="noStrike">
                          <a:effectLst/>
                        </a:rPr>
                        <a:t>340500</a:t>
                      </a:r>
                      <a:endParaRPr lang="en-GB" sz="1600" b="0" i="0" u="none" strike="noStrike">
                        <a:solidFill>
                          <a:srgbClr val="000000"/>
                        </a:solidFill>
                        <a:effectLst/>
                        <a:latin typeface="Calibri"/>
                      </a:endParaRPr>
                    </a:p>
                  </a:txBody>
                  <a:tcPr marL="3965" marR="3965" marT="3965" marB="0" anchor="ctr"/>
                </a:tc>
                <a:tc rowSpan="6">
                  <a:txBody>
                    <a:bodyPr/>
                    <a:lstStyle/>
                    <a:p>
                      <a:pPr algn="ctr" fontAlgn="ctr"/>
                      <a:r>
                        <a:rPr lang="en-GB" sz="1600" u="none" strike="noStrike">
                          <a:effectLst/>
                        </a:rPr>
                        <a:t>10215</a:t>
                      </a:r>
                      <a:endParaRPr lang="en-GB" sz="1600" b="0" i="0" u="none" strike="noStrike">
                        <a:solidFill>
                          <a:srgbClr val="000000"/>
                        </a:solidFill>
                        <a:effectLst/>
                        <a:latin typeface="Calibri"/>
                      </a:endParaRPr>
                    </a:p>
                  </a:txBody>
                  <a:tcPr marL="3965" marR="3965" marT="3965" marB="0" anchor="ctr"/>
                </a:tc>
                <a:tc rowSpan="6">
                  <a:txBody>
                    <a:bodyPr/>
                    <a:lstStyle/>
                    <a:p>
                      <a:pPr algn="ctr" fontAlgn="ctr"/>
                      <a:r>
                        <a:rPr lang="en-GB" sz="1600" u="none" strike="noStrike" dirty="0">
                          <a:effectLst/>
                        </a:rPr>
                        <a:t>2302.97</a:t>
                      </a:r>
                      <a:endParaRPr lang="en-GB" sz="1600" b="0" i="0" u="none" strike="noStrike" dirty="0">
                        <a:solidFill>
                          <a:srgbClr val="000000"/>
                        </a:solidFill>
                        <a:effectLst/>
                        <a:latin typeface="Calibri"/>
                      </a:endParaRPr>
                    </a:p>
                  </a:txBody>
                  <a:tcPr marL="3965" marR="3965" marT="3965" marB="0" anchor="ctr"/>
                </a:tc>
                <a:tc rowSpan="6">
                  <a:txBody>
                    <a:bodyPr/>
                    <a:lstStyle/>
                    <a:p>
                      <a:pPr algn="ctr" fontAlgn="ctr"/>
                      <a:r>
                        <a:rPr lang="en-GB" sz="1600" u="none" strike="noStrike">
                          <a:effectLst/>
                        </a:rPr>
                        <a:t>2302.97</a:t>
                      </a:r>
                      <a:endParaRPr lang="en-GB" sz="1600" b="0" i="0" u="none" strike="noStrike">
                        <a:solidFill>
                          <a:srgbClr val="000000"/>
                        </a:solidFill>
                        <a:effectLst/>
                        <a:latin typeface="Calibri"/>
                      </a:endParaRPr>
                    </a:p>
                  </a:txBody>
                  <a:tcPr marL="3965" marR="3965" marT="3965" marB="0" anchor="ctr"/>
                </a:tc>
                <a:tc rowSpan="6">
                  <a:txBody>
                    <a:bodyPr/>
                    <a:lstStyle/>
                    <a:p>
                      <a:pPr algn="ctr" fontAlgn="ctr"/>
                      <a:r>
                        <a:rPr lang="en-GB" sz="1600" u="none" strike="noStrike">
                          <a:effectLst/>
                        </a:rPr>
                        <a:t>120.53</a:t>
                      </a:r>
                      <a:endParaRPr lang="en-GB" sz="1600" b="0" i="0" u="none" strike="noStrike">
                        <a:solidFill>
                          <a:srgbClr val="000000"/>
                        </a:solidFill>
                        <a:effectLst/>
                        <a:latin typeface="Calibri"/>
                      </a:endParaRPr>
                    </a:p>
                  </a:txBody>
                  <a:tcPr marL="3965" marR="3965" marT="3965" marB="0" anchor="ctr"/>
                </a:tc>
                <a:tc>
                  <a:txBody>
                    <a:bodyPr/>
                    <a:lstStyle/>
                    <a:p>
                      <a:pPr algn="l" fontAlgn="ctr"/>
                      <a:r>
                        <a:rPr lang="en-GB" sz="800" u="none" strike="noStrike">
                          <a:effectLst/>
                        </a:rPr>
                        <a:t>CD                 -    28787             </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 P                   -      3838</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RS                  -   34000 </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RTW              -     2000 </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RTRWH(H)   - 712500  </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RTRWH(G &amp; I)-37500</a:t>
                      </a:r>
                      <a:endParaRPr lang="en-GB" sz="800" b="0" i="0" u="none" strike="noStrike">
                        <a:solidFill>
                          <a:srgbClr val="000000"/>
                        </a:solidFill>
                        <a:effectLst/>
                        <a:latin typeface="Calibri"/>
                      </a:endParaRPr>
                    </a:p>
                  </a:txBody>
                  <a:tcPr marL="3965" marR="3965" marT="3965" marB="0" anchor="ctr"/>
                </a:tc>
              </a:tr>
              <a:tr h="124422">
                <a:tc rowSpan="5">
                  <a:txBody>
                    <a:bodyPr/>
                    <a:lstStyle/>
                    <a:p>
                      <a:pPr algn="ctr" fontAlgn="ctr"/>
                      <a:r>
                        <a:rPr lang="en-GB" sz="1600" u="none" strike="noStrike">
                          <a:effectLst/>
                        </a:rPr>
                        <a:t>2</a:t>
                      </a:r>
                      <a:endParaRPr lang="en-GB" sz="1600" b="0" i="0" u="none" strike="noStrike">
                        <a:solidFill>
                          <a:srgbClr val="000000"/>
                        </a:solidFill>
                        <a:effectLst/>
                        <a:latin typeface="Calibri"/>
                      </a:endParaRPr>
                    </a:p>
                  </a:txBody>
                  <a:tcPr marL="3965" marR="3965" marT="3965" marB="0" anchor="ctr"/>
                </a:tc>
                <a:tc rowSpan="5">
                  <a:txBody>
                    <a:bodyPr/>
                    <a:lstStyle/>
                    <a:p>
                      <a:pPr algn="ctr" fontAlgn="ctr"/>
                      <a:r>
                        <a:rPr lang="en-GB" sz="1600" u="none" strike="noStrike" dirty="0">
                          <a:effectLst/>
                        </a:rPr>
                        <a:t>Bihar </a:t>
                      </a:r>
                      <a:endParaRPr lang="en-GB" sz="1600" b="0" i="0" u="none" strike="noStrike" dirty="0">
                        <a:solidFill>
                          <a:srgbClr val="000000"/>
                        </a:solidFill>
                        <a:effectLst/>
                        <a:latin typeface="Calibri"/>
                      </a:endParaRPr>
                    </a:p>
                  </a:txBody>
                  <a:tcPr marL="3965" marR="3965" marT="3965" marB="0" anchor="ctr"/>
                </a:tc>
                <a:tc rowSpan="5">
                  <a:txBody>
                    <a:bodyPr/>
                    <a:lstStyle/>
                    <a:p>
                      <a:pPr algn="ctr" fontAlgn="ctr"/>
                      <a:r>
                        <a:rPr lang="en-GB" sz="1600" u="none" strike="noStrike" dirty="0">
                          <a:effectLst/>
                        </a:rPr>
                        <a:t>94163</a:t>
                      </a:r>
                      <a:endParaRPr lang="en-GB" sz="1600" b="0" i="0" u="none" strike="noStrike" dirty="0">
                        <a:solidFill>
                          <a:srgbClr val="000000"/>
                        </a:solidFill>
                        <a:effectLst/>
                        <a:latin typeface="Calibri"/>
                      </a:endParaRPr>
                    </a:p>
                  </a:txBody>
                  <a:tcPr marL="3965" marR="3965" marT="3965" marB="0" anchor="ctr"/>
                </a:tc>
                <a:tc rowSpan="5">
                  <a:txBody>
                    <a:bodyPr/>
                    <a:lstStyle/>
                    <a:p>
                      <a:pPr algn="ctr" fontAlgn="ctr"/>
                      <a:r>
                        <a:rPr lang="en-GB" sz="1600" u="none" strike="noStrike" dirty="0">
                          <a:effectLst/>
                        </a:rPr>
                        <a:t>760.3</a:t>
                      </a:r>
                      <a:endParaRPr lang="en-GB" sz="1600" b="0" i="0" u="none" strike="noStrike" dirty="0">
                        <a:solidFill>
                          <a:srgbClr val="000000"/>
                        </a:solidFill>
                        <a:effectLst/>
                        <a:latin typeface="Calibri"/>
                      </a:endParaRPr>
                    </a:p>
                  </a:txBody>
                  <a:tcPr marL="3965" marR="3965" marT="3965" marB="0" anchor="ctr"/>
                </a:tc>
                <a:tc rowSpan="5">
                  <a:txBody>
                    <a:bodyPr/>
                    <a:lstStyle/>
                    <a:p>
                      <a:pPr algn="ctr" fontAlgn="ctr"/>
                      <a:r>
                        <a:rPr lang="en-GB" sz="1600" u="none" strike="noStrike" dirty="0">
                          <a:effectLst/>
                        </a:rPr>
                        <a:t>4406.2</a:t>
                      </a:r>
                      <a:endParaRPr lang="en-GB" sz="1600" b="0" i="0" u="none" strike="noStrike" dirty="0">
                        <a:solidFill>
                          <a:srgbClr val="000000"/>
                        </a:solidFill>
                        <a:effectLst/>
                        <a:latin typeface="Calibri"/>
                      </a:endParaRPr>
                    </a:p>
                  </a:txBody>
                  <a:tcPr marL="3965" marR="3965" marT="3965" marB="0" anchor="ctr"/>
                </a:tc>
                <a:tc rowSpan="5">
                  <a:txBody>
                    <a:bodyPr/>
                    <a:lstStyle/>
                    <a:p>
                      <a:pPr algn="ctr" fontAlgn="ctr"/>
                      <a:r>
                        <a:rPr lang="en-GB" sz="1600" u="none" strike="noStrike" dirty="0">
                          <a:effectLst/>
                        </a:rPr>
                        <a:t>215.9</a:t>
                      </a:r>
                      <a:endParaRPr lang="en-GB" sz="1600" b="0" i="0" u="none" strike="noStrike" dirty="0">
                        <a:solidFill>
                          <a:srgbClr val="000000"/>
                        </a:solidFill>
                        <a:effectLst/>
                        <a:latin typeface="Calibri"/>
                      </a:endParaRPr>
                    </a:p>
                  </a:txBody>
                  <a:tcPr marL="3965" marR="3965" marT="3965" marB="0" anchor="ctr"/>
                </a:tc>
                <a:tc rowSpan="5">
                  <a:txBody>
                    <a:bodyPr/>
                    <a:lstStyle/>
                    <a:p>
                      <a:pPr algn="ctr" fontAlgn="ctr"/>
                      <a:r>
                        <a:rPr lang="en-GB" sz="1600" u="none" strike="noStrike">
                          <a:effectLst/>
                        </a:rPr>
                        <a:t>83.14</a:t>
                      </a:r>
                      <a:endParaRPr lang="en-GB" sz="1600" b="0" i="0" u="none" strike="noStrike">
                        <a:solidFill>
                          <a:srgbClr val="000000"/>
                        </a:solidFill>
                        <a:effectLst/>
                        <a:latin typeface="Calibri"/>
                      </a:endParaRPr>
                    </a:p>
                  </a:txBody>
                  <a:tcPr marL="3965" marR="3965" marT="3965" marB="0" anchor="ctr"/>
                </a:tc>
                <a:tc rowSpan="5">
                  <a:txBody>
                    <a:bodyPr/>
                    <a:lstStyle/>
                    <a:p>
                      <a:pPr algn="ctr" fontAlgn="ctr"/>
                      <a:r>
                        <a:rPr lang="en-GB" sz="1600" u="none" strike="noStrike">
                          <a:effectLst/>
                        </a:rPr>
                        <a:t>83.14</a:t>
                      </a:r>
                      <a:endParaRPr lang="en-GB" sz="1600" b="0" i="0" u="none" strike="noStrike">
                        <a:solidFill>
                          <a:srgbClr val="000000"/>
                        </a:solidFill>
                        <a:effectLst/>
                        <a:latin typeface="Calibri"/>
                      </a:endParaRPr>
                    </a:p>
                  </a:txBody>
                  <a:tcPr marL="3965" marR="3965" marT="3965" marB="0" anchor="ctr"/>
                </a:tc>
                <a:tc rowSpan="5">
                  <a:txBody>
                    <a:bodyPr/>
                    <a:lstStyle/>
                    <a:p>
                      <a:pPr algn="ctr" fontAlgn="ctr"/>
                      <a:r>
                        <a:rPr lang="en-GB" sz="1600" u="none" strike="noStrike">
                          <a:effectLst/>
                        </a:rPr>
                        <a:t>23.13</a:t>
                      </a:r>
                      <a:endParaRPr lang="en-GB" sz="1600" b="0" i="0" u="none" strike="noStrike">
                        <a:solidFill>
                          <a:srgbClr val="000000"/>
                        </a:solidFill>
                        <a:effectLst/>
                        <a:latin typeface="Calibri"/>
                      </a:endParaRPr>
                    </a:p>
                  </a:txBody>
                  <a:tcPr marL="3965" marR="3965" marT="3965" marB="0" anchor="ctr"/>
                </a:tc>
                <a:tc>
                  <a:txBody>
                    <a:bodyPr/>
                    <a:lstStyle/>
                    <a:p>
                      <a:pPr algn="l" fontAlgn="ctr"/>
                      <a:r>
                        <a:rPr lang="en-GB" sz="800" u="none" strike="noStrike">
                          <a:effectLst/>
                        </a:rPr>
                        <a:t>P                      -       277                   </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RS                   -        118                          </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NB                   -     1663</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RTRWH(H)    -   95000  </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RTRWH(G &amp; I)-   5000</a:t>
                      </a:r>
                      <a:endParaRPr lang="en-GB" sz="800" b="0" i="0" u="none" strike="noStrike">
                        <a:solidFill>
                          <a:srgbClr val="000000"/>
                        </a:solidFill>
                        <a:effectLst/>
                        <a:latin typeface="Calibri"/>
                      </a:endParaRPr>
                    </a:p>
                  </a:txBody>
                  <a:tcPr marL="3965" marR="3965" marT="3965" marB="0" anchor="ctr"/>
                </a:tc>
              </a:tr>
              <a:tr h="124422">
                <a:tc rowSpan="6">
                  <a:txBody>
                    <a:bodyPr/>
                    <a:lstStyle/>
                    <a:p>
                      <a:pPr algn="ctr" fontAlgn="ctr"/>
                      <a:r>
                        <a:rPr lang="en-GB" sz="1600" u="none" strike="noStrike">
                          <a:effectLst/>
                        </a:rPr>
                        <a:t>3</a:t>
                      </a:r>
                      <a:endParaRPr lang="en-GB" sz="1600" b="0" i="0" u="none" strike="noStrike">
                        <a:solidFill>
                          <a:srgbClr val="000000"/>
                        </a:solidFill>
                        <a:effectLst/>
                        <a:latin typeface="Calibri"/>
                      </a:endParaRPr>
                    </a:p>
                  </a:txBody>
                  <a:tcPr marL="3965" marR="3965" marT="3965" marB="0" anchor="ctr"/>
                </a:tc>
                <a:tc rowSpan="6">
                  <a:txBody>
                    <a:bodyPr/>
                    <a:lstStyle/>
                    <a:p>
                      <a:pPr algn="ctr" fontAlgn="ctr"/>
                      <a:r>
                        <a:rPr lang="en-GB" sz="1600" u="none" strike="noStrike">
                          <a:effectLst/>
                        </a:rPr>
                        <a:t>Chhattisgarh</a:t>
                      </a:r>
                      <a:endParaRPr lang="en-GB" sz="1600" b="0" i="0" u="none" strike="noStrike">
                        <a:solidFill>
                          <a:srgbClr val="000000"/>
                        </a:solidFill>
                        <a:effectLst/>
                        <a:latin typeface="Calibri"/>
                      </a:endParaRPr>
                    </a:p>
                  </a:txBody>
                  <a:tcPr marL="3965" marR="3965" marT="3965" marB="0" anchor="ctr"/>
                </a:tc>
                <a:tc rowSpan="6">
                  <a:txBody>
                    <a:bodyPr/>
                    <a:lstStyle/>
                    <a:p>
                      <a:pPr algn="ctr" fontAlgn="ctr"/>
                      <a:r>
                        <a:rPr lang="en-GB" sz="1600" u="none" strike="noStrike" dirty="0">
                          <a:effectLst/>
                        </a:rPr>
                        <a:t>136034</a:t>
                      </a:r>
                      <a:endParaRPr lang="en-GB" sz="1600" b="0" i="0" u="none" strike="noStrike" dirty="0">
                        <a:solidFill>
                          <a:srgbClr val="000000"/>
                        </a:solidFill>
                        <a:effectLst/>
                        <a:latin typeface="Calibri"/>
                      </a:endParaRPr>
                    </a:p>
                  </a:txBody>
                  <a:tcPr marL="3965" marR="3965" marT="3965" marB="0" anchor="ctr"/>
                </a:tc>
                <a:tc rowSpan="6">
                  <a:txBody>
                    <a:bodyPr/>
                    <a:lstStyle/>
                    <a:p>
                      <a:pPr algn="ctr" fontAlgn="ctr"/>
                      <a:r>
                        <a:rPr lang="en-GB" sz="1600" u="none" strike="noStrike" dirty="0">
                          <a:effectLst/>
                        </a:rPr>
                        <a:t>22401.4</a:t>
                      </a:r>
                      <a:endParaRPr lang="en-GB" sz="1600" b="0" i="0" u="none" strike="noStrike" dirty="0">
                        <a:solidFill>
                          <a:srgbClr val="000000"/>
                        </a:solidFill>
                        <a:effectLst/>
                        <a:latin typeface="Calibri"/>
                      </a:endParaRPr>
                    </a:p>
                  </a:txBody>
                  <a:tcPr marL="3965" marR="3965" marT="3965" marB="0" anchor="ctr"/>
                </a:tc>
                <a:tc rowSpan="6">
                  <a:txBody>
                    <a:bodyPr/>
                    <a:lstStyle/>
                    <a:p>
                      <a:pPr algn="ctr" fontAlgn="ctr"/>
                      <a:r>
                        <a:rPr lang="en-GB" sz="1600" u="none" strike="noStrike" dirty="0">
                          <a:effectLst/>
                        </a:rPr>
                        <a:t>85343.58</a:t>
                      </a:r>
                      <a:endParaRPr lang="en-GB" sz="1600" b="0" i="0" u="none" strike="noStrike" dirty="0">
                        <a:solidFill>
                          <a:srgbClr val="000000"/>
                        </a:solidFill>
                        <a:effectLst/>
                        <a:latin typeface="Calibri"/>
                      </a:endParaRPr>
                    </a:p>
                  </a:txBody>
                  <a:tcPr marL="3965" marR="3965" marT="3965" marB="0" anchor="ctr"/>
                </a:tc>
                <a:tc rowSpan="6">
                  <a:txBody>
                    <a:bodyPr/>
                    <a:lstStyle/>
                    <a:p>
                      <a:pPr algn="ctr" fontAlgn="ctr"/>
                      <a:r>
                        <a:rPr lang="en-GB" sz="1600" u="none" strike="noStrike" dirty="0">
                          <a:effectLst/>
                        </a:rPr>
                        <a:t>2902.72</a:t>
                      </a:r>
                      <a:endParaRPr lang="en-GB" sz="1600" b="0" i="0" u="none" strike="noStrike" dirty="0">
                        <a:solidFill>
                          <a:srgbClr val="000000"/>
                        </a:solidFill>
                        <a:effectLst/>
                        <a:latin typeface="Calibri"/>
                      </a:endParaRPr>
                    </a:p>
                  </a:txBody>
                  <a:tcPr marL="3965" marR="3965" marT="3965" marB="0" anchor="ctr"/>
                </a:tc>
                <a:tc rowSpan="6">
                  <a:txBody>
                    <a:bodyPr/>
                    <a:lstStyle/>
                    <a:p>
                      <a:pPr algn="ctr" fontAlgn="ctr"/>
                      <a:r>
                        <a:rPr lang="en-GB" sz="1600" u="none" strike="noStrike" dirty="0">
                          <a:effectLst/>
                        </a:rPr>
                        <a:t>37783.48</a:t>
                      </a:r>
                      <a:endParaRPr lang="en-GB" sz="1600" b="0" i="0" u="none" strike="noStrike" dirty="0">
                        <a:solidFill>
                          <a:srgbClr val="000000"/>
                        </a:solidFill>
                        <a:effectLst/>
                        <a:latin typeface="Calibri"/>
                      </a:endParaRPr>
                    </a:p>
                  </a:txBody>
                  <a:tcPr marL="3965" marR="3965" marT="3965" marB="0" anchor="ctr"/>
                </a:tc>
                <a:tc rowSpan="6">
                  <a:txBody>
                    <a:bodyPr/>
                    <a:lstStyle/>
                    <a:p>
                      <a:pPr algn="ctr" fontAlgn="ctr"/>
                      <a:r>
                        <a:rPr lang="en-GB" sz="1600" u="none" strike="noStrike" dirty="0">
                          <a:effectLst/>
                        </a:rPr>
                        <a:t>2902.72</a:t>
                      </a:r>
                      <a:endParaRPr lang="en-GB" sz="1600" b="0" i="0" u="none" strike="noStrike" dirty="0">
                        <a:solidFill>
                          <a:srgbClr val="000000"/>
                        </a:solidFill>
                        <a:effectLst/>
                        <a:latin typeface="Calibri"/>
                      </a:endParaRPr>
                    </a:p>
                  </a:txBody>
                  <a:tcPr marL="3965" marR="3965" marT="3965" marB="0" anchor="ctr"/>
                </a:tc>
                <a:tc rowSpan="6">
                  <a:txBody>
                    <a:bodyPr/>
                    <a:lstStyle/>
                    <a:p>
                      <a:pPr algn="ctr" fontAlgn="ctr"/>
                      <a:r>
                        <a:rPr lang="en-GB" sz="1600" u="none" strike="noStrike">
                          <a:effectLst/>
                        </a:rPr>
                        <a:t>52.07</a:t>
                      </a:r>
                      <a:endParaRPr lang="en-GB" sz="1600" b="0" i="0" u="none" strike="noStrike">
                        <a:solidFill>
                          <a:srgbClr val="000000"/>
                        </a:solidFill>
                        <a:effectLst/>
                        <a:latin typeface="Calibri"/>
                      </a:endParaRPr>
                    </a:p>
                  </a:txBody>
                  <a:tcPr marL="3965" marR="3965" marT="3965" marB="0" anchor="ctr"/>
                </a:tc>
                <a:tc>
                  <a:txBody>
                    <a:bodyPr/>
                    <a:lstStyle/>
                    <a:p>
                      <a:pPr algn="l" fontAlgn="ctr"/>
                      <a:r>
                        <a:rPr lang="en-GB" sz="800" u="none" strike="noStrike">
                          <a:effectLst/>
                        </a:rPr>
                        <a:t>P                        -   4729               </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NB &amp; CD          - 15862</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G                       - 38062</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RS                    -  28549</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RTRWH(H)    - 190000  </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RTRWH(G &amp; I)- 10000</a:t>
                      </a:r>
                      <a:endParaRPr lang="en-GB" sz="800" b="0" i="0" u="none" strike="noStrike">
                        <a:solidFill>
                          <a:srgbClr val="000000"/>
                        </a:solidFill>
                        <a:effectLst/>
                        <a:latin typeface="Calibri"/>
                      </a:endParaRPr>
                    </a:p>
                  </a:txBody>
                  <a:tcPr marL="3965" marR="3965" marT="3965" marB="0" anchor="ctr"/>
                </a:tc>
              </a:tr>
              <a:tr h="124422">
                <a:tc rowSpan="4">
                  <a:txBody>
                    <a:bodyPr/>
                    <a:lstStyle/>
                    <a:p>
                      <a:pPr algn="ctr" fontAlgn="ctr"/>
                      <a:r>
                        <a:rPr lang="en-GB" sz="1600" u="none" strike="noStrike">
                          <a:effectLst/>
                        </a:rPr>
                        <a:t>4</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a:effectLst/>
                        </a:rPr>
                        <a:t>Delhi </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dirty="0">
                          <a:effectLst/>
                        </a:rPr>
                        <a:t>1483</a:t>
                      </a:r>
                      <a:endParaRPr lang="en-GB" sz="1600" b="0" i="0" u="none" strike="noStrike" dirty="0">
                        <a:solidFill>
                          <a:srgbClr val="000000"/>
                        </a:solidFill>
                        <a:effectLst/>
                        <a:latin typeface="Calibri"/>
                      </a:endParaRPr>
                    </a:p>
                  </a:txBody>
                  <a:tcPr marL="3965" marR="3965" marT="3965" marB="0" anchor="ctr"/>
                </a:tc>
                <a:tc rowSpan="4">
                  <a:txBody>
                    <a:bodyPr/>
                    <a:lstStyle/>
                    <a:p>
                      <a:pPr algn="ctr" fontAlgn="ctr"/>
                      <a:r>
                        <a:rPr lang="en-GB" sz="1600" u="none" strike="noStrike" dirty="0">
                          <a:effectLst/>
                        </a:rPr>
                        <a:t>699.86</a:t>
                      </a:r>
                      <a:endParaRPr lang="en-GB" sz="1600" b="0" i="0" u="none" strike="noStrike" dirty="0">
                        <a:solidFill>
                          <a:srgbClr val="000000"/>
                        </a:solidFill>
                        <a:effectLst/>
                        <a:latin typeface="Calibri"/>
                      </a:endParaRPr>
                    </a:p>
                  </a:txBody>
                  <a:tcPr marL="3965" marR="3965" marT="3965" marB="0" anchor="ctr"/>
                </a:tc>
                <a:tc rowSpan="4">
                  <a:txBody>
                    <a:bodyPr/>
                    <a:lstStyle/>
                    <a:p>
                      <a:pPr algn="ctr" fontAlgn="ctr"/>
                      <a:r>
                        <a:rPr lang="en-GB" sz="1600" u="none" strike="noStrike" dirty="0">
                          <a:effectLst/>
                        </a:rPr>
                        <a:t>10153.56</a:t>
                      </a:r>
                      <a:endParaRPr lang="en-GB" sz="1600" b="0" i="0" u="none" strike="noStrike" dirty="0">
                        <a:solidFill>
                          <a:srgbClr val="000000"/>
                        </a:solidFill>
                        <a:effectLst/>
                        <a:latin typeface="Calibri"/>
                      </a:endParaRPr>
                    </a:p>
                  </a:txBody>
                  <a:tcPr marL="3965" marR="3965" marT="3965" marB="0" anchor="ctr"/>
                </a:tc>
                <a:tc rowSpan="4">
                  <a:txBody>
                    <a:bodyPr/>
                    <a:lstStyle/>
                    <a:p>
                      <a:pPr algn="ctr" fontAlgn="ctr"/>
                      <a:r>
                        <a:rPr lang="en-GB" sz="1600" u="none" strike="noStrike" dirty="0">
                          <a:effectLst/>
                        </a:rPr>
                        <a:t>853.83</a:t>
                      </a:r>
                      <a:endParaRPr lang="en-GB" sz="1600" b="0" i="0" u="none" strike="noStrike" dirty="0">
                        <a:solidFill>
                          <a:srgbClr val="000000"/>
                        </a:solidFill>
                        <a:effectLst/>
                        <a:latin typeface="Calibri"/>
                      </a:endParaRPr>
                    </a:p>
                  </a:txBody>
                  <a:tcPr marL="3965" marR="3965" marT="3965" marB="0" anchor="ctr"/>
                </a:tc>
                <a:tc rowSpan="4">
                  <a:txBody>
                    <a:bodyPr/>
                    <a:lstStyle/>
                    <a:p>
                      <a:pPr algn="ctr" fontAlgn="ctr"/>
                      <a:r>
                        <a:rPr lang="en-GB" sz="1600" u="none" strike="noStrike">
                          <a:effectLst/>
                        </a:rPr>
                        <a:t>24.39</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dirty="0">
                          <a:effectLst/>
                        </a:rPr>
                        <a:t>24.39</a:t>
                      </a:r>
                      <a:endParaRPr lang="en-GB" sz="1600" b="0" i="0" u="none" strike="noStrike" dirty="0">
                        <a:solidFill>
                          <a:srgbClr val="000000"/>
                        </a:solidFill>
                        <a:effectLst/>
                        <a:latin typeface="Calibri"/>
                      </a:endParaRPr>
                    </a:p>
                  </a:txBody>
                  <a:tcPr marL="3965" marR="3965" marT="3965" marB="0" anchor="ctr"/>
                </a:tc>
                <a:tc rowSpan="4">
                  <a:txBody>
                    <a:bodyPr/>
                    <a:lstStyle/>
                    <a:p>
                      <a:pPr algn="ctr" fontAlgn="ctr"/>
                      <a:r>
                        <a:rPr lang="en-GB" sz="1600" u="none" strike="noStrike">
                          <a:effectLst/>
                        </a:rPr>
                        <a:t>14.69</a:t>
                      </a:r>
                      <a:endParaRPr lang="en-GB" sz="1600" b="0" i="0" u="none" strike="noStrike">
                        <a:solidFill>
                          <a:srgbClr val="000000"/>
                        </a:solidFill>
                        <a:effectLst/>
                        <a:latin typeface="Calibri"/>
                      </a:endParaRPr>
                    </a:p>
                  </a:txBody>
                  <a:tcPr marL="3965" marR="3965" marT="3965" marB="0" anchor="ctr"/>
                </a:tc>
                <a:tc>
                  <a:txBody>
                    <a:bodyPr/>
                    <a:lstStyle/>
                    <a:p>
                      <a:pPr algn="l" fontAlgn="ctr"/>
                      <a:r>
                        <a:rPr lang="en-GB" sz="800" u="none" strike="noStrike">
                          <a:effectLst/>
                        </a:rPr>
                        <a:t>RS                  -    17850 </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CD                  -            8</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RTRWH(H)   -  118750  </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RTRWH(G &amp; I) -  6250</a:t>
                      </a:r>
                      <a:endParaRPr lang="en-GB" sz="800" b="0" i="0" u="none" strike="noStrike">
                        <a:solidFill>
                          <a:srgbClr val="000000"/>
                        </a:solidFill>
                        <a:effectLst/>
                        <a:latin typeface="Calibri"/>
                      </a:endParaRPr>
                    </a:p>
                  </a:txBody>
                  <a:tcPr marL="3965" marR="3965" marT="3965" marB="0" anchor="ctr"/>
                </a:tc>
              </a:tr>
              <a:tr h="124422">
                <a:tc rowSpan="3">
                  <a:txBody>
                    <a:bodyPr/>
                    <a:lstStyle/>
                    <a:p>
                      <a:pPr algn="ctr" fontAlgn="ctr"/>
                      <a:r>
                        <a:rPr lang="en-GB" sz="1600" u="none" strike="noStrike">
                          <a:effectLst/>
                        </a:rPr>
                        <a:t>5</a:t>
                      </a:r>
                      <a:endParaRPr lang="en-GB" sz="1600" b="0" i="0" u="none" strike="noStrike">
                        <a:solidFill>
                          <a:srgbClr val="000000"/>
                        </a:solidFill>
                        <a:effectLst/>
                        <a:latin typeface="Calibri"/>
                      </a:endParaRPr>
                    </a:p>
                  </a:txBody>
                  <a:tcPr marL="3965" marR="3965" marT="3965" marB="0" anchor="ctr"/>
                </a:tc>
                <a:tc rowSpan="3">
                  <a:txBody>
                    <a:bodyPr/>
                    <a:lstStyle/>
                    <a:p>
                      <a:pPr algn="ctr" fontAlgn="ctr"/>
                      <a:r>
                        <a:rPr lang="en-GB" sz="1600" u="none" strike="noStrike">
                          <a:effectLst/>
                        </a:rPr>
                        <a:t>Goa </a:t>
                      </a:r>
                      <a:endParaRPr lang="en-GB" sz="1600" b="0" i="0" u="none" strike="noStrike">
                        <a:solidFill>
                          <a:srgbClr val="000000"/>
                        </a:solidFill>
                        <a:effectLst/>
                        <a:latin typeface="Calibri"/>
                      </a:endParaRPr>
                    </a:p>
                  </a:txBody>
                  <a:tcPr marL="3965" marR="3965" marT="3965" marB="0" anchor="ctr"/>
                </a:tc>
                <a:tc rowSpan="3">
                  <a:txBody>
                    <a:bodyPr/>
                    <a:lstStyle/>
                    <a:p>
                      <a:pPr algn="ctr" fontAlgn="ctr"/>
                      <a:r>
                        <a:rPr lang="en-GB" sz="1600" u="none" strike="noStrike">
                          <a:effectLst/>
                        </a:rPr>
                        <a:t>3702</a:t>
                      </a:r>
                      <a:endParaRPr lang="en-GB" sz="1600" b="0" i="0" u="none" strike="noStrike">
                        <a:solidFill>
                          <a:srgbClr val="000000"/>
                        </a:solidFill>
                        <a:effectLst/>
                        <a:latin typeface="Calibri"/>
                      </a:endParaRPr>
                    </a:p>
                  </a:txBody>
                  <a:tcPr marL="3965" marR="3965" marT="3965" marB="0" anchor="ctr"/>
                </a:tc>
                <a:tc rowSpan="3">
                  <a:txBody>
                    <a:bodyPr/>
                    <a:lstStyle/>
                    <a:p>
                      <a:pPr algn="ctr" fontAlgn="ctr"/>
                      <a:r>
                        <a:rPr lang="en-GB" sz="1600" u="none" strike="noStrike" dirty="0">
                          <a:effectLst/>
                        </a:rPr>
                        <a:t>2027</a:t>
                      </a:r>
                      <a:endParaRPr lang="en-GB" sz="1600" b="0" i="0" u="none" strike="noStrike" dirty="0">
                        <a:solidFill>
                          <a:srgbClr val="000000"/>
                        </a:solidFill>
                        <a:effectLst/>
                        <a:latin typeface="Calibri"/>
                      </a:endParaRPr>
                    </a:p>
                  </a:txBody>
                  <a:tcPr marL="3965" marR="3965" marT="3965" marB="0" anchor="ctr"/>
                </a:tc>
                <a:tc rowSpan="3">
                  <a:txBody>
                    <a:bodyPr/>
                    <a:lstStyle/>
                    <a:p>
                      <a:pPr algn="ctr" fontAlgn="ctr"/>
                      <a:r>
                        <a:rPr lang="en-GB" sz="1600" u="none" strike="noStrike" dirty="0">
                          <a:effectLst/>
                        </a:rPr>
                        <a:t>14191</a:t>
                      </a:r>
                      <a:endParaRPr lang="en-GB" sz="1600" b="0" i="0" u="none" strike="noStrike" dirty="0">
                        <a:solidFill>
                          <a:srgbClr val="000000"/>
                        </a:solidFill>
                        <a:effectLst/>
                        <a:latin typeface="Calibri"/>
                      </a:endParaRPr>
                    </a:p>
                  </a:txBody>
                  <a:tcPr marL="3965" marR="3965" marT="3965" marB="0" anchor="ctr"/>
                </a:tc>
                <a:tc rowSpan="3">
                  <a:txBody>
                    <a:bodyPr/>
                    <a:lstStyle/>
                    <a:p>
                      <a:pPr algn="ctr" fontAlgn="ctr"/>
                      <a:r>
                        <a:rPr lang="en-GB" sz="1600" u="none" strike="noStrike" dirty="0">
                          <a:effectLst/>
                        </a:rPr>
                        <a:t>866</a:t>
                      </a:r>
                      <a:endParaRPr lang="en-GB" sz="1600" b="0" i="0" u="none" strike="noStrike" dirty="0">
                        <a:solidFill>
                          <a:srgbClr val="000000"/>
                        </a:solidFill>
                        <a:effectLst/>
                        <a:latin typeface="Calibri"/>
                      </a:endParaRPr>
                    </a:p>
                  </a:txBody>
                  <a:tcPr marL="3965" marR="3965" marT="3965" marB="0" anchor="ctr"/>
                </a:tc>
                <a:tc rowSpan="3">
                  <a:txBody>
                    <a:bodyPr/>
                    <a:lstStyle/>
                    <a:p>
                      <a:pPr algn="ctr" fontAlgn="ctr"/>
                      <a:r>
                        <a:rPr lang="en-GB" sz="1600" u="none" strike="noStrike" dirty="0">
                          <a:effectLst/>
                        </a:rPr>
                        <a:t>528.69</a:t>
                      </a:r>
                      <a:endParaRPr lang="en-GB" sz="1600" b="0" i="0" u="none" strike="noStrike" dirty="0">
                        <a:solidFill>
                          <a:srgbClr val="000000"/>
                        </a:solidFill>
                        <a:effectLst/>
                        <a:latin typeface="Calibri"/>
                      </a:endParaRPr>
                    </a:p>
                  </a:txBody>
                  <a:tcPr marL="3965" marR="3965" marT="3965" marB="0" anchor="ctr"/>
                </a:tc>
                <a:tc rowSpan="3">
                  <a:txBody>
                    <a:bodyPr/>
                    <a:lstStyle/>
                    <a:p>
                      <a:pPr algn="ctr" fontAlgn="ctr"/>
                      <a:r>
                        <a:rPr lang="en-GB" sz="1600" u="none" strike="noStrike">
                          <a:effectLst/>
                        </a:rPr>
                        <a:t>528.69</a:t>
                      </a:r>
                      <a:endParaRPr lang="en-GB" sz="1600" b="0" i="0" u="none" strike="noStrike">
                        <a:solidFill>
                          <a:srgbClr val="000000"/>
                        </a:solidFill>
                        <a:effectLst/>
                        <a:latin typeface="Calibri"/>
                      </a:endParaRPr>
                    </a:p>
                  </a:txBody>
                  <a:tcPr marL="3965" marR="3965" marT="3965" marB="0" anchor="ctr"/>
                </a:tc>
                <a:tc rowSpan="3">
                  <a:txBody>
                    <a:bodyPr/>
                    <a:lstStyle/>
                    <a:p>
                      <a:pPr algn="ctr" fontAlgn="ctr"/>
                      <a:r>
                        <a:rPr lang="en-GB" sz="1600" u="none" strike="noStrike">
                          <a:effectLst/>
                        </a:rPr>
                        <a:t>5.76</a:t>
                      </a:r>
                      <a:endParaRPr lang="en-GB" sz="1600" b="0" i="0" u="none" strike="noStrike">
                        <a:solidFill>
                          <a:srgbClr val="000000"/>
                        </a:solidFill>
                        <a:effectLst/>
                        <a:latin typeface="Calibri"/>
                      </a:endParaRPr>
                    </a:p>
                  </a:txBody>
                  <a:tcPr marL="3965" marR="3965" marT="3965" marB="0" anchor="ctr"/>
                </a:tc>
                <a:tc>
                  <a:txBody>
                    <a:bodyPr/>
                    <a:lstStyle/>
                    <a:p>
                      <a:pPr algn="l" fontAlgn="ctr"/>
                      <a:r>
                        <a:rPr lang="en-GB" sz="800" u="none" strike="noStrike">
                          <a:effectLst/>
                        </a:rPr>
                        <a:t>Vented Dam        - 1393</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RTRWH(H)        - 9500</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RTRWH(G &amp; I)  -   500</a:t>
                      </a:r>
                      <a:endParaRPr lang="en-GB" sz="800" b="0" i="0" u="none" strike="noStrike">
                        <a:solidFill>
                          <a:srgbClr val="000000"/>
                        </a:solidFill>
                        <a:effectLst/>
                        <a:latin typeface="Calibri"/>
                      </a:endParaRPr>
                    </a:p>
                  </a:txBody>
                  <a:tcPr marL="3965" marR="3965" marT="3965" marB="0" anchor="ctr"/>
                </a:tc>
              </a:tr>
              <a:tr h="124422">
                <a:tc rowSpan="4">
                  <a:txBody>
                    <a:bodyPr/>
                    <a:lstStyle/>
                    <a:p>
                      <a:pPr algn="ctr" fontAlgn="ctr"/>
                      <a:r>
                        <a:rPr lang="en-GB" sz="1600" u="none" strike="noStrike">
                          <a:effectLst/>
                        </a:rPr>
                        <a:t>6</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a:effectLst/>
                        </a:rPr>
                        <a:t>Gujarat </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a:effectLst/>
                        </a:rPr>
                        <a:t>196024</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dirty="0">
                          <a:effectLst/>
                        </a:rPr>
                        <a:t>19407</a:t>
                      </a:r>
                      <a:endParaRPr lang="en-GB" sz="1600" b="0" i="0" u="none" strike="noStrike" dirty="0">
                        <a:solidFill>
                          <a:srgbClr val="000000"/>
                        </a:solidFill>
                        <a:effectLst/>
                        <a:latin typeface="Calibri"/>
                      </a:endParaRPr>
                    </a:p>
                  </a:txBody>
                  <a:tcPr marL="3965" marR="3965" marT="3965" marB="0" anchor="ctr"/>
                </a:tc>
                <a:tc rowSpan="4">
                  <a:txBody>
                    <a:bodyPr/>
                    <a:lstStyle/>
                    <a:p>
                      <a:pPr algn="ctr" fontAlgn="ctr"/>
                      <a:r>
                        <a:rPr lang="en-GB" sz="1600" u="none" strike="noStrike" dirty="0">
                          <a:effectLst/>
                        </a:rPr>
                        <a:t>109668</a:t>
                      </a:r>
                      <a:endParaRPr lang="en-GB" sz="1600" b="0" i="0" u="none" strike="noStrike" dirty="0">
                        <a:solidFill>
                          <a:srgbClr val="000000"/>
                        </a:solidFill>
                        <a:effectLst/>
                        <a:latin typeface="Calibri"/>
                      </a:endParaRPr>
                    </a:p>
                  </a:txBody>
                  <a:tcPr marL="3965" marR="3965" marT="3965" marB="0" anchor="ctr"/>
                </a:tc>
                <a:tc rowSpan="4">
                  <a:txBody>
                    <a:bodyPr/>
                    <a:lstStyle/>
                    <a:p>
                      <a:pPr algn="ctr" fontAlgn="ctr"/>
                      <a:r>
                        <a:rPr lang="en-GB" sz="1600" u="none" strike="noStrike" dirty="0">
                          <a:effectLst/>
                        </a:rPr>
                        <a:t>10708</a:t>
                      </a:r>
                      <a:endParaRPr lang="en-GB" sz="1600" b="0" i="0" u="none" strike="noStrike" dirty="0">
                        <a:solidFill>
                          <a:srgbClr val="000000"/>
                        </a:solidFill>
                        <a:effectLst/>
                        <a:latin typeface="Calibri"/>
                      </a:endParaRPr>
                    </a:p>
                  </a:txBody>
                  <a:tcPr marL="3965" marR="3965" marT="3965" marB="0" anchor="ctr"/>
                </a:tc>
                <a:tc rowSpan="4">
                  <a:txBody>
                    <a:bodyPr/>
                    <a:lstStyle/>
                    <a:p>
                      <a:pPr algn="ctr" fontAlgn="ctr"/>
                      <a:r>
                        <a:rPr lang="en-GB" sz="1600" u="none" strike="noStrike" dirty="0">
                          <a:effectLst/>
                        </a:rPr>
                        <a:t>1483.54</a:t>
                      </a:r>
                      <a:endParaRPr lang="en-GB" sz="1600" b="0" i="0" u="none" strike="noStrike" dirty="0">
                        <a:solidFill>
                          <a:srgbClr val="000000"/>
                        </a:solidFill>
                        <a:effectLst/>
                        <a:latin typeface="Calibri"/>
                      </a:endParaRPr>
                    </a:p>
                  </a:txBody>
                  <a:tcPr marL="3965" marR="3965" marT="3965" marB="0" anchor="ctr"/>
                </a:tc>
                <a:tc rowSpan="4">
                  <a:txBody>
                    <a:bodyPr/>
                    <a:lstStyle/>
                    <a:p>
                      <a:pPr algn="ctr" fontAlgn="ctr"/>
                      <a:r>
                        <a:rPr lang="en-GB" sz="1600" u="none" strike="noStrike" dirty="0">
                          <a:effectLst/>
                        </a:rPr>
                        <a:t>1483.54</a:t>
                      </a:r>
                      <a:endParaRPr lang="en-GB" sz="1600" b="0" i="0" u="none" strike="noStrike" dirty="0">
                        <a:solidFill>
                          <a:srgbClr val="000000"/>
                        </a:solidFill>
                        <a:effectLst/>
                        <a:latin typeface="Calibri"/>
                      </a:endParaRPr>
                    </a:p>
                  </a:txBody>
                  <a:tcPr marL="3965" marR="3965" marT="3965" marB="0" anchor="ctr"/>
                </a:tc>
                <a:tc rowSpan="4">
                  <a:txBody>
                    <a:bodyPr/>
                    <a:lstStyle/>
                    <a:p>
                      <a:pPr algn="ctr" fontAlgn="ctr"/>
                      <a:r>
                        <a:rPr lang="en-GB" sz="1600" u="none" strike="noStrike" dirty="0">
                          <a:effectLst/>
                        </a:rPr>
                        <a:t>110.4</a:t>
                      </a:r>
                      <a:endParaRPr lang="en-GB" sz="1600" b="0" i="0" u="none" strike="noStrike" dirty="0">
                        <a:solidFill>
                          <a:srgbClr val="000000"/>
                        </a:solidFill>
                        <a:effectLst/>
                        <a:latin typeface="Calibri"/>
                      </a:endParaRPr>
                    </a:p>
                  </a:txBody>
                  <a:tcPr marL="3965" marR="3965" marT="3965" marB="0" anchor="ctr"/>
                </a:tc>
                <a:tc>
                  <a:txBody>
                    <a:bodyPr/>
                    <a:lstStyle/>
                    <a:p>
                      <a:pPr algn="l" fontAlgn="ctr"/>
                      <a:r>
                        <a:rPr lang="en-GB" sz="800" u="none" strike="noStrike">
                          <a:effectLst/>
                        </a:rPr>
                        <a:t>P                    -       1800</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CD                 -     16975</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RTRWH(H)  -   475000  </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RTRWH(G &amp; I)  25000</a:t>
                      </a:r>
                      <a:endParaRPr lang="en-GB" sz="800" b="0" i="0" u="none" strike="noStrike">
                        <a:solidFill>
                          <a:srgbClr val="000000"/>
                        </a:solidFill>
                        <a:effectLst/>
                        <a:latin typeface="Calibri"/>
                      </a:endParaRPr>
                    </a:p>
                  </a:txBody>
                  <a:tcPr marL="3965" marR="3965" marT="3965" marB="0" anchor="ctr"/>
                </a:tc>
              </a:tr>
              <a:tr h="124422">
                <a:tc rowSpan="5">
                  <a:txBody>
                    <a:bodyPr/>
                    <a:lstStyle/>
                    <a:p>
                      <a:pPr algn="ctr" fontAlgn="ctr"/>
                      <a:r>
                        <a:rPr lang="en-GB" sz="1600" u="none" strike="noStrike">
                          <a:effectLst/>
                        </a:rPr>
                        <a:t>7</a:t>
                      </a:r>
                      <a:endParaRPr lang="en-GB" sz="1600" b="0" i="0" u="none" strike="noStrike">
                        <a:solidFill>
                          <a:srgbClr val="000000"/>
                        </a:solidFill>
                        <a:effectLst/>
                        <a:latin typeface="Calibri"/>
                      </a:endParaRPr>
                    </a:p>
                  </a:txBody>
                  <a:tcPr marL="3965" marR="3965" marT="3965" marB="0" anchor="ctr"/>
                </a:tc>
                <a:tc rowSpan="5">
                  <a:txBody>
                    <a:bodyPr/>
                    <a:lstStyle/>
                    <a:p>
                      <a:pPr algn="ctr" fontAlgn="ctr"/>
                      <a:r>
                        <a:rPr lang="en-GB" sz="1600" u="none" strike="noStrike">
                          <a:effectLst/>
                        </a:rPr>
                        <a:t>Haryana</a:t>
                      </a:r>
                      <a:endParaRPr lang="en-GB" sz="1600" b="0" i="0" u="none" strike="noStrike">
                        <a:solidFill>
                          <a:srgbClr val="000000"/>
                        </a:solidFill>
                        <a:effectLst/>
                        <a:latin typeface="Calibri"/>
                      </a:endParaRPr>
                    </a:p>
                  </a:txBody>
                  <a:tcPr marL="3965" marR="3965" marT="3965" marB="0" anchor="ctr"/>
                </a:tc>
                <a:tc rowSpan="5">
                  <a:txBody>
                    <a:bodyPr/>
                    <a:lstStyle/>
                    <a:p>
                      <a:pPr algn="ctr" fontAlgn="ctr"/>
                      <a:r>
                        <a:rPr lang="en-GB" sz="1600" u="none" strike="noStrike">
                          <a:effectLst/>
                        </a:rPr>
                        <a:t>44212</a:t>
                      </a:r>
                      <a:endParaRPr lang="en-GB" sz="1600" b="0" i="0" u="none" strike="noStrike">
                        <a:solidFill>
                          <a:srgbClr val="000000"/>
                        </a:solidFill>
                        <a:effectLst/>
                        <a:latin typeface="Calibri"/>
                      </a:endParaRPr>
                    </a:p>
                  </a:txBody>
                  <a:tcPr marL="3965" marR="3965" marT="3965" marB="0" anchor="ctr"/>
                </a:tc>
                <a:tc rowSpan="5">
                  <a:txBody>
                    <a:bodyPr/>
                    <a:lstStyle/>
                    <a:p>
                      <a:pPr algn="ctr" fontAlgn="ctr"/>
                      <a:r>
                        <a:rPr lang="en-GB" sz="1600" u="none" strike="noStrike">
                          <a:effectLst/>
                        </a:rPr>
                        <a:t>37029</a:t>
                      </a:r>
                      <a:endParaRPr lang="en-GB" sz="1600" b="0" i="0" u="none" strike="noStrike">
                        <a:solidFill>
                          <a:srgbClr val="000000"/>
                        </a:solidFill>
                        <a:effectLst/>
                        <a:latin typeface="Calibri"/>
                      </a:endParaRPr>
                    </a:p>
                  </a:txBody>
                  <a:tcPr marL="3965" marR="3965" marT="3965" marB="0" anchor="ctr"/>
                </a:tc>
                <a:tc rowSpan="5">
                  <a:txBody>
                    <a:bodyPr/>
                    <a:lstStyle/>
                    <a:p>
                      <a:pPr algn="ctr" fontAlgn="ctr"/>
                      <a:r>
                        <a:rPr lang="en-GB" sz="1600" u="none" strike="noStrike" dirty="0">
                          <a:effectLst/>
                        </a:rPr>
                        <a:t>54175</a:t>
                      </a:r>
                      <a:endParaRPr lang="en-GB" sz="1600" b="0" i="0" u="none" strike="noStrike" dirty="0">
                        <a:solidFill>
                          <a:srgbClr val="000000"/>
                        </a:solidFill>
                        <a:effectLst/>
                        <a:latin typeface="Calibri"/>
                      </a:endParaRPr>
                    </a:p>
                  </a:txBody>
                  <a:tcPr marL="3965" marR="3965" marT="3965" marB="0" anchor="ctr"/>
                </a:tc>
                <a:tc rowSpan="5">
                  <a:txBody>
                    <a:bodyPr/>
                    <a:lstStyle/>
                    <a:p>
                      <a:pPr algn="ctr" fontAlgn="ctr"/>
                      <a:r>
                        <a:rPr lang="en-GB" sz="1600" u="none" strike="noStrike" dirty="0">
                          <a:effectLst/>
                        </a:rPr>
                        <a:t>72053</a:t>
                      </a:r>
                      <a:endParaRPr lang="en-GB" sz="1600" b="0" i="0" u="none" strike="noStrike" dirty="0">
                        <a:solidFill>
                          <a:srgbClr val="000000"/>
                        </a:solidFill>
                        <a:effectLst/>
                        <a:latin typeface="Calibri"/>
                      </a:endParaRPr>
                    </a:p>
                  </a:txBody>
                  <a:tcPr marL="3965" marR="3965" marT="3965" marB="0" anchor="ctr"/>
                </a:tc>
                <a:tc rowSpan="5">
                  <a:txBody>
                    <a:bodyPr/>
                    <a:lstStyle/>
                    <a:p>
                      <a:pPr algn="ctr" fontAlgn="ctr"/>
                      <a:r>
                        <a:rPr lang="en-GB" sz="1600" u="none" strike="noStrike" dirty="0">
                          <a:effectLst/>
                        </a:rPr>
                        <a:t>679.26</a:t>
                      </a:r>
                      <a:endParaRPr lang="en-GB" sz="1600" b="0" i="0" u="none" strike="noStrike" dirty="0">
                        <a:solidFill>
                          <a:srgbClr val="000000"/>
                        </a:solidFill>
                        <a:effectLst/>
                        <a:latin typeface="Calibri"/>
                      </a:endParaRPr>
                    </a:p>
                  </a:txBody>
                  <a:tcPr marL="3965" marR="3965" marT="3965" marB="0" anchor="ctr"/>
                </a:tc>
                <a:tc rowSpan="5">
                  <a:txBody>
                    <a:bodyPr/>
                    <a:lstStyle/>
                    <a:p>
                      <a:pPr algn="ctr" fontAlgn="ctr"/>
                      <a:r>
                        <a:rPr lang="en-GB" sz="1600" u="none" strike="noStrike" dirty="0">
                          <a:effectLst/>
                        </a:rPr>
                        <a:t>679.26</a:t>
                      </a:r>
                      <a:endParaRPr lang="en-GB" sz="1600" b="0" i="0" u="none" strike="noStrike" dirty="0">
                        <a:solidFill>
                          <a:srgbClr val="000000"/>
                        </a:solidFill>
                        <a:effectLst/>
                        <a:latin typeface="Calibri"/>
                      </a:endParaRPr>
                    </a:p>
                  </a:txBody>
                  <a:tcPr marL="3965" marR="3965" marT="3965" marB="0" anchor="ctr"/>
                </a:tc>
                <a:tc rowSpan="5">
                  <a:txBody>
                    <a:bodyPr/>
                    <a:lstStyle/>
                    <a:p>
                      <a:pPr algn="ctr" fontAlgn="ctr"/>
                      <a:r>
                        <a:rPr lang="en-GB" sz="1600" u="none" strike="noStrike" dirty="0">
                          <a:effectLst/>
                        </a:rPr>
                        <a:t>187</a:t>
                      </a:r>
                      <a:endParaRPr lang="en-GB" sz="1600" b="0" i="0" u="none" strike="noStrike" dirty="0">
                        <a:solidFill>
                          <a:srgbClr val="000000"/>
                        </a:solidFill>
                        <a:effectLst/>
                        <a:latin typeface="Calibri"/>
                      </a:endParaRPr>
                    </a:p>
                  </a:txBody>
                  <a:tcPr marL="3965" marR="3965" marT="3965" marB="0" anchor="ctr"/>
                </a:tc>
                <a:tc>
                  <a:txBody>
                    <a:bodyPr/>
                    <a:lstStyle/>
                    <a:p>
                      <a:pPr algn="l" fontAlgn="ctr"/>
                      <a:r>
                        <a:rPr lang="en-GB" sz="800" u="none" strike="noStrike">
                          <a:effectLst/>
                        </a:rPr>
                        <a:t>CD                    -     335</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a:effectLst/>
                        </a:rPr>
                        <a:t>RS                    -  44392</a:t>
                      </a:r>
                      <a:endParaRPr lang="en-GB" sz="800" b="0" i="0" u="none" strike="noStrike" dirty="0">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Rech. Sewage   -   1000</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err="1">
                          <a:effectLst/>
                        </a:rPr>
                        <a:t>RTRWH</a:t>
                      </a:r>
                      <a:r>
                        <a:rPr lang="en-GB" sz="800" u="none" strike="noStrike" dirty="0">
                          <a:effectLst/>
                        </a:rPr>
                        <a:t>(H)    - 300000</a:t>
                      </a:r>
                      <a:endParaRPr lang="en-GB" sz="800" b="0" i="0" u="none" strike="noStrike" dirty="0">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err="1">
                          <a:effectLst/>
                        </a:rPr>
                        <a:t>RTRWH</a:t>
                      </a:r>
                      <a:r>
                        <a:rPr lang="en-GB" sz="800" u="none" strike="noStrike" dirty="0">
                          <a:effectLst/>
                        </a:rPr>
                        <a:t>(G &amp; I)- 75000</a:t>
                      </a:r>
                      <a:endParaRPr lang="en-GB" sz="800" b="0" i="0" u="none" strike="noStrike" dirty="0">
                        <a:solidFill>
                          <a:srgbClr val="000000"/>
                        </a:solidFill>
                        <a:effectLst/>
                        <a:latin typeface="Calibri"/>
                      </a:endParaRPr>
                    </a:p>
                  </a:txBody>
                  <a:tcPr marL="3965" marR="3965" marT="3965" marB="0" anchor="ctr"/>
                </a:tc>
              </a:tr>
              <a:tr h="124422">
                <a:tc rowSpan="8">
                  <a:txBody>
                    <a:bodyPr/>
                    <a:lstStyle/>
                    <a:p>
                      <a:pPr algn="ctr" fontAlgn="ctr"/>
                      <a:r>
                        <a:rPr lang="en-GB" sz="1600" u="none" strike="noStrike">
                          <a:effectLst/>
                        </a:rPr>
                        <a:t>8</a:t>
                      </a:r>
                      <a:endParaRPr lang="en-GB" sz="1600" b="0" i="0" u="none" strike="noStrike">
                        <a:solidFill>
                          <a:srgbClr val="000000"/>
                        </a:solidFill>
                        <a:effectLst/>
                        <a:latin typeface="Calibri"/>
                      </a:endParaRPr>
                    </a:p>
                  </a:txBody>
                  <a:tcPr marL="3965" marR="3965" marT="3965" marB="0" anchor="ctr"/>
                </a:tc>
                <a:tc rowSpan="8">
                  <a:txBody>
                    <a:bodyPr/>
                    <a:lstStyle/>
                    <a:p>
                      <a:pPr algn="ctr" fontAlgn="ctr"/>
                      <a:r>
                        <a:rPr lang="en-GB" sz="1600" u="none" strike="noStrike" dirty="0">
                          <a:effectLst/>
                        </a:rPr>
                        <a:t>Himachal Pradesh</a:t>
                      </a:r>
                      <a:endParaRPr lang="en-GB" sz="1600" b="0" i="0" u="none" strike="noStrike" dirty="0">
                        <a:solidFill>
                          <a:srgbClr val="000000"/>
                        </a:solidFill>
                        <a:effectLst/>
                        <a:latin typeface="Calibri"/>
                      </a:endParaRPr>
                    </a:p>
                  </a:txBody>
                  <a:tcPr marL="3965" marR="3965" marT="3965" marB="0" anchor="ctr"/>
                </a:tc>
                <a:tc rowSpan="8">
                  <a:txBody>
                    <a:bodyPr/>
                    <a:lstStyle/>
                    <a:p>
                      <a:pPr algn="ctr" fontAlgn="ctr"/>
                      <a:r>
                        <a:rPr lang="en-GB" sz="1600" u="none" strike="noStrike">
                          <a:effectLst/>
                        </a:rPr>
                        <a:t>55673</a:t>
                      </a:r>
                      <a:endParaRPr lang="en-GB" sz="1600" b="0" i="0" u="none" strike="noStrike">
                        <a:solidFill>
                          <a:srgbClr val="000000"/>
                        </a:solidFill>
                        <a:effectLst/>
                        <a:latin typeface="Calibri"/>
                      </a:endParaRPr>
                    </a:p>
                  </a:txBody>
                  <a:tcPr marL="3965" marR="3965" marT="3965" marB="0" anchor="ctr"/>
                </a:tc>
                <a:tc rowSpan="8">
                  <a:txBody>
                    <a:bodyPr/>
                    <a:lstStyle/>
                    <a:p>
                      <a:pPr algn="ctr" fontAlgn="ctr"/>
                      <a:r>
                        <a:rPr lang="en-GB" sz="1600" u="none" strike="noStrike">
                          <a:effectLst/>
                        </a:rPr>
                        <a:t>2500</a:t>
                      </a:r>
                      <a:endParaRPr lang="en-GB" sz="1600" b="0" i="0" u="none" strike="noStrike">
                        <a:solidFill>
                          <a:srgbClr val="000000"/>
                        </a:solidFill>
                        <a:effectLst/>
                        <a:latin typeface="Calibri"/>
                      </a:endParaRPr>
                    </a:p>
                  </a:txBody>
                  <a:tcPr marL="3965" marR="3965" marT="3965" marB="0" anchor="ctr"/>
                </a:tc>
                <a:tc rowSpan="8">
                  <a:txBody>
                    <a:bodyPr/>
                    <a:lstStyle/>
                    <a:p>
                      <a:pPr algn="ctr" fontAlgn="ctr"/>
                      <a:r>
                        <a:rPr lang="en-GB" sz="1600" u="none" strike="noStrike">
                          <a:effectLst/>
                        </a:rPr>
                        <a:t>105000</a:t>
                      </a:r>
                      <a:endParaRPr lang="en-GB" sz="1600" b="0" i="0" u="none" strike="noStrike">
                        <a:solidFill>
                          <a:srgbClr val="000000"/>
                        </a:solidFill>
                        <a:effectLst/>
                        <a:latin typeface="Calibri"/>
                      </a:endParaRPr>
                    </a:p>
                  </a:txBody>
                  <a:tcPr marL="3965" marR="3965" marT="3965" marB="0" anchor="ctr"/>
                </a:tc>
                <a:tc rowSpan="8">
                  <a:txBody>
                    <a:bodyPr/>
                    <a:lstStyle/>
                    <a:p>
                      <a:pPr algn="ctr" fontAlgn="ctr"/>
                      <a:r>
                        <a:rPr lang="en-GB" sz="1600" u="none" strike="noStrike" dirty="0">
                          <a:effectLst/>
                        </a:rPr>
                        <a:t>1775</a:t>
                      </a:r>
                      <a:endParaRPr lang="en-GB" sz="1600" b="0" i="0" u="none" strike="noStrike" dirty="0">
                        <a:solidFill>
                          <a:srgbClr val="000000"/>
                        </a:solidFill>
                        <a:effectLst/>
                        <a:latin typeface="Calibri"/>
                      </a:endParaRPr>
                    </a:p>
                  </a:txBody>
                  <a:tcPr marL="3965" marR="3965" marT="3965" marB="0" anchor="ctr"/>
                </a:tc>
                <a:tc rowSpan="8">
                  <a:txBody>
                    <a:bodyPr/>
                    <a:lstStyle/>
                    <a:p>
                      <a:pPr algn="ctr" fontAlgn="ctr"/>
                      <a:r>
                        <a:rPr lang="en-GB" sz="1600" u="none" strike="noStrike" dirty="0">
                          <a:effectLst/>
                        </a:rPr>
                        <a:t>1775</a:t>
                      </a:r>
                      <a:endParaRPr lang="en-GB" sz="1600" b="0" i="0" u="none" strike="noStrike" dirty="0">
                        <a:solidFill>
                          <a:srgbClr val="000000"/>
                        </a:solidFill>
                        <a:effectLst/>
                        <a:latin typeface="Calibri"/>
                      </a:endParaRPr>
                    </a:p>
                  </a:txBody>
                  <a:tcPr marL="3965" marR="3965" marT="3965" marB="0" anchor="ctr"/>
                </a:tc>
                <a:tc rowSpan="8">
                  <a:txBody>
                    <a:bodyPr/>
                    <a:lstStyle/>
                    <a:p>
                      <a:pPr algn="ctr" fontAlgn="ctr"/>
                      <a:r>
                        <a:rPr lang="en-GB" sz="1600" u="none" strike="noStrike" dirty="0">
                          <a:effectLst/>
                        </a:rPr>
                        <a:t>1775</a:t>
                      </a:r>
                      <a:endParaRPr lang="en-GB" sz="1600" b="0" i="0" u="none" strike="noStrike" dirty="0">
                        <a:solidFill>
                          <a:srgbClr val="000000"/>
                        </a:solidFill>
                        <a:effectLst/>
                        <a:latin typeface="Calibri"/>
                      </a:endParaRPr>
                    </a:p>
                  </a:txBody>
                  <a:tcPr marL="3965" marR="3965" marT="3965" marB="0" anchor="ctr"/>
                </a:tc>
                <a:tc rowSpan="8">
                  <a:txBody>
                    <a:bodyPr/>
                    <a:lstStyle/>
                    <a:p>
                      <a:pPr algn="ctr" fontAlgn="ctr"/>
                      <a:r>
                        <a:rPr lang="en-GB" sz="1600" u="none" strike="noStrike" dirty="0">
                          <a:effectLst/>
                        </a:rPr>
                        <a:t>13</a:t>
                      </a:r>
                      <a:endParaRPr lang="en-GB" sz="1600" b="0" i="0" u="none" strike="noStrike" dirty="0">
                        <a:solidFill>
                          <a:srgbClr val="000000"/>
                        </a:solidFill>
                        <a:effectLst/>
                        <a:latin typeface="Calibri"/>
                      </a:endParaRPr>
                    </a:p>
                  </a:txBody>
                  <a:tcPr marL="3965" marR="3965" marT="3965" marB="0" anchor="ctr"/>
                </a:tc>
                <a:tc>
                  <a:txBody>
                    <a:bodyPr/>
                    <a:lstStyle/>
                    <a:p>
                      <a:pPr algn="l" fontAlgn="ctr"/>
                      <a:r>
                        <a:rPr lang="en-GB" sz="800" u="none" strike="noStrike">
                          <a:effectLst/>
                        </a:rPr>
                        <a:t>G                     -   98775</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a:effectLst/>
                        </a:rPr>
                        <a:t>CD/NB                 -1849</a:t>
                      </a:r>
                      <a:endParaRPr lang="en-GB" sz="800" b="0" i="0" u="none" strike="noStrike" dirty="0">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SSD                 -       347</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CD/SSD           -      684</a:t>
                      </a:r>
                      <a:endParaRPr lang="en-GB" sz="800" b="0" i="0" u="none" strike="noStrike">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a:effectLst/>
                        </a:rPr>
                        <a:t>RS                    -      542</a:t>
                      </a:r>
                      <a:endParaRPr lang="en-GB" sz="800" b="0" i="0" u="none" strike="noStrike" dirty="0">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a:effectLst/>
                        </a:rPr>
                        <a:t>I                       -      131</a:t>
                      </a:r>
                      <a:endParaRPr lang="en-GB" sz="800" b="0" i="0" u="none" strike="noStrike" dirty="0">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err="1">
                          <a:effectLst/>
                        </a:rPr>
                        <a:t>RTRWH</a:t>
                      </a:r>
                      <a:r>
                        <a:rPr lang="en-GB" sz="800" u="none" strike="noStrike" dirty="0">
                          <a:effectLst/>
                        </a:rPr>
                        <a:t>(H)      - 47500  </a:t>
                      </a:r>
                      <a:endParaRPr lang="en-GB" sz="800" b="0" i="0" u="none" strike="noStrike" dirty="0">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err="1">
                          <a:effectLst/>
                        </a:rPr>
                        <a:t>RTRWH</a:t>
                      </a:r>
                      <a:r>
                        <a:rPr lang="en-GB" sz="800" u="none" strike="noStrike" dirty="0">
                          <a:effectLst/>
                        </a:rPr>
                        <a:t>(G &amp; I) -  2500</a:t>
                      </a:r>
                      <a:endParaRPr lang="en-GB" sz="800" b="0" i="0" u="none" strike="noStrike" dirty="0">
                        <a:solidFill>
                          <a:srgbClr val="000000"/>
                        </a:solidFill>
                        <a:effectLst/>
                        <a:latin typeface="Calibri"/>
                      </a:endParaRPr>
                    </a:p>
                  </a:txBody>
                  <a:tcPr marL="3965" marR="3965" marT="3965" marB="0" anchor="ctr"/>
                </a:tc>
              </a:tr>
              <a:tr h="124422">
                <a:tc rowSpan="4">
                  <a:txBody>
                    <a:bodyPr/>
                    <a:lstStyle/>
                    <a:p>
                      <a:pPr algn="ctr" fontAlgn="ctr"/>
                      <a:r>
                        <a:rPr lang="en-GB" sz="1600" u="none" strike="noStrike">
                          <a:effectLst/>
                        </a:rPr>
                        <a:t>9</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a:effectLst/>
                        </a:rPr>
                        <a:t>Jammu and Kashmir</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a:effectLst/>
                        </a:rPr>
                        <a:t>222236</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a:effectLst/>
                        </a:rPr>
                        <a:t>5000</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a:effectLst/>
                        </a:rPr>
                        <a:t>185000</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a:effectLst/>
                        </a:rPr>
                        <a:t>1688</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a:effectLst/>
                        </a:rPr>
                        <a:t>29173</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dirty="0">
                          <a:effectLst/>
                        </a:rPr>
                        <a:t>1688</a:t>
                      </a:r>
                      <a:endParaRPr lang="en-GB" sz="1600" b="0" i="0" u="none" strike="noStrike" dirty="0">
                        <a:solidFill>
                          <a:srgbClr val="000000"/>
                        </a:solidFill>
                        <a:effectLst/>
                        <a:latin typeface="Calibri"/>
                      </a:endParaRPr>
                    </a:p>
                  </a:txBody>
                  <a:tcPr marL="3965" marR="3965" marT="3965" marB="0" anchor="ctr"/>
                </a:tc>
                <a:tc rowSpan="4">
                  <a:txBody>
                    <a:bodyPr/>
                    <a:lstStyle/>
                    <a:p>
                      <a:pPr algn="ctr" fontAlgn="ctr"/>
                      <a:r>
                        <a:rPr lang="en-GB" sz="1600" u="none" strike="noStrike" dirty="0">
                          <a:effectLst/>
                        </a:rPr>
                        <a:t>12</a:t>
                      </a:r>
                      <a:endParaRPr lang="en-GB" sz="1600" b="0" i="0" u="none" strike="noStrike" dirty="0">
                        <a:solidFill>
                          <a:srgbClr val="000000"/>
                        </a:solidFill>
                        <a:effectLst/>
                        <a:latin typeface="Calibri"/>
                      </a:endParaRPr>
                    </a:p>
                  </a:txBody>
                  <a:tcPr marL="3965" marR="3965" marT="3965" marB="0" anchor="ctr"/>
                </a:tc>
                <a:tc>
                  <a:txBody>
                    <a:bodyPr/>
                    <a:lstStyle/>
                    <a:p>
                      <a:pPr algn="l" fontAlgn="ctr"/>
                      <a:r>
                        <a:rPr lang="en-GB" sz="800" u="none" strike="noStrike" dirty="0">
                          <a:effectLst/>
                        </a:rPr>
                        <a:t>CD                   -     1000</a:t>
                      </a:r>
                      <a:endParaRPr lang="en-GB" sz="800" b="0" i="0" u="none" strike="noStrike" dirty="0">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a:effectLst/>
                        </a:rPr>
                        <a:t>Pond                 -      688</a:t>
                      </a:r>
                      <a:endParaRPr lang="en-GB" sz="800" b="0" i="0" u="none" strike="noStrike" dirty="0">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err="1">
                          <a:effectLst/>
                        </a:rPr>
                        <a:t>RTRWH</a:t>
                      </a:r>
                      <a:r>
                        <a:rPr lang="en-GB" sz="800" u="none" strike="noStrike" dirty="0">
                          <a:effectLst/>
                        </a:rPr>
                        <a:t>(H)      - 95000  </a:t>
                      </a:r>
                      <a:endParaRPr lang="en-GB" sz="800" b="0" i="0" u="none" strike="noStrike" dirty="0">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err="1">
                          <a:effectLst/>
                        </a:rPr>
                        <a:t>RTRWH</a:t>
                      </a:r>
                      <a:r>
                        <a:rPr lang="en-GB" sz="800" u="none" strike="noStrike" dirty="0">
                          <a:effectLst/>
                        </a:rPr>
                        <a:t>(G &amp; I)-   5000</a:t>
                      </a:r>
                      <a:endParaRPr lang="en-GB" sz="800" b="0" i="0" u="none" strike="noStrike" dirty="0">
                        <a:solidFill>
                          <a:srgbClr val="000000"/>
                        </a:solidFill>
                        <a:effectLst/>
                        <a:latin typeface="Calibri"/>
                      </a:endParaRPr>
                    </a:p>
                  </a:txBody>
                  <a:tcPr marL="3965" marR="3965" marT="3965" marB="0" anchor="ctr"/>
                </a:tc>
              </a:tr>
              <a:tr h="124422">
                <a:tc rowSpan="4">
                  <a:txBody>
                    <a:bodyPr/>
                    <a:lstStyle/>
                    <a:p>
                      <a:pPr algn="ctr" fontAlgn="ctr"/>
                      <a:r>
                        <a:rPr lang="en-GB" sz="1600" u="none" strike="noStrike">
                          <a:effectLst/>
                        </a:rPr>
                        <a:t>10</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a:effectLst/>
                        </a:rPr>
                        <a:t>Jharkhand</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a:effectLst/>
                        </a:rPr>
                        <a:t>79714</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a:effectLst/>
                        </a:rPr>
                        <a:t>7864</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a:effectLst/>
                        </a:rPr>
                        <a:t>24935.16</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a:effectLst/>
                        </a:rPr>
                        <a:t>1414.31</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a:effectLst/>
                        </a:rPr>
                        <a:t>4042</a:t>
                      </a:r>
                      <a:endParaRPr lang="en-GB" sz="1600" b="0" i="0" u="none" strike="noStrike">
                        <a:solidFill>
                          <a:srgbClr val="000000"/>
                        </a:solidFill>
                        <a:effectLst/>
                        <a:latin typeface="Calibri"/>
                      </a:endParaRPr>
                    </a:p>
                  </a:txBody>
                  <a:tcPr marL="3965" marR="3965" marT="3965" marB="0" anchor="ctr"/>
                </a:tc>
                <a:tc rowSpan="4">
                  <a:txBody>
                    <a:bodyPr/>
                    <a:lstStyle/>
                    <a:p>
                      <a:pPr algn="ctr" fontAlgn="ctr"/>
                      <a:r>
                        <a:rPr lang="en-GB" sz="1600" u="none" strike="noStrike" dirty="0">
                          <a:effectLst/>
                        </a:rPr>
                        <a:t>1414.31</a:t>
                      </a:r>
                      <a:endParaRPr lang="en-GB" sz="1600" b="0" i="0" u="none" strike="noStrike" dirty="0">
                        <a:solidFill>
                          <a:srgbClr val="000000"/>
                        </a:solidFill>
                        <a:effectLst/>
                        <a:latin typeface="Calibri"/>
                      </a:endParaRPr>
                    </a:p>
                  </a:txBody>
                  <a:tcPr marL="3965" marR="3965" marT="3965" marB="0" anchor="ctr"/>
                </a:tc>
                <a:tc rowSpan="4">
                  <a:txBody>
                    <a:bodyPr/>
                    <a:lstStyle/>
                    <a:p>
                      <a:pPr algn="ctr" fontAlgn="ctr"/>
                      <a:r>
                        <a:rPr lang="en-GB" sz="1600" u="none" strike="noStrike" dirty="0">
                          <a:effectLst/>
                        </a:rPr>
                        <a:t>47.56</a:t>
                      </a:r>
                      <a:endParaRPr lang="en-GB" sz="1600" b="0" i="0" u="none" strike="noStrike" dirty="0">
                        <a:solidFill>
                          <a:srgbClr val="000000"/>
                        </a:solidFill>
                        <a:effectLst/>
                        <a:latin typeface="Calibri"/>
                      </a:endParaRPr>
                    </a:p>
                  </a:txBody>
                  <a:tcPr marL="3965" marR="3965" marT="3965" marB="0" anchor="ctr"/>
                </a:tc>
                <a:tc>
                  <a:txBody>
                    <a:bodyPr/>
                    <a:lstStyle/>
                    <a:p>
                      <a:pPr algn="l" fontAlgn="ctr"/>
                      <a:r>
                        <a:rPr lang="en-GB" sz="800" u="none" strike="noStrike" dirty="0">
                          <a:effectLst/>
                        </a:rPr>
                        <a:t>P                       -    3754</a:t>
                      </a:r>
                      <a:endParaRPr lang="en-GB" sz="800" b="0" i="0" u="none" strike="noStrike" dirty="0">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a:effectLst/>
                        </a:rPr>
                        <a:t>NB                    - 22528</a:t>
                      </a:r>
                      <a:endParaRPr lang="en-GB" sz="800" b="0" i="0" u="none" strike="noStrike" dirty="0">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err="1">
                          <a:effectLst/>
                        </a:rPr>
                        <a:t>RTRWH</a:t>
                      </a:r>
                      <a:r>
                        <a:rPr lang="en-GB" sz="800" u="none" strike="noStrike" dirty="0">
                          <a:effectLst/>
                        </a:rPr>
                        <a:t>(H)   -  190000  </a:t>
                      </a:r>
                      <a:endParaRPr lang="en-GB" sz="800" b="0" i="0" u="none" strike="noStrike" dirty="0">
                        <a:solidFill>
                          <a:srgbClr val="000000"/>
                        </a:solidFill>
                        <a:effectLst/>
                        <a:latin typeface="Calibri"/>
                      </a:endParaRPr>
                    </a:p>
                  </a:txBody>
                  <a:tcPr marL="3965" marR="3965" marT="3965" marB="0" anchor="ctr"/>
                </a:tc>
              </a:tr>
              <a:tr h="12442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err="1">
                          <a:effectLst/>
                        </a:rPr>
                        <a:t>RTRWH</a:t>
                      </a:r>
                      <a:r>
                        <a:rPr lang="en-GB" sz="800" u="none" strike="noStrike" dirty="0">
                          <a:effectLst/>
                        </a:rPr>
                        <a:t>(G &amp; I)- 10000</a:t>
                      </a:r>
                      <a:endParaRPr lang="en-GB" sz="800" b="0" i="0" u="none" strike="noStrike" dirty="0">
                        <a:solidFill>
                          <a:srgbClr val="000000"/>
                        </a:solidFill>
                        <a:effectLst/>
                        <a:latin typeface="Calibri"/>
                      </a:endParaRPr>
                    </a:p>
                  </a:txBody>
                  <a:tcPr marL="3965" marR="3965" marT="3965" marB="0" anchor="ctr"/>
                </a:tc>
              </a:tr>
            </a:tbl>
          </a:graphicData>
        </a:graphic>
      </p:graphicFrame>
    </p:spTree>
    <p:extLst>
      <p:ext uri="{BB962C8B-B14F-4D97-AF65-F5344CB8AC3E}">
        <p14:creationId xmlns:p14="http://schemas.microsoft.com/office/powerpoint/2010/main" val="30656371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srcRect l="20508" t="12695" r="3320" b="9180"/>
          <a:stretch>
            <a:fillRect/>
          </a:stretch>
        </p:blipFill>
        <p:spPr bwMode="auto">
          <a:xfrm>
            <a:off x="2590800" y="0"/>
            <a:ext cx="3795038" cy="3529012"/>
          </a:xfrm>
          <a:prstGeom prst="rect">
            <a:avLst/>
          </a:prstGeom>
          <a:noFill/>
          <a:ln w="9525">
            <a:noFill/>
            <a:miter lim="800000"/>
            <a:headEnd/>
            <a:tailEnd/>
          </a:ln>
        </p:spPr>
      </p:pic>
      <p:pic>
        <p:nvPicPr>
          <p:cNvPr id="5" name="Picture 4" descr="UYP -fence"/>
          <p:cNvPicPr/>
          <p:nvPr/>
        </p:nvPicPr>
        <p:blipFill>
          <a:blip r:embed="rId4">
            <a:extLst>
              <a:ext uri="{28A0092B-C50C-407E-A947-70E740481C1C}">
                <a14:useLocalDpi xmlns:a14="http://schemas.microsoft.com/office/drawing/2010/main" val="0"/>
              </a:ext>
            </a:extLst>
          </a:blip>
          <a:srcRect/>
          <a:stretch>
            <a:fillRect/>
          </a:stretch>
        </p:blipFill>
        <p:spPr bwMode="auto">
          <a:xfrm>
            <a:off x="0" y="381000"/>
            <a:ext cx="2819400" cy="5257800"/>
          </a:xfrm>
          <a:prstGeom prst="rect">
            <a:avLst/>
          </a:prstGeom>
          <a:noFill/>
          <a:ln>
            <a:noFill/>
          </a:ln>
        </p:spPr>
      </p:pic>
      <p:pic>
        <p:nvPicPr>
          <p:cNvPr id="6" name="Picture 5" descr="F"/>
          <p:cNvPicPr/>
          <p:nvPr/>
        </p:nvPicPr>
        <p:blipFill>
          <a:blip r:embed="rId5">
            <a:extLst>
              <a:ext uri="{28A0092B-C50C-407E-A947-70E740481C1C}">
                <a14:useLocalDpi xmlns:a14="http://schemas.microsoft.com/office/drawing/2010/main" val="0"/>
              </a:ext>
            </a:extLst>
          </a:blip>
          <a:srcRect l="2089" t="8661" r="12498" b="5130"/>
          <a:stretch>
            <a:fillRect/>
          </a:stretch>
        </p:blipFill>
        <p:spPr bwMode="auto">
          <a:xfrm>
            <a:off x="2590800" y="2667000"/>
            <a:ext cx="3200400" cy="4191000"/>
          </a:xfrm>
          <a:prstGeom prst="rect">
            <a:avLst/>
          </a:prstGeom>
          <a:noFill/>
          <a:ln>
            <a:solidFill>
              <a:schemeClr val="bg2"/>
            </a:solidFill>
          </a:ln>
        </p:spPr>
      </p:pic>
      <p:pic>
        <p:nvPicPr>
          <p:cNvPr id="7" name="Picture 6" descr="D"/>
          <p:cNvPicPr/>
          <p:nvPr/>
        </p:nvPicPr>
        <p:blipFill>
          <a:blip r:embed="rId6">
            <a:extLst>
              <a:ext uri="{28A0092B-C50C-407E-A947-70E740481C1C}">
                <a14:useLocalDpi xmlns:a14="http://schemas.microsoft.com/office/drawing/2010/main" val="0"/>
              </a:ext>
            </a:extLst>
          </a:blip>
          <a:srcRect l="11589" t="6702" r="23563" b="4189"/>
          <a:stretch>
            <a:fillRect/>
          </a:stretch>
        </p:blipFill>
        <p:spPr bwMode="auto">
          <a:xfrm rot="60000">
            <a:off x="5826023" y="2817471"/>
            <a:ext cx="2874639" cy="4015750"/>
          </a:xfrm>
          <a:prstGeom prst="rect">
            <a:avLst/>
          </a:prstGeom>
          <a:noFill/>
          <a:ln>
            <a:noFill/>
          </a:ln>
        </p:spPr>
      </p:pic>
      <p:pic>
        <p:nvPicPr>
          <p:cNvPr id="8" name="Picture 2"/>
          <p:cNvPicPr>
            <a:picLocks noChangeAspect="1" noChangeArrowheads="1"/>
          </p:cNvPicPr>
          <p:nvPr/>
        </p:nvPicPr>
        <p:blipFill>
          <a:blip r:embed="rId7"/>
          <a:srcRect/>
          <a:stretch>
            <a:fillRect/>
          </a:stretch>
        </p:blipFill>
        <p:spPr bwMode="auto">
          <a:xfrm>
            <a:off x="6172201" y="228600"/>
            <a:ext cx="3010258" cy="2590800"/>
          </a:xfrm>
          <a:prstGeom prst="rect">
            <a:avLst/>
          </a:prstGeom>
          <a:noFill/>
          <a:ln w="9525">
            <a:noFill/>
            <a:miter lim="800000"/>
            <a:headEnd/>
            <a:tailEnd/>
          </a:ln>
          <a:effectLst/>
        </p:spPr>
      </p:pic>
      <p:cxnSp>
        <p:nvCxnSpPr>
          <p:cNvPr id="11" name="Straight Arrow Connector 10"/>
          <p:cNvCxnSpPr/>
          <p:nvPr/>
        </p:nvCxnSpPr>
        <p:spPr>
          <a:xfrm flipV="1">
            <a:off x="2057400" y="914400"/>
            <a:ext cx="2133600" cy="304800"/>
          </a:xfrm>
          <a:prstGeom prst="straightConnector1">
            <a:avLst/>
          </a:prstGeom>
          <a:ln>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rot="5400000" flipH="1" flipV="1">
            <a:off x="3124200" y="2286000"/>
            <a:ext cx="24384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V="1">
            <a:off x="4991100" y="1943100"/>
            <a:ext cx="1981200" cy="1447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5562600" y="1371600"/>
            <a:ext cx="10668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14400" y="0"/>
            <a:ext cx="7162800" cy="400110"/>
          </a:xfrm>
          <a:prstGeom prst="rect">
            <a:avLst/>
          </a:prstGeom>
          <a:solidFill>
            <a:srgbClr val="FFFF00"/>
          </a:solidFill>
        </p:spPr>
        <p:txBody>
          <a:bodyPr wrap="square" rtlCol="0">
            <a:spAutoFit/>
          </a:bodyPr>
          <a:lstStyle/>
          <a:p>
            <a:pPr algn="ctr"/>
            <a:r>
              <a:rPr lang="en-US" sz="2000" b="1" dirty="0" smtClean="0">
                <a:ln>
                  <a:solidFill>
                    <a:schemeClr val="accent2"/>
                  </a:solidFill>
                </a:ln>
                <a:solidFill>
                  <a:srgbClr val="C00000"/>
                </a:solidFill>
              </a:rPr>
              <a:t>Alluvial Aquifer Disposition in Northern Parts of  INDI</a:t>
            </a:r>
            <a:r>
              <a:rPr lang="en-US" b="1" dirty="0" smtClean="0">
                <a:ln>
                  <a:solidFill>
                    <a:schemeClr val="accent2"/>
                  </a:solidFill>
                </a:ln>
                <a:solidFill>
                  <a:srgbClr val="C00000"/>
                </a:solidFill>
              </a:rPr>
              <a:t>A</a:t>
            </a:r>
            <a:endParaRPr lang="en-US" b="1" dirty="0">
              <a:ln>
                <a:solidFill>
                  <a:schemeClr val="accent2"/>
                </a:solidFill>
              </a:ln>
              <a:solidFill>
                <a:srgbClr val="C00000"/>
              </a:solidFill>
            </a:endParaRPr>
          </a:p>
        </p:txBody>
      </p:sp>
    </p:spTree>
    <p:extLst>
      <p:ext uri="{BB962C8B-B14F-4D97-AF65-F5344CB8AC3E}">
        <p14:creationId xmlns:p14="http://schemas.microsoft.com/office/powerpoint/2010/main" val="5288943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75365815"/>
              </p:ext>
            </p:extLst>
          </p:nvPr>
        </p:nvGraphicFramePr>
        <p:xfrm>
          <a:off x="-8" y="0"/>
          <a:ext cx="9144008" cy="7024963"/>
        </p:xfrm>
        <a:graphic>
          <a:graphicData uri="http://schemas.openxmlformats.org/drawingml/2006/table">
            <a:tbl>
              <a:tblPr>
                <a:tableStyleId>{5C22544A-7EE6-4342-B048-85BDC9FD1C3A}</a:tableStyleId>
              </a:tblPr>
              <a:tblGrid>
                <a:gridCol w="611568"/>
                <a:gridCol w="1152128"/>
                <a:gridCol w="720080"/>
                <a:gridCol w="864096"/>
                <a:gridCol w="936104"/>
                <a:gridCol w="897632"/>
                <a:gridCol w="830560"/>
                <a:gridCol w="1008112"/>
                <a:gridCol w="1008112"/>
                <a:gridCol w="1115616"/>
              </a:tblGrid>
              <a:tr h="620688">
                <a:tc>
                  <a:txBody>
                    <a:bodyPr/>
                    <a:lstStyle/>
                    <a:p>
                      <a:pPr algn="ctr" fontAlgn="ctr"/>
                      <a:r>
                        <a:rPr lang="en-GB" sz="800" b="1" u="none" strike="noStrike" dirty="0" err="1">
                          <a:effectLst/>
                          <a:latin typeface="Bodoni MT Black" panose="02070A03080606020203" pitchFamily="18" charset="0"/>
                        </a:rPr>
                        <a:t>S.N</a:t>
                      </a:r>
                      <a:r>
                        <a:rPr lang="en-GB" sz="800" b="1" u="none" strike="noStrike" dirty="0">
                          <a:effectLst/>
                          <a:latin typeface="Bodoni MT Black" panose="02070A03080606020203" pitchFamily="18" charset="0"/>
                        </a:rPr>
                        <a:t>.</a:t>
                      </a:r>
                      <a:endParaRPr lang="en-GB" sz="800" b="1" i="0" u="none" strike="noStrike" dirty="0">
                        <a:solidFill>
                          <a:srgbClr val="000000"/>
                        </a:solidFill>
                        <a:effectLst/>
                        <a:latin typeface="Bodoni MT Black" panose="02070A03080606020203" pitchFamily="18" charset="0"/>
                      </a:endParaRPr>
                    </a:p>
                  </a:txBody>
                  <a:tcPr marL="3055" marR="3055" marT="3055" marB="0" anchor="ctr"/>
                </a:tc>
                <a:tc>
                  <a:txBody>
                    <a:bodyPr/>
                    <a:lstStyle/>
                    <a:p>
                      <a:pPr algn="ctr" fontAlgn="ctr"/>
                      <a:r>
                        <a:rPr lang="en-GB" sz="800" b="1" u="none" strike="noStrike" dirty="0">
                          <a:effectLst/>
                          <a:latin typeface="Bodoni MT Black" panose="02070A03080606020203" pitchFamily="18" charset="0"/>
                        </a:rPr>
                        <a:t>State /UT</a:t>
                      </a:r>
                      <a:endParaRPr lang="en-GB" sz="800" b="1" i="0" u="none" strike="noStrike" dirty="0">
                        <a:solidFill>
                          <a:srgbClr val="000000"/>
                        </a:solidFill>
                        <a:effectLst/>
                        <a:latin typeface="Bodoni MT Black" panose="02070A03080606020203" pitchFamily="18" charset="0"/>
                      </a:endParaRPr>
                    </a:p>
                  </a:txBody>
                  <a:tcPr marL="3055" marR="3055" marT="3055" marB="0" anchor="ctr"/>
                </a:tc>
                <a:tc>
                  <a:txBody>
                    <a:bodyPr/>
                    <a:lstStyle/>
                    <a:p>
                      <a:pPr algn="l" fontAlgn="ctr"/>
                      <a:r>
                        <a:rPr lang="en-GB" sz="800" b="1" u="none" strike="noStrike" dirty="0">
                          <a:effectLst/>
                          <a:latin typeface="Bodoni MT Black" panose="02070A03080606020203" pitchFamily="18" charset="0"/>
                        </a:rPr>
                        <a:t>Area(sq.km)</a:t>
                      </a:r>
                      <a:endParaRPr lang="en-GB" sz="800" b="1" i="0" u="none" strike="noStrike" dirty="0">
                        <a:solidFill>
                          <a:srgbClr val="000000"/>
                        </a:solidFill>
                        <a:effectLst/>
                        <a:latin typeface="Bodoni MT Black" panose="02070A03080606020203" pitchFamily="18" charset="0"/>
                      </a:endParaRPr>
                    </a:p>
                  </a:txBody>
                  <a:tcPr marL="3055" marR="3055" marT="3055" marB="0" anchor="ctr"/>
                </a:tc>
                <a:tc>
                  <a:txBody>
                    <a:bodyPr/>
                    <a:lstStyle/>
                    <a:p>
                      <a:pPr algn="l" fontAlgn="ctr"/>
                      <a:r>
                        <a:rPr lang="en-GB" sz="800" b="1" u="none" strike="noStrike" dirty="0">
                          <a:effectLst/>
                          <a:latin typeface="Bodoni MT Black" panose="02070A03080606020203" pitchFamily="18" charset="0"/>
                        </a:rPr>
                        <a:t>Area feasible for artificial recharge(sq.km)</a:t>
                      </a:r>
                      <a:endParaRPr lang="en-GB" sz="800" b="1" i="0" u="none" strike="noStrike" dirty="0">
                        <a:solidFill>
                          <a:srgbClr val="000000"/>
                        </a:solidFill>
                        <a:effectLst/>
                        <a:latin typeface="Bodoni MT Black" panose="02070A03080606020203" pitchFamily="18" charset="0"/>
                      </a:endParaRPr>
                    </a:p>
                  </a:txBody>
                  <a:tcPr marL="3055" marR="3055" marT="3055" marB="0" anchor="ctr"/>
                </a:tc>
                <a:tc>
                  <a:txBody>
                    <a:bodyPr/>
                    <a:lstStyle/>
                    <a:p>
                      <a:pPr algn="l" fontAlgn="ctr"/>
                      <a:r>
                        <a:rPr lang="en-GB" sz="800" b="1" u="none" strike="noStrike" dirty="0">
                          <a:effectLst/>
                          <a:latin typeface="Bodoni MT Black" panose="02070A03080606020203" pitchFamily="18" charset="0"/>
                        </a:rPr>
                        <a:t>Volume of unsaturated zone available for recharge(MCM)</a:t>
                      </a:r>
                      <a:endParaRPr lang="en-GB" sz="800" b="1" i="0" u="none" strike="noStrike" dirty="0">
                        <a:solidFill>
                          <a:srgbClr val="000000"/>
                        </a:solidFill>
                        <a:effectLst/>
                        <a:latin typeface="Bodoni MT Black" panose="02070A03080606020203" pitchFamily="18" charset="0"/>
                      </a:endParaRPr>
                    </a:p>
                  </a:txBody>
                  <a:tcPr marL="3055" marR="3055" marT="3055" marB="0" anchor="ctr"/>
                </a:tc>
                <a:tc>
                  <a:txBody>
                    <a:bodyPr/>
                    <a:lstStyle/>
                    <a:p>
                      <a:pPr algn="l" fontAlgn="ctr"/>
                      <a:r>
                        <a:rPr lang="en-GB" sz="800" b="1" u="none" strike="noStrike" dirty="0">
                          <a:effectLst/>
                          <a:latin typeface="Bodoni MT Black" panose="02070A03080606020203" pitchFamily="18" charset="0"/>
                        </a:rPr>
                        <a:t>Volume of water required for recharge(MCM)</a:t>
                      </a:r>
                      <a:endParaRPr lang="en-GB" sz="800" b="1" i="0" u="none" strike="noStrike" dirty="0">
                        <a:solidFill>
                          <a:srgbClr val="000000"/>
                        </a:solidFill>
                        <a:effectLst/>
                        <a:latin typeface="Bodoni MT Black" panose="02070A03080606020203" pitchFamily="18" charset="0"/>
                      </a:endParaRPr>
                    </a:p>
                  </a:txBody>
                  <a:tcPr marL="3055" marR="3055" marT="3055" marB="0" anchor="ctr"/>
                </a:tc>
                <a:tc>
                  <a:txBody>
                    <a:bodyPr/>
                    <a:lstStyle/>
                    <a:p>
                      <a:pPr algn="l" fontAlgn="ctr"/>
                      <a:r>
                        <a:rPr lang="en-GB" sz="800" b="1" u="none" strike="noStrike" dirty="0">
                          <a:effectLst/>
                          <a:latin typeface="Bodoni MT Black" panose="02070A03080606020203" pitchFamily="18" charset="0"/>
                        </a:rPr>
                        <a:t>Volume of surplus local/ distant source available for recharge(MCM)</a:t>
                      </a:r>
                      <a:endParaRPr lang="en-GB" sz="800" b="1" i="0" u="none" strike="noStrike" dirty="0">
                        <a:solidFill>
                          <a:srgbClr val="000000"/>
                        </a:solidFill>
                        <a:effectLst/>
                        <a:latin typeface="Bodoni MT Black" panose="02070A03080606020203" pitchFamily="18" charset="0"/>
                      </a:endParaRPr>
                    </a:p>
                  </a:txBody>
                  <a:tcPr marL="3055" marR="3055" marT="3055" marB="0" anchor="ctr"/>
                </a:tc>
                <a:tc>
                  <a:txBody>
                    <a:bodyPr/>
                    <a:lstStyle/>
                    <a:p>
                      <a:pPr algn="l" fontAlgn="ctr"/>
                      <a:r>
                        <a:rPr lang="en-GB" sz="800" b="1" u="none" strike="noStrike" dirty="0">
                          <a:effectLst/>
                          <a:latin typeface="Bodoni MT Black" panose="02070A03080606020203" pitchFamily="18" charset="0"/>
                        </a:rPr>
                        <a:t>Volume of water to be harnessed(MCM)</a:t>
                      </a:r>
                      <a:endParaRPr lang="en-GB" sz="800" b="1" i="0" u="none" strike="noStrike" dirty="0">
                        <a:solidFill>
                          <a:srgbClr val="000000"/>
                        </a:solidFill>
                        <a:effectLst/>
                        <a:latin typeface="Bodoni MT Black" panose="02070A03080606020203" pitchFamily="18" charset="0"/>
                      </a:endParaRPr>
                    </a:p>
                  </a:txBody>
                  <a:tcPr marL="3055" marR="3055" marT="3055" marB="0" anchor="ctr"/>
                </a:tc>
                <a:tc>
                  <a:txBody>
                    <a:bodyPr/>
                    <a:lstStyle/>
                    <a:p>
                      <a:pPr algn="l" fontAlgn="ctr"/>
                      <a:r>
                        <a:rPr lang="en-GB" sz="800" b="1" u="none" strike="noStrike" dirty="0">
                          <a:effectLst/>
                          <a:latin typeface="Bodoni MT Black" panose="02070A03080606020203" pitchFamily="18" charset="0"/>
                        </a:rPr>
                        <a:t>Volume of water to be harnessed through </a:t>
                      </a:r>
                      <a:r>
                        <a:rPr lang="en-GB" sz="800" b="1" u="none" strike="noStrike" dirty="0" err="1">
                          <a:effectLst/>
                          <a:latin typeface="Bodoni MT Black" panose="02070A03080606020203" pitchFamily="18" charset="0"/>
                        </a:rPr>
                        <a:t>RTRWH</a:t>
                      </a:r>
                      <a:r>
                        <a:rPr lang="en-GB" sz="800" b="1" u="none" strike="noStrike" dirty="0">
                          <a:effectLst/>
                          <a:latin typeface="Bodoni MT Black" panose="02070A03080606020203" pitchFamily="18" charset="0"/>
                        </a:rPr>
                        <a:t>(MCM)</a:t>
                      </a:r>
                      <a:endParaRPr lang="en-GB" sz="800" b="1" i="0" u="none" strike="noStrike" dirty="0">
                        <a:solidFill>
                          <a:srgbClr val="000000"/>
                        </a:solidFill>
                        <a:effectLst/>
                        <a:latin typeface="Bodoni MT Black" panose="02070A03080606020203" pitchFamily="18" charset="0"/>
                      </a:endParaRPr>
                    </a:p>
                  </a:txBody>
                  <a:tcPr marL="3055" marR="3055" marT="3055" marB="0" anchor="ctr"/>
                </a:tc>
                <a:tc>
                  <a:txBody>
                    <a:bodyPr/>
                    <a:lstStyle/>
                    <a:p>
                      <a:pPr algn="l" fontAlgn="ctr"/>
                      <a:r>
                        <a:rPr lang="en-GB" sz="800" b="1" u="none" strike="noStrike" dirty="0">
                          <a:effectLst/>
                          <a:latin typeface="Bodoni MT Black" panose="02070A03080606020203" pitchFamily="18" charset="0"/>
                        </a:rPr>
                        <a:t>Types of artificial recharge structures feasible Number</a:t>
                      </a:r>
                      <a:endParaRPr lang="en-GB" sz="800" b="1" i="0" u="none" strike="noStrike" dirty="0">
                        <a:solidFill>
                          <a:srgbClr val="000000"/>
                        </a:solidFill>
                        <a:effectLst/>
                        <a:latin typeface="Bodoni MT Black" panose="02070A03080606020203" pitchFamily="18" charset="0"/>
                      </a:endParaRPr>
                    </a:p>
                  </a:txBody>
                  <a:tcPr marL="3055" marR="3055" marT="3055" marB="0" anchor="ctr"/>
                </a:tc>
              </a:tr>
              <a:tr h="61096">
                <a:tc rowSpan="6">
                  <a:txBody>
                    <a:bodyPr/>
                    <a:lstStyle/>
                    <a:p>
                      <a:pPr algn="just" fontAlgn="ctr"/>
                      <a:r>
                        <a:rPr lang="en-GB" sz="1600" u="none" strike="noStrike" dirty="0">
                          <a:effectLst/>
                        </a:rPr>
                        <a:t>11</a:t>
                      </a:r>
                      <a:endParaRPr lang="en-GB" sz="1600" b="0" i="0" u="none" strike="noStrike" dirty="0">
                        <a:solidFill>
                          <a:srgbClr val="000000"/>
                        </a:solidFill>
                        <a:effectLst/>
                        <a:latin typeface="Calibri"/>
                      </a:endParaRPr>
                    </a:p>
                  </a:txBody>
                  <a:tcPr marL="3055" marR="3055" marT="3055" marB="0" anchor="ctr"/>
                </a:tc>
                <a:tc rowSpan="6">
                  <a:txBody>
                    <a:bodyPr/>
                    <a:lstStyle/>
                    <a:p>
                      <a:pPr algn="just" fontAlgn="ctr"/>
                      <a:r>
                        <a:rPr lang="en-GB" sz="1600" u="none" strike="noStrike" dirty="0">
                          <a:effectLst/>
                        </a:rPr>
                        <a:t>Karnataka</a:t>
                      </a:r>
                      <a:endParaRPr lang="en-GB" sz="1600" b="0" i="0" u="none" strike="noStrike" dirty="0">
                        <a:solidFill>
                          <a:srgbClr val="000000"/>
                        </a:solidFill>
                        <a:effectLst/>
                        <a:latin typeface="Calibri"/>
                      </a:endParaRPr>
                    </a:p>
                  </a:txBody>
                  <a:tcPr marL="3055" marR="3055" marT="3055" marB="0" anchor="ctr"/>
                </a:tc>
                <a:tc rowSpan="6">
                  <a:txBody>
                    <a:bodyPr/>
                    <a:lstStyle/>
                    <a:p>
                      <a:pPr algn="ctr" fontAlgn="ctr"/>
                      <a:r>
                        <a:rPr lang="en-GB" sz="1400" u="none" strike="noStrike" dirty="0">
                          <a:effectLst/>
                        </a:rPr>
                        <a:t>191791</a:t>
                      </a:r>
                      <a:endParaRPr lang="en-GB" sz="1400" b="0" i="0" u="none" strike="noStrike" dirty="0">
                        <a:solidFill>
                          <a:srgbClr val="000000"/>
                        </a:solidFill>
                        <a:effectLst/>
                        <a:latin typeface="Calibri"/>
                      </a:endParaRPr>
                    </a:p>
                  </a:txBody>
                  <a:tcPr marL="3055" marR="3055" marT="3055" marB="0" anchor="ctr"/>
                </a:tc>
                <a:tc rowSpan="6">
                  <a:txBody>
                    <a:bodyPr/>
                    <a:lstStyle/>
                    <a:p>
                      <a:pPr algn="ctr" fontAlgn="ctr"/>
                      <a:r>
                        <a:rPr lang="en-GB" sz="1400" u="none" strike="noStrike" dirty="0">
                          <a:effectLst/>
                        </a:rPr>
                        <a:t>74007</a:t>
                      </a:r>
                      <a:endParaRPr lang="en-GB" sz="1400" b="0" i="0" u="none" strike="noStrike" dirty="0">
                        <a:solidFill>
                          <a:srgbClr val="000000"/>
                        </a:solidFill>
                        <a:effectLst/>
                        <a:latin typeface="Calibri"/>
                      </a:endParaRPr>
                    </a:p>
                  </a:txBody>
                  <a:tcPr marL="3055" marR="3055" marT="3055" marB="0" anchor="ctr"/>
                </a:tc>
                <a:tc rowSpan="6">
                  <a:txBody>
                    <a:bodyPr/>
                    <a:lstStyle/>
                    <a:p>
                      <a:pPr algn="ctr" fontAlgn="ctr"/>
                      <a:r>
                        <a:rPr lang="en-GB" sz="1400" u="none" strike="noStrike" dirty="0">
                          <a:effectLst/>
                        </a:rPr>
                        <a:t>427424</a:t>
                      </a:r>
                      <a:endParaRPr lang="en-GB" sz="1400" b="0" i="0" u="none" strike="noStrike" dirty="0">
                        <a:solidFill>
                          <a:srgbClr val="000000"/>
                        </a:solidFill>
                        <a:effectLst/>
                        <a:latin typeface="Calibri"/>
                      </a:endParaRPr>
                    </a:p>
                  </a:txBody>
                  <a:tcPr marL="3055" marR="3055" marT="3055" marB="0" anchor="ctr"/>
                </a:tc>
                <a:tc rowSpan="6">
                  <a:txBody>
                    <a:bodyPr/>
                    <a:lstStyle/>
                    <a:p>
                      <a:pPr algn="ctr" fontAlgn="ctr"/>
                      <a:r>
                        <a:rPr lang="en-GB" sz="1400" u="none" strike="noStrike">
                          <a:effectLst/>
                        </a:rPr>
                        <a:t>11367</a:t>
                      </a:r>
                      <a:endParaRPr lang="en-GB" sz="1400" b="0" i="0" u="none" strike="noStrike">
                        <a:solidFill>
                          <a:srgbClr val="000000"/>
                        </a:solidFill>
                        <a:effectLst/>
                        <a:latin typeface="Calibri"/>
                      </a:endParaRPr>
                    </a:p>
                  </a:txBody>
                  <a:tcPr marL="3055" marR="3055" marT="3055" marB="0" anchor="ctr"/>
                </a:tc>
                <a:tc rowSpan="6">
                  <a:txBody>
                    <a:bodyPr/>
                    <a:lstStyle/>
                    <a:p>
                      <a:pPr algn="ctr" fontAlgn="ctr"/>
                      <a:r>
                        <a:rPr lang="en-GB" sz="1400" u="none" strike="noStrike">
                          <a:effectLst/>
                        </a:rPr>
                        <a:t>17122</a:t>
                      </a:r>
                      <a:endParaRPr lang="en-GB" sz="1400" b="0" i="0" u="none" strike="noStrike">
                        <a:solidFill>
                          <a:srgbClr val="000000"/>
                        </a:solidFill>
                        <a:effectLst/>
                        <a:latin typeface="Calibri"/>
                      </a:endParaRPr>
                    </a:p>
                  </a:txBody>
                  <a:tcPr marL="3055" marR="3055" marT="3055" marB="0" anchor="ctr"/>
                </a:tc>
                <a:tc rowSpan="6">
                  <a:txBody>
                    <a:bodyPr/>
                    <a:lstStyle/>
                    <a:p>
                      <a:pPr algn="ctr" fontAlgn="ctr"/>
                      <a:r>
                        <a:rPr lang="en-GB" sz="1400" u="none" strike="noStrike">
                          <a:effectLst/>
                        </a:rPr>
                        <a:t>11367</a:t>
                      </a:r>
                      <a:endParaRPr lang="en-GB" sz="1400" b="0" i="0" u="none" strike="noStrike">
                        <a:solidFill>
                          <a:srgbClr val="000000"/>
                        </a:solidFill>
                        <a:effectLst/>
                        <a:latin typeface="Calibri"/>
                      </a:endParaRPr>
                    </a:p>
                  </a:txBody>
                  <a:tcPr marL="3055" marR="3055" marT="3055" marB="0" anchor="ctr"/>
                </a:tc>
                <a:tc rowSpan="6">
                  <a:txBody>
                    <a:bodyPr/>
                    <a:lstStyle/>
                    <a:p>
                      <a:pPr algn="ctr" fontAlgn="ctr"/>
                      <a:r>
                        <a:rPr lang="en-GB" sz="1400" u="none" strike="noStrike">
                          <a:effectLst/>
                        </a:rPr>
                        <a:t>167.73</a:t>
                      </a:r>
                      <a:endParaRPr lang="en-GB" sz="1400" b="0" i="0" u="none" strike="noStrike">
                        <a:solidFill>
                          <a:srgbClr val="000000"/>
                        </a:solidFill>
                        <a:effectLst/>
                        <a:latin typeface="Calibri"/>
                      </a:endParaRPr>
                    </a:p>
                  </a:txBody>
                  <a:tcPr marL="3055" marR="3055" marT="3055" marB="0" anchor="ctr"/>
                </a:tc>
                <a:tc>
                  <a:txBody>
                    <a:bodyPr/>
                    <a:lstStyle/>
                    <a:p>
                      <a:pPr algn="l" fontAlgn="ctr"/>
                      <a:r>
                        <a:rPr lang="en-GB" sz="600" u="none" strike="noStrike" dirty="0" err="1">
                          <a:effectLst/>
                        </a:rPr>
                        <a:t>SSD</a:t>
                      </a:r>
                      <a:r>
                        <a:rPr lang="en-GB" sz="600" u="none" strike="noStrike" dirty="0">
                          <a:effectLst/>
                        </a:rPr>
                        <a:t>                 -       271</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P                      -   10166</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CD                   -   59853</a:t>
                      </a:r>
                      <a:endParaRPr lang="en-GB" sz="600" b="0" i="0" u="none" strike="noStrike">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PR                    –    2695</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err="1">
                          <a:effectLst/>
                        </a:rPr>
                        <a:t>RTRWH</a:t>
                      </a:r>
                      <a:r>
                        <a:rPr lang="en-GB" sz="600" u="none" strike="noStrike" dirty="0">
                          <a:effectLst/>
                        </a:rPr>
                        <a:t>(H)   -  665000  </a:t>
                      </a:r>
                      <a:endParaRPr lang="en-GB" sz="600" b="0" i="0" u="none" strike="noStrike" dirty="0">
                        <a:solidFill>
                          <a:srgbClr val="000000"/>
                        </a:solidFill>
                        <a:effectLst/>
                        <a:latin typeface="Calibri"/>
                      </a:endParaRPr>
                    </a:p>
                  </a:txBody>
                  <a:tcPr marL="3055" marR="3055" marT="3055" marB="0" anchor="ctr"/>
                </a:tc>
              </a:tr>
              <a:tr h="64150">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RTRWH(G &amp; I - 35000</a:t>
                      </a:r>
                      <a:endParaRPr lang="en-GB" sz="600" b="0" i="0" u="none" strike="noStrike">
                        <a:solidFill>
                          <a:srgbClr val="000000"/>
                        </a:solidFill>
                        <a:effectLst/>
                        <a:latin typeface="Calibri"/>
                      </a:endParaRPr>
                    </a:p>
                  </a:txBody>
                  <a:tcPr marL="3055" marR="3055" marT="3055" marB="0" anchor="ctr"/>
                </a:tc>
              </a:tr>
              <a:tr h="61096">
                <a:tc rowSpan="9">
                  <a:txBody>
                    <a:bodyPr/>
                    <a:lstStyle/>
                    <a:p>
                      <a:pPr algn="just" fontAlgn="ctr"/>
                      <a:r>
                        <a:rPr lang="en-GB" sz="1600" u="none" strike="noStrike">
                          <a:effectLst/>
                        </a:rPr>
                        <a:t>12</a:t>
                      </a:r>
                      <a:endParaRPr lang="en-GB" sz="1600" b="0" i="0" u="none" strike="noStrike">
                        <a:solidFill>
                          <a:srgbClr val="000000"/>
                        </a:solidFill>
                        <a:effectLst/>
                        <a:latin typeface="Calibri"/>
                      </a:endParaRPr>
                    </a:p>
                  </a:txBody>
                  <a:tcPr marL="3055" marR="3055" marT="3055" marB="0" anchor="ctr"/>
                </a:tc>
                <a:tc rowSpan="9">
                  <a:txBody>
                    <a:bodyPr/>
                    <a:lstStyle/>
                    <a:p>
                      <a:pPr algn="just" fontAlgn="ctr"/>
                      <a:r>
                        <a:rPr lang="en-GB" sz="1600" u="none" strike="noStrike" dirty="0">
                          <a:effectLst/>
                        </a:rPr>
                        <a:t>Kerala</a:t>
                      </a:r>
                      <a:endParaRPr lang="en-GB" sz="1600" b="0" i="0" u="none" strike="noStrike" dirty="0">
                        <a:solidFill>
                          <a:srgbClr val="000000"/>
                        </a:solidFill>
                        <a:effectLst/>
                        <a:latin typeface="Calibri"/>
                      </a:endParaRPr>
                    </a:p>
                  </a:txBody>
                  <a:tcPr marL="3055" marR="3055" marT="3055" marB="0" anchor="ctr"/>
                </a:tc>
                <a:tc rowSpan="9">
                  <a:txBody>
                    <a:bodyPr/>
                    <a:lstStyle/>
                    <a:p>
                      <a:pPr algn="ctr" fontAlgn="ctr"/>
                      <a:r>
                        <a:rPr lang="en-GB" sz="1400" u="none" strike="noStrike" dirty="0">
                          <a:effectLst/>
                        </a:rPr>
                        <a:t>38863</a:t>
                      </a:r>
                      <a:endParaRPr lang="en-GB" sz="1400" b="0" i="0" u="none" strike="noStrike" dirty="0">
                        <a:solidFill>
                          <a:srgbClr val="000000"/>
                        </a:solidFill>
                        <a:effectLst/>
                        <a:latin typeface="Calibri"/>
                      </a:endParaRPr>
                    </a:p>
                  </a:txBody>
                  <a:tcPr marL="3055" marR="3055" marT="3055" marB="0" anchor="ctr"/>
                </a:tc>
                <a:tc rowSpan="9">
                  <a:txBody>
                    <a:bodyPr/>
                    <a:lstStyle/>
                    <a:p>
                      <a:pPr algn="ctr" fontAlgn="ctr"/>
                      <a:r>
                        <a:rPr lang="en-GB" sz="1400" u="none" strike="noStrike" dirty="0">
                          <a:effectLst/>
                        </a:rPr>
                        <a:t>10849</a:t>
                      </a:r>
                      <a:endParaRPr lang="en-GB" sz="1400" b="0" i="0" u="none" strike="noStrike" dirty="0">
                        <a:solidFill>
                          <a:srgbClr val="000000"/>
                        </a:solidFill>
                        <a:effectLst/>
                        <a:latin typeface="Calibri"/>
                      </a:endParaRPr>
                    </a:p>
                  </a:txBody>
                  <a:tcPr marL="3055" marR="3055" marT="3055" marB="0" anchor="ctr"/>
                </a:tc>
                <a:tc rowSpan="9">
                  <a:txBody>
                    <a:bodyPr/>
                    <a:lstStyle/>
                    <a:p>
                      <a:pPr algn="ctr" fontAlgn="ctr"/>
                      <a:r>
                        <a:rPr lang="en-GB" sz="1400" u="none" strike="noStrike" dirty="0">
                          <a:effectLst/>
                        </a:rPr>
                        <a:t>42607</a:t>
                      </a:r>
                      <a:endParaRPr lang="en-GB" sz="1400" b="0" i="0" u="none" strike="noStrike" dirty="0">
                        <a:solidFill>
                          <a:srgbClr val="000000"/>
                        </a:solidFill>
                        <a:effectLst/>
                        <a:latin typeface="Calibri"/>
                      </a:endParaRPr>
                    </a:p>
                  </a:txBody>
                  <a:tcPr marL="3055" marR="3055" marT="3055" marB="0" anchor="ctr"/>
                </a:tc>
                <a:tc rowSpan="9">
                  <a:txBody>
                    <a:bodyPr/>
                    <a:lstStyle/>
                    <a:p>
                      <a:pPr algn="ctr" fontAlgn="ctr"/>
                      <a:r>
                        <a:rPr lang="en-GB" sz="1400" u="none" strike="noStrike" dirty="0">
                          <a:effectLst/>
                        </a:rPr>
                        <a:t>1520</a:t>
                      </a:r>
                      <a:endParaRPr lang="en-GB" sz="1400" b="0" i="0" u="none" strike="noStrike" dirty="0">
                        <a:solidFill>
                          <a:srgbClr val="000000"/>
                        </a:solidFill>
                        <a:effectLst/>
                        <a:latin typeface="Calibri"/>
                      </a:endParaRPr>
                    </a:p>
                  </a:txBody>
                  <a:tcPr marL="3055" marR="3055" marT="3055" marB="0" anchor="ctr"/>
                </a:tc>
                <a:tc rowSpan="9">
                  <a:txBody>
                    <a:bodyPr/>
                    <a:lstStyle/>
                    <a:p>
                      <a:pPr algn="ctr" fontAlgn="ctr"/>
                      <a:r>
                        <a:rPr lang="en-GB" sz="1400" u="none" strike="noStrike" dirty="0">
                          <a:effectLst/>
                        </a:rPr>
                        <a:t>17678</a:t>
                      </a:r>
                      <a:endParaRPr lang="en-GB" sz="1400" b="0" i="0" u="none" strike="noStrike" dirty="0">
                        <a:solidFill>
                          <a:srgbClr val="000000"/>
                        </a:solidFill>
                        <a:effectLst/>
                        <a:latin typeface="Calibri"/>
                      </a:endParaRPr>
                    </a:p>
                  </a:txBody>
                  <a:tcPr marL="3055" marR="3055" marT="3055" marB="0" anchor="ctr"/>
                </a:tc>
                <a:tc rowSpan="9">
                  <a:txBody>
                    <a:bodyPr/>
                    <a:lstStyle/>
                    <a:p>
                      <a:pPr algn="ctr" fontAlgn="ctr"/>
                      <a:r>
                        <a:rPr lang="en-GB" sz="1400" u="none" strike="noStrike" dirty="0">
                          <a:effectLst/>
                        </a:rPr>
                        <a:t>1520</a:t>
                      </a:r>
                      <a:endParaRPr lang="en-GB" sz="1400" b="0" i="0" u="none" strike="noStrike" dirty="0">
                        <a:solidFill>
                          <a:srgbClr val="000000"/>
                        </a:solidFill>
                        <a:effectLst/>
                        <a:latin typeface="Calibri"/>
                      </a:endParaRPr>
                    </a:p>
                  </a:txBody>
                  <a:tcPr marL="3055" marR="3055" marT="3055" marB="0" anchor="ctr"/>
                </a:tc>
                <a:tc rowSpan="9">
                  <a:txBody>
                    <a:bodyPr/>
                    <a:lstStyle/>
                    <a:p>
                      <a:pPr algn="ctr" fontAlgn="ctr"/>
                      <a:r>
                        <a:rPr lang="en-GB" sz="1400" u="none" strike="noStrike">
                          <a:effectLst/>
                        </a:rPr>
                        <a:t>181.44</a:t>
                      </a:r>
                      <a:endParaRPr lang="en-GB" sz="1400" b="0" i="0" u="none" strike="noStrike">
                        <a:solidFill>
                          <a:srgbClr val="000000"/>
                        </a:solidFill>
                        <a:effectLst/>
                        <a:latin typeface="Calibri"/>
                      </a:endParaRPr>
                    </a:p>
                  </a:txBody>
                  <a:tcPr marL="3055" marR="3055" marT="3055" marB="0" anchor="ctr"/>
                </a:tc>
                <a:tc>
                  <a:txBody>
                    <a:bodyPr/>
                    <a:lstStyle/>
                    <a:p>
                      <a:pPr algn="l" fontAlgn="ctr"/>
                      <a:r>
                        <a:rPr lang="en-GB" sz="600" u="none" strike="noStrike" dirty="0">
                          <a:effectLst/>
                        </a:rPr>
                        <a:t>P                   -        3109</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CD                -        3032</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SSD              -          832</a:t>
                      </a:r>
                      <a:endParaRPr lang="en-GB" sz="600" b="0" i="0" u="none" strike="noStrike">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NB                 -     54957</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CB                 -   106173   </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I                   -            45</a:t>
                      </a:r>
                      <a:endParaRPr lang="en-GB" sz="600" b="0" i="0" u="none" strike="noStrike">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GP                  -  586279</a:t>
                      </a:r>
                      <a:endParaRPr lang="en-GB" sz="600" b="0" i="0" u="none" strike="noStrike">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err="1">
                          <a:effectLst/>
                        </a:rPr>
                        <a:t>RTRWH</a:t>
                      </a:r>
                      <a:r>
                        <a:rPr lang="en-GB" sz="600" u="none" strike="noStrike" dirty="0">
                          <a:effectLst/>
                        </a:rPr>
                        <a:t>(H)   -  299250  </a:t>
                      </a:r>
                      <a:endParaRPr lang="en-GB" sz="600" b="0" i="0" u="none" strike="noStrike" dirty="0">
                        <a:solidFill>
                          <a:srgbClr val="000000"/>
                        </a:solidFill>
                        <a:effectLst/>
                        <a:latin typeface="Calibri"/>
                      </a:endParaRPr>
                    </a:p>
                  </a:txBody>
                  <a:tcPr marL="3055" marR="3055" marT="3055" marB="0" anchor="ctr"/>
                </a:tc>
              </a:tr>
              <a:tr h="64150">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err="1">
                          <a:effectLst/>
                        </a:rPr>
                        <a:t>RTRWH</a:t>
                      </a:r>
                      <a:r>
                        <a:rPr lang="en-GB" sz="600" u="none" strike="noStrike" dirty="0">
                          <a:effectLst/>
                        </a:rPr>
                        <a:t>(G &amp; I)- 15750</a:t>
                      </a:r>
                      <a:endParaRPr lang="en-GB" sz="600" b="0" i="0" u="none" strike="noStrike" dirty="0">
                        <a:solidFill>
                          <a:srgbClr val="000000"/>
                        </a:solidFill>
                        <a:effectLst/>
                        <a:latin typeface="Calibri"/>
                      </a:endParaRPr>
                    </a:p>
                  </a:txBody>
                  <a:tcPr marL="3055" marR="3055" marT="3055" marB="0" anchor="ctr"/>
                </a:tc>
              </a:tr>
              <a:tr h="61096">
                <a:tc rowSpan="7">
                  <a:txBody>
                    <a:bodyPr/>
                    <a:lstStyle/>
                    <a:p>
                      <a:pPr algn="just" fontAlgn="ctr"/>
                      <a:r>
                        <a:rPr lang="en-GB" sz="1600" u="none" strike="noStrike">
                          <a:effectLst/>
                        </a:rPr>
                        <a:t>13</a:t>
                      </a:r>
                      <a:endParaRPr lang="en-GB" sz="1600" b="0" i="0" u="none" strike="noStrike">
                        <a:solidFill>
                          <a:srgbClr val="000000"/>
                        </a:solidFill>
                        <a:effectLst/>
                        <a:latin typeface="Calibri"/>
                      </a:endParaRPr>
                    </a:p>
                  </a:txBody>
                  <a:tcPr marL="3055" marR="3055" marT="3055" marB="0" anchor="ctr"/>
                </a:tc>
                <a:tc rowSpan="7">
                  <a:txBody>
                    <a:bodyPr/>
                    <a:lstStyle/>
                    <a:p>
                      <a:pPr algn="just" fontAlgn="ctr"/>
                      <a:r>
                        <a:rPr lang="en-GB" sz="1600" u="none" strike="noStrike" dirty="0">
                          <a:effectLst/>
                        </a:rPr>
                        <a:t>Madhya Pradesh</a:t>
                      </a:r>
                      <a:endParaRPr lang="en-GB" sz="1600" b="0" i="0" u="none" strike="noStrike" dirty="0">
                        <a:solidFill>
                          <a:srgbClr val="000000"/>
                        </a:solidFill>
                        <a:effectLst/>
                        <a:latin typeface="Calibri"/>
                      </a:endParaRPr>
                    </a:p>
                  </a:txBody>
                  <a:tcPr marL="3055" marR="3055" marT="3055" marB="0" anchor="ctr"/>
                </a:tc>
                <a:tc rowSpan="7">
                  <a:txBody>
                    <a:bodyPr/>
                    <a:lstStyle/>
                    <a:p>
                      <a:pPr algn="ctr" fontAlgn="ctr"/>
                      <a:r>
                        <a:rPr lang="en-GB" sz="1400" u="none" strike="noStrike" dirty="0">
                          <a:effectLst/>
                        </a:rPr>
                        <a:t>308144</a:t>
                      </a:r>
                      <a:endParaRPr lang="en-GB" sz="1400" b="0" i="0" u="none" strike="noStrike" dirty="0">
                        <a:solidFill>
                          <a:srgbClr val="000000"/>
                        </a:solidFill>
                        <a:effectLst/>
                        <a:latin typeface="Calibri"/>
                      </a:endParaRPr>
                    </a:p>
                  </a:txBody>
                  <a:tcPr marL="3055" marR="3055" marT="3055" marB="0" anchor="ctr"/>
                </a:tc>
                <a:tc rowSpan="7">
                  <a:txBody>
                    <a:bodyPr/>
                    <a:lstStyle/>
                    <a:p>
                      <a:pPr algn="ctr" fontAlgn="ctr"/>
                      <a:r>
                        <a:rPr lang="en-GB" sz="1400" u="none" strike="noStrike" dirty="0">
                          <a:effectLst/>
                        </a:rPr>
                        <a:t>119409</a:t>
                      </a:r>
                      <a:endParaRPr lang="en-GB" sz="1400" b="0" i="0" u="none" strike="noStrike" dirty="0">
                        <a:solidFill>
                          <a:srgbClr val="000000"/>
                        </a:solidFill>
                        <a:effectLst/>
                        <a:latin typeface="Calibri"/>
                      </a:endParaRPr>
                    </a:p>
                  </a:txBody>
                  <a:tcPr marL="3055" marR="3055" marT="3055" marB="0" anchor="ctr"/>
                </a:tc>
                <a:tc rowSpan="7">
                  <a:txBody>
                    <a:bodyPr/>
                    <a:lstStyle/>
                    <a:p>
                      <a:pPr algn="ctr" fontAlgn="ctr"/>
                      <a:r>
                        <a:rPr lang="en-GB" sz="1400" u="none" strike="noStrike" dirty="0">
                          <a:effectLst/>
                        </a:rPr>
                        <a:t>16066</a:t>
                      </a:r>
                      <a:endParaRPr lang="en-GB" sz="1400" b="0" i="0" u="none" strike="noStrike" dirty="0">
                        <a:solidFill>
                          <a:srgbClr val="000000"/>
                        </a:solidFill>
                        <a:effectLst/>
                        <a:latin typeface="Calibri"/>
                      </a:endParaRPr>
                    </a:p>
                  </a:txBody>
                  <a:tcPr marL="3055" marR="3055" marT="3055" marB="0" anchor="ctr"/>
                </a:tc>
                <a:tc rowSpan="7">
                  <a:txBody>
                    <a:bodyPr/>
                    <a:lstStyle/>
                    <a:p>
                      <a:pPr algn="ctr" fontAlgn="ctr"/>
                      <a:r>
                        <a:rPr lang="en-GB" sz="1400" u="none" strike="noStrike" dirty="0">
                          <a:effectLst/>
                        </a:rPr>
                        <a:t>21368</a:t>
                      </a:r>
                      <a:endParaRPr lang="en-GB" sz="1400" b="0" i="0" u="none" strike="noStrike" dirty="0">
                        <a:solidFill>
                          <a:srgbClr val="000000"/>
                        </a:solidFill>
                        <a:effectLst/>
                        <a:latin typeface="Calibri"/>
                      </a:endParaRPr>
                    </a:p>
                  </a:txBody>
                  <a:tcPr marL="3055" marR="3055" marT="3055" marB="0" anchor="ctr"/>
                </a:tc>
                <a:tc rowSpan="7">
                  <a:txBody>
                    <a:bodyPr/>
                    <a:lstStyle/>
                    <a:p>
                      <a:pPr algn="ctr" fontAlgn="ctr"/>
                      <a:r>
                        <a:rPr lang="en-GB" sz="1400" u="none" strike="noStrike" dirty="0">
                          <a:effectLst/>
                        </a:rPr>
                        <a:t>15280</a:t>
                      </a:r>
                      <a:endParaRPr lang="en-GB" sz="1400" b="0" i="0" u="none" strike="noStrike" dirty="0">
                        <a:solidFill>
                          <a:srgbClr val="000000"/>
                        </a:solidFill>
                        <a:effectLst/>
                        <a:latin typeface="Calibri"/>
                      </a:endParaRPr>
                    </a:p>
                  </a:txBody>
                  <a:tcPr marL="3055" marR="3055" marT="3055" marB="0" anchor="ctr"/>
                </a:tc>
                <a:tc rowSpan="7">
                  <a:txBody>
                    <a:bodyPr/>
                    <a:lstStyle/>
                    <a:p>
                      <a:pPr algn="ctr" fontAlgn="ctr"/>
                      <a:r>
                        <a:rPr lang="en-GB" sz="1400" u="none" strike="noStrike" dirty="0">
                          <a:effectLst/>
                        </a:rPr>
                        <a:t>15280</a:t>
                      </a:r>
                      <a:endParaRPr lang="en-GB" sz="1400" b="0" i="0" u="none" strike="noStrike" dirty="0">
                        <a:solidFill>
                          <a:srgbClr val="000000"/>
                        </a:solidFill>
                        <a:effectLst/>
                        <a:latin typeface="Calibri"/>
                      </a:endParaRPr>
                    </a:p>
                  </a:txBody>
                  <a:tcPr marL="3055" marR="3055" marT="3055" marB="0" anchor="ctr"/>
                </a:tc>
                <a:tc rowSpan="7">
                  <a:txBody>
                    <a:bodyPr/>
                    <a:lstStyle/>
                    <a:p>
                      <a:pPr algn="ctr" fontAlgn="ctr"/>
                      <a:r>
                        <a:rPr lang="en-GB" sz="1400" u="none" strike="noStrike">
                          <a:effectLst/>
                        </a:rPr>
                        <a:t>103.39</a:t>
                      </a:r>
                      <a:endParaRPr lang="en-GB" sz="1400" b="0" i="0" u="none" strike="noStrike">
                        <a:solidFill>
                          <a:srgbClr val="000000"/>
                        </a:solidFill>
                        <a:effectLst/>
                        <a:latin typeface="Calibri"/>
                      </a:endParaRPr>
                    </a:p>
                  </a:txBody>
                  <a:tcPr marL="3055" marR="3055" marT="3055" marB="0" anchor="ctr"/>
                </a:tc>
                <a:tc>
                  <a:txBody>
                    <a:bodyPr/>
                    <a:lstStyle/>
                    <a:p>
                      <a:pPr algn="l" fontAlgn="ctr"/>
                      <a:r>
                        <a:rPr lang="en-GB" sz="600" u="none" strike="noStrike">
                          <a:effectLst/>
                        </a:rPr>
                        <a:t>P                 -       15284</a:t>
                      </a:r>
                      <a:endParaRPr lang="en-GB" sz="600" b="0" i="0" u="none" strike="noStrike">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CD              -     125019</a:t>
                      </a:r>
                      <a:endParaRPr lang="en-GB" sz="600" b="0" i="0" u="none" strike="noStrike">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RS               -     125019</a:t>
                      </a:r>
                      <a:endParaRPr lang="en-GB" sz="600" b="0" i="0" u="none" strike="noStrike">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NB              –     229202</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CP               -       38200</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RTRWH(H) -    570000 </a:t>
                      </a:r>
                      <a:endParaRPr lang="en-GB" sz="600" b="0" i="0" u="none" strike="noStrike">
                        <a:solidFill>
                          <a:srgbClr val="000000"/>
                        </a:solidFill>
                        <a:effectLst/>
                        <a:latin typeface="Calibri"/>
                      </a:endParaRPr>
                    </a:p>
                  </a:txBody>
                  <a:tcPr marL="3055" marR="3055" marT="3055" marB="0" anchor="ctr"/>
                </a:tc>
              </a:tr>
              <a:tr h="64150">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RTRWH(G &amp; I)- 30000</a:t>
                      </a:r>
                      <a:endParaRPr lang="en-GB" sz="600" b="0" i="0" u="none" strike="noStrike">
                        <a:solidFill>
                          <a:srgbClr val="000000"/>
                        </a:solidFill>
                        <a:effectLst/>
                        <a:latin typeface="Calibri"/>
                      </a:endParaRPr>
                    </a:p>
                  </a:txBody>
                  <a:tcPr marL="3055" marR="3055" marT="3055" marB="0" anchor="ctr"/>
                </a:tc>
              </a:tr>
              <a:tr h="61096">
                <a:tc rowSpan="8">
                  <a:txBody>
                    <a:bodyPr/>
                    <a:lstStyle/>
                    <a:p>
                      <a:pPr algn="just" fontAlgn="ctr"/>
                      <a:r>
                        <a:rPr lang="en-GB" sz="1600" u="none" strike="noStrike">
                          <a:effectLst/>
                        </a:rPr>
                        <a:t>14</a:t>
                      </a:r>
                      <a:endParaRPr lang="en-GB" sz="1600" b="0" i="0" u="none" strike="noStrike">
                        <a:solidFill>
                          <a:srgbClr val="000000"/>
                        </a:solidFill>
                        <a:effectLst/>
                        <a:latin typeface="Calibri"/>
                      </a:endParaRPr>
                    </a:p>
                  </a:txBody>
                  <a:tcPr marL="3055" marR="3055" marT="3055" marB="0" anchor="ctr"/>
                </a:tc>
                <a:tc rowSpan="8">
                  <a:txBody>
                    <a:bodyPr/>
                    <a:lstStyle/>
                    <a:p>
                      <a:pPr algn="just" fontAlgn="ctr"/>
                      <a:r>
                        <a:rPr lang="en-GB" sz="1600" u="none" strike="noStrike" dirty="0">
                          <a:effectLst/>
                        </a:rPr>
                        <a:t>Maharashtra </a:t>
                      </a:r>
                      <a:endParaRPr lang="en-GB" sz="1600" b="0" i="0" u="none" strike="noStrike" dirty="0">
                        <a:solidFill>
                          <a:srgbClr val="000000"/>
                        </a:solidFill>
                        <a:effectLst/>
                        <a:latin typeface="Calibri"/>
                      </a:endParaRPr>
                    </a:p>
                  </a:txBody>
                  <a:tcPr marL="3055" marR="3055" marT="3055" marB="0" anchor="ctr"/>
                </a:tc>
                <a:tc rowSpan="8">
                  <a:txBody>
                    <a:bodyPr/>
                    <a:lstStyle/>
                    <a:p>
                      <a:pPr algn="ctr" fontAlgn="ctr"/>
                      <a:r>
                        <a:rPr lang="en-GB" sz="1400" u="none" strike="noStrike">
                          <a:effectLst/>
                        </a:rPr>
                        <a:t>307713</a:t>
                      </a:r>
                      <a:endParaRPr lang="en-GB" sz="1400" b="0" i="0" u="none" strike="noStrike">
                        <a:solidFill>
                          <a:srgbClr val="000000"/>
                        </a:solidFill>
                        <a:effectLst/>
                        <a:latin typeface="Calibri"/>
                      </a:endParaRPr>
                    </a:p>
                  </a:txBody>
                  <a:tcPr marL="3055" marR="3055" marT="3055" marB="0" anchor="ctr"/>
                </a:tc>
                <a:tc rowSpan="8">
                  <a:txBody>
                    <a:bodyPr/>
                    <a:lstStyle/>
                    <a:p>
                      <a:pPr algn="ctr" fontAlgn="ctr"/>
                      <a:r>
                        <a:rPr lang="en-GB" sz="1400" u="none" strike="noStrike">
                          <a:effectLst/>
                        </a:rPr>
                        <a:t>130011</a:t>
                      </a:r>
                      <a:endParaRPr lang="en-GB" sz="1400" b="0" i="0" u="none" strike="noStrike">
                        <a:solidFill>
                          <a:srgbClr val="000000"/>
                        </a:solidFill>
                        <a:effectLst/>
                        <a:latin typeface="Calibri"/>
                      </a:endParaRPr>
                    </a:p>
                  </a:txBody>
                  <a:tcPr marL="3055" marR="3055" marT="3055" marB="0" anchor="ctr"/>
                </a:tc>
                <a:tc rowSpan="8">
                  <a:txBody>
                    <a:bodyPr/>
                    <a:lstStyle/>
                    <a:p>
                      <a:pPr algn="ctr" fontAlgn="ctr"/>
                      <a:r>
                        <a:rPr lang="en-GB" sz="1400" u="none" strike="noStrike" dirty="0">
                          <a:effectLst/>
                        </a:rPr>
                        <a:t>260022</a:t>
                      </a:r>
                      <a:endParaRPr lang="en-GB" sz="1400" b="0" i="0" u="none" strike="noStrike" dirty="0">
                        <a:solidFill>
                          <a:srgbClr val="000000"/>
                        </a:solidFill>
                        <a:effectLst/>
                        <a:latin typeface="Calibri"/>
                      </a:endParaRPr>
                    </a:p>
                  </a:txBody>
                  <a:tcPr marL="3055" marR="3055" marT="3055" marB="0" anchor="ctr"/>
                </a:tc>
                <a:tc rowSpan="8">
                  <a:txBody>
                    <a:bodyPr/>
                    <a:lstStyle/>
                    <a:p>
                      <a:pPr algn="ctr" fontAlgn="ctr"/>
                      <a:r>
                        <a:rPr lang="en-GB" sz="1400" u="none" strike="noStrike" dirty="0">
                          <a:effectLst/>
                        </a:rPr>
                        <a:t>8474</a:t>
                      </a:r>
                      <a:endParaRPr lang="en-GB" sz="1400" b="0" i="0" u="none" strike="noStrike" dirty="0">
                        <a:solidFill>
                          <a:srgbClr val="000000"/>
                        </a:solidFill>
                        <a:effectLst/>
                        <a:latin typeface="Calibri"/>
                      </a:endParaRPr>
                    </a:p>
                  </a:txBody>
                  <a:tcPr marL="3055" marR="3055" marT="3055" marB="0" anchor="ctr"/>
                </a:tc>
                <a:tc rowSpan="8">
                  <a:txBody>
                    <a:bodyPr/>
                    <a:lstStyle/>
                    <a:p>
                      <a:pPr algn="ctr" fontAlgn="ctr"/>
                      <a:r>
                        <a:rPr lang="en-GB" sz="1400" u="none" strike="noStrike" dirty="0">
                          <a:effectLst/>
                        </a:rPr>
                        <a:t>2846</a:t>
                      </a:r>
                      <a:endParaRPr lang="en-GB" sz="1400" b="0" i="0" u="none" strike="noStrike" dirty="0">
                        <a:solidFill>
                          <a:srgbClr val="000000"/>
                        </a:solidFill>
                        <a:effectLst/>
                        <a:latin typeface="Calibri"/>
                      </a:endParaRPr>
                    </a:p>
                  </a:txBody>
                  <a:tcPr marL="3055" marR="3055" marT="3055" marB="0" anchor="ctr"/>
                </a:tc>
                <a:tc rowSpan="8">
                  <a:txBody>
                    <a:bodyPr/>
                    <a:lstStyle/>
                    <a:p>
                      <a:pPr algn="ctr" fontAlgn="ctr"/>
                      <a:r>
                        <a:rPr lang="en-GB" sz="1400" u="none" strike="noStrike" dirty="0">
                          <a:effectLst/>
                        </a:rPr>
                        <a:t>2846</a:t>
                      </a:r>
                      <a:endParaRPr lang="en-GB" sz="1400" b="0" i="0" u="none" strike="noStrike" dirty="0">
                        <a:solidFill>
                          <a:srgbClr val="000000"/>
                        </a:solidFill>
                        <a:effectLst/>
                        <a:latin typeface="Calibri"/>
                      </a:endParaRPr>
                    </a:p>
                  </a:txBody>
                  <a:tcPr marL="3055" marR="3055" marT="3055" marB="0" anchor="ctr"/>
                </a:tc>
                <a:tc rowSpan="8">
                  <a:txBody>
                    <a:bodyPr/>
                    <a:lstStyle/>
                    <a:p>
                      <a:pPr algn="ctr" fontAlgn="ctr"/>
                      <a:r>
                        <a:rPr lang="en-GB" sz="1400" u="none" strike="noStrike">
                          <a:effectLst/>
                        </a:rPr>
                        <a:t>257.43</a:t>
                      </a:r>
                      <a:endParaRPr lang="en-GB" sz="1400" b="0" i="0" u="none" strike="noStrike">
                        <a:solidFill>
                          <a:srgbClr val="000000"/>
                        </a:solidFill>
                        <a:effectLst/>
                        <a:latin typeface="Calibri"/>
                      </a:endParaRPr>
                    </a:p>
                  </a:txBody>
                  <a:tcPr marL="3055" marR="3055" marT="3055" marB="0" anchor="ctr"/>
                </a:tc>
                <a:tc>
                  <a:txBody>
                    <a:bodyPr/>
                    <a:lstStyle/>
                    <a:p>
                      <a:pPr algn="l" fontAlgn="ctr"/>
                      <a:r>
                        <a:rPr lang="en-GB" sz="600" u="none" strike="noStrike">
                          <a:effectLst/>
                        </a:rPr>
                        <a:t>P                 -          9961</a:t>
                      </a:r>
                      <a:endParaRPr lang="en-GB" sz="600" b="0" i="0" u="none" strike="noStrike">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CD               -       26924</a:t>
                      </a:r>
                      <a:endParaRPr lang="en-GB" sz="600" b="0" i="0" u="none" strike="noStrike">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RS (URBAN)-      5670</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RS                  -        772</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GP                  -      1500</a:t>
                      </a:r>
                      <a:endParaRPr lang="en-GB" sz="600" b="0" i="0" u="none" strike="noStrike">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NB/CP         -      12,000</a:t>
                      </a:r>
                      <a:endParaRPr lang="en-GB" sz="600" b="0" i="0" u="none" strike="noStrike">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RTRWH(H)   -1520000  </a:t>
                      </a:r>
                      <a:endParaRPr lang="en-GB" sz="600" b="0" i="0" u="none" strike="noStrike">
                        <a:solidFill>
                          <a:srgbClr val="000000"/>
                        </a:solidFill>
                        <a:effectLst/>
                        <a:latin typeface="Calibri"/>
                      </a:endParaRPr>
                    </a:p>
                  </a:txBody>
                  <a:tcPr marL="3055" marR="3055" marT="3055" marB="0" anchor="ctr"/>
                </a:tc>
              </a:tr>
              <a:tr h="64150">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RTRWH(G &amp; I)- 80000</a:t>
                      </a:r>
                      <a:endParaRPr lang="en-GB" sz="600" b="0" i="0" u="none" strike="noStrike">
                        <a:solidFill>
                          <a:srgbClr val="000000"/>
                        </a:solidFill>
                        <a:effectLst/>
                        <a:latin typeface="Calibri"/>
                      </a:endParaRPr>
                    </a:p>
                  </a:txBody>
                  <a:tcPr marL="3055" marR="3055" marT="3055" marB="0" anchor="ctr"/>
                </a:tc>
              </a:tr>
              <a:tr h="61096">
                <a:tc rowSpan="6">
                  <a:txBody>
                    <a:bodyPr/>
                    <a:lstStyle/>
                    <a:p>
                      <a:pPr algn="just" fontAlgn="ctr"/>
                      <a:r>
                        <a:rPr lang="en-GB" sz="1600" u="none" strike="noStrike">
                          <a:effectLst/>
                        </a:rPr>
                        <a:t>15</a:t>
                      </a:r>
                      <a:endParaRPr lang="en-GB" sz="1600" b="0" i="0" u="none" strike="noStrike">
                        <a:solidFill>
                          <a:srgbClr val="000000"/>
                        </a:solidFill>
                        <a:effectLst/>
                        <a:latin typeface="Calibri"/>
                      </a:endParaRPr>
                    </a:p>
                  </a:txBody>
                  <a:tcPr marL="3055" marR="3055" marT="3055" marB="0" anchor="ctr"/>
                </a:tc>
                <a:tc rowSpan="6">
                  <a:txBody>
                    <a:bodyPr/>
                    <a:lstStyle/>
                    <a:p>
                      <a:pPr algn="just" fontAlgn="ctr"/>
                      <a:r>
                        <a:rPr lang="en-GB" sz="1600" u="none" strike="noStrike" dirty="0">
                          <a:effectLst/>
                        </a:rPr>
                        <a:t>North Eastern States</a:t>
                      </a:r>
                      <a:endParaRPr lang="en-GB" sz="1600" b="0" i="0" u="none" strike="noStrike" dirty="0">
                        <a:solidFill>
                          <a:srgbClr val="000000"/>
                        </a:solidFill>
                        <a:effectLst/>
                        <a:latin typeface="Calibri"/>
                      </a:endParaRPr>
                    </a:p>
                  </a:txBody>
                  <a:tcPr marL="3055" marR="3055" marT="3055" marB="0" anchor="ctr"/>
                </a:tc>
                <a:tc rowSpan="6">
                  <a:txBody>
                    <a:bodyPr/>
                    <a:lstStyle/>
                    <a:p>
                      <a:pPr algn="ctr" fontAlgn="ctr"/>
                      <a:r>
                        <a:rPr lang="en-GB" sz="1400" u="none" strike="noStrike">
                          <a:effectLst/>
                        </a:rPr>
                        <a:t>255083</a:t>
                      </a:r>
                      <a:endParaRPr lang="en-GB" sz="1400" b="0" i="0" u="none" strike="noStrike">
                        <a:solidFill>
                          <a:srgbClr val="000000"/>
                        </a:solidFill>
                        <a:effectLst/>
                        <a:latin typeface="Calibri"/>
                      </a:endParaRPr>
                    </a:p>
                  </a:txBody>
                  <a:tcPr marL="3055" marR="3055" marT="3055" marB="0" anchor="ctr"/>
                </a:tc>
                <a:tc rowSpan="6">
                  <a:txBody>
                    <a:bodyPr/>
                    <a:lstStyle/>
                    <a:p>
                      <a:pPr algn="ctr" fontAlgn="ctr"/>
                      <a:r>
                        <a:rPr lang="en-GB" sz="1400" u="none" strike="noStrike">
                          <a:effectLst/>
                        </a:rPr>
                        <a:t>25508</a:t>
                      </a:r>
                      <a:endParaRPr lang="en-GB" sz="1400" b="0" i="0" u="none" strike="noStrike">
                        <a:solidFill>
                          <a:srgbClr val="000000"/>
                        </a:solidFill>
                        <a:effectLst/>
                        <a:latin typeface="Calibri"/>
                      </a:endParaRPr>
                    </a:p>
                  </a:txBody>
                  <a:tcPr marL="3055" marR="3055" marT="3055" marB="0" anchor="ctr"/>
                </a:tc>
                <a:tc rowSpan="6">
                  <a:txBody>
                    <a:bodyPr/>
                    <a:lstStyle/>
                    <a:p>
                      <a:pPr algn="ctr" fontAlgn="ctr"/>
                      <a:r>
                        <a:rPr lang="en-GB" sz="1400" u="none" strike="noStrike">
                          <a:effectLst/>
                        </a:rPr>
                        <a:t>114786</a:t>
                      </a:r>
                      <a:endParaRPr lang="en-GB" sz="1400" b="0" i="0" u="none" strike="noStrike">
                        <a:solidFill>
                          <a:srgbClr val="000000"/>
                        </a:solidFill>
                        <a:effectLst/>
                        <a:latin typeface="Calibri"/>
                      </a:endParaRPr>
                    </a:p>
                  </a:txBody>
                  <a:tcPr marL="3055" marR="3055" marT="3055" marB="0" anchor="ctr"/>
                </a:tc>
                <a:tc rowSpan="6">
                  <a:txBody>
                    <a:bodyPr/>
                    <a:lstStyle/>
                    <a:p>
                      <a:pPr algn="ctr" fontAlgn="ctr"/>
                      <a:r>
                        <a:rPr lang="en-GB" sz="1400" u="none" strike="noStrike" dirty="0">
                          <a:effectLst/>
                        </a:rPr>
                        <a:t>5600</a:t>
                      </a:r>
                      <a:endParaRPr lang="en-GB" sz="1400" b="0" i="0" u="none" strike="noStrike" dirty="0">
                        <a:solidFill>
                          <a:srgbClr val="000000"/>
                        </a:solidFill>
                        <a:effectLst/>
                        <a:latin typeface="Calibri"/>
                      </a:endParaRPr>
                    </a:p>
                  </a:txBody>
                  <a:tcPr marL="3055" marR="3055" marT="3055" marB="0" anchor="ctr"/>
                </a:tc>
                <a:tc rowSpan="6">
                  <a:txBody>
                    <a:bodyPr/>
                    <a:lstStyle/>
                    <a:p>
                      <a:pPr algn="ctr" fontAlgn="ctr"/>
                      <a:r>
                        <a:rPr lang="en-GB" sz="1400" u="none" strike="noStrike" dirty="0">
                          <a:effectLst/>
                        </a:rPr>
                        <a:t>5600</a:t>
                      </a:r>
                      <a:endParaRPr lang="en-GB" sz="1400" b="0" i="0" u="none" strike="noStrike" dirty="0">
                        <a:solidFill>
                          <a:srgbClr val="000000"/>
                        </a:solidFill>
                        <a:effectLst/>
                        <a:latin typeface="Calibri"/>
                      </a:endParaRPr>
                    </a:p>
                  </a:txBody>
                  <a:tcPr marL="3055" marR="3055" marT="3055" marB="0" anchor="ctr"/>
                </a:tc>
                <a:tc rowSpan="6">
                  <a:txBody>
                    <a:bodyPr/>
                    <a:lstStyle/>
                    <a:p>
                      <a:pPr algn="ctr" fontAlgn="ctr"/>
                      <a:r>
                        <a:rPr lang="en-GB" sz="1400" u="none" strike="noStrike" dirty="0">
                          <a:effectLst/>
                        </a:rPr>
                        <a:t>5600</a:t>
                      </a:r>
                      <a:endParaRPr lang="en-GB" sz="1400" b="0" i="0" u="none" strike="noStrike" dirty="0">
                        <a:solidFill>
                          <a:srgbClr val="000000"/>
                        </a:solidFill>
                        <a:effectLst/>
                        <a:latin typeface="Calibri"/>
                      </a:endParaRPr>
                    </a:p>
                  </a:txBody>
                  <a:tcPr marL="3055" marR="3055" marT="3055" marB="0" anchor="ctr"/>
                </a:tc>
                <a:tc rowSpan="6">
                  <a:txBody>
                    <a:bodyPr/>
                    <a:lstStyle/>
                    <a:p>
                      <a:pPr algn="ctr" fontAlgn="ctr"/>
                      <a:r>
                        <a:rPr lang="en-GB" sz="1400" u="none" strike="noStrike">
                          <a:effectLst/>
                        </a:rPr>
                        <a:t>114.2</a:t>
                      </a:r>
                      <a:endParaRPr lang="en-GB" sz="1400" b="0" i="0" u="none" strike="noStrike">
                        <a:solidFill>
                          <a:srgbClr val="000000"/>
                        </a:solidFill>
                        <a:effectLst/>
                        <a:latin typeface="Calibri"/>
                      </a:endParaRPr>
                    </a:p>
                  </a:txBody>
                  <a:tcPr marL="3055" marR="3055" marT="3055" marB="0" anchor="ctr"/>
                </a:tc>
                <a:tc>
                  <a:txBody>
                    <a:bodyPr/>
                    <a:lstStyle/>
                    <a:p>
                      <a:pPr algn="l" fontAlgn="ctr"/>
                      <a:r>
                        <a:rPr lang="en-GB" sz="600" u="none" strike="noStrike" dirty="0">
                          <a:effectLst/>
                        </a:rPr>
                        <a:t>CD                 -      2650</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NB                 -      5100</a:t>
                      </a:r>
                      <a:endParaRPr lang="en-GB" sz="600" b="0" i="0" u="none" strike="noStrike">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G                    -      6100</a:t>
                      </a:r>
                      <a:endParaRPr lang="en-GB" sz="600" b="0" i="0" u="none" strike="noStrike">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SD                  -      1400</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RTRWH(H)   -  380000  </a:t>
                      </a:r>
                      <a:endParaRPr lang="en-GB" sz="600" b="0" i="0" u="none" strike="noStrike">
                        <a:solidFill>
                          <a:srgbClr val="000000"/>
                        </a:solidFill>
                        <a:effectLst/>
                        <a:latin typeface="Calibri"/>
                      </a:endParaRPr>
                    </a:p>
                  </a:txBody>
                  <a:tcPr marL="3055" marR="3055" marT="3055" marB="0" anchor="ctr"/>
                </a:tc>
              </a:tr>
              <a:tr h="64150">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RTRWH(G &amp; I) -20000</a:t>
                      </a:r>
                      <a:endParaRPr lang="en-GB" sz="600" b="0" i="0" u="none" strike="noStrike">
                        <a:solidFill>
                          <a:srgbClr val="000000"/>
                        </a:solidFill>
                        <a:effectLst/>
                        <a:latin typeface="Calibri"/>
                      </a:endParaRPr>
                    </a:p>
                  </a:txBody>
                  <a:tcPr marL="3055" marR="3055" marT="3055" marB="0" anchor="ctr"/>
                </a:tc>
              </a:tr>
              <a:tr h="61096">
                <a:tc rowSpan="10">
                  <a:txBody>
                    <a:bodyPr/>
                    <a:lstStyle/>
                    <a:p>
                      <a:pPr algn="just" fontAlgn="ctr"/>
                      <a:r>
                        <a:rPr lang="en-GB" sz="1600" u="none" strike="noStrike">
                          <a:effectLst/>
                        </a:rPr>
                        <a:t>16</a:t>
                      </a:r>
                      <a:endParaRPr lang="en-GB" sz="1600" b="0" i="0" u="none" strike="noStrike">
                        <a:solidFill>
                          <a:srgbClr val="000000"/>
                        </a:solidFill>
                        <a:effectLst/>
                        <a:latin typeface="Calibri"/>
                      </a:endParaRPr>
                    </a:p>
                  </a:txBody>
                  <a:tcPr marL="3055" marR="3055" marT="3055" marB="0" anchor="ctr"/>
                </a:tc>
                <a:tc rowSpan="10">
                  <a:txBody>
                    <a:bodyPr/>
                    <a:lstStyle/>
                    <a:p>
                      <a:pPr algn="just" fontAlgn="ctr"/>
                      <a:r>
                        <a:rPr lang="en-GB" sz="1600" u="none" strike="noStrike" dirty="0">
                          <a:effectLst/>
                        </a:rPr>
                        <a:t>Odisha</a:t>
                      </a:r>
                      <a:endParaRPr lang="en-GB" sz="1600" b="0" i="0" u="none" strike="noStrike" dirty="0">
                        <a:solidFill>
                          <a:srgbClr val="000000"/>
                        </a:solidFill>
                        <a:effectLst/>
                        <a:latin typeface="Calibri"/>
                      </a:endParaRPr>
                    </a:p>
                  </a:txBody>
                  <a:tcPr marL="3055" marR="3055" marT="3055" marB="0" anchor="ctr"/>
                </a:tc>
                <a:tc rowSpan="10">
                  <a:txBody>
                    <a:bodyPr/>
                    <a:lstStyle/>
                    <a:p>
                      <a:pPr algn="ctr" fontAlgn="ctr"/>
                      <a:r>
                        <a:rPr lang="en-GB" sz="1400" u="none" strike="noStrike">
                          <a:effectLst/>
                        </a:rPr>
                        <a:t>155707</a:t>
                      </a:r>
                      <a:endParaRPr lang="en-GB" sz="1400" b="0" i="0" u="none" strike="noStrike">
                        <a:solidFill>
                          <a:srgbClr val="000000"/>
                        </a:solidFill>
                        <a:effectLst/>
                        <a:latin typeface="Calibri"/>
                      </a:endParaRPr>
                    </a:p>
                  </a:txBody>
                  <a:tcPr marL="3055" marR="3055" marT="3055" marB="0" anchor="ctr"/>
                </a:tc>
                <a:tc rowSpan="10">
                  <a:txBody>
                    <a:bodyPr/>
                    <a:lstStyle/>
                    <a:p>
                      <a:pPr algn="ctr" fontAlgn="ctr"/>
                      <a:r>
                        <a:rPr lang="en-GB" sz="1400" u="none" strike="noStrike">
                          <a:effectLst/>
                        </a:rPr>
                        <a:t>5339</a:t>
                      </a:r>
                      <a:endParaRPr lang="en-GB" sz="1400" b="0" i="0" u="none" strike="noStrike">
                        <a:solidFill>
                          <a:srgbClr val="000000"/>
                        </a:solidFill>
                        <a:effectLst/>
                        <a:latin typeface="Calibri"/>
                      </a:endParaRPr>
                    </a:p>
                  </a:txBody>
                  <a:tcPr marL="3055" marR="3055" marT="3055" marB="0" anchor="ctr"/>
                </a:tc>
                <a:tc rowSpan="10">
                  <a:txBody>
                    <a:bodyPr/>
                    <a:lstStyle/>
                    <a:p>
                      <a:pPr algn="ctr" fontAlgn="ctr"/>
                      <a:r>
                        <a:rPr lang="en-GB" sz="1400" u="none" strike="noStrike" dirty="0">
                          <a:effectLst/>
                        </a:rPr>
                        <a:t>1076.31</a:t>
                      </a:r>
                      <a:endParaRPr lang="en-GB" sz="1400" b="0" i="0" u="none" strike="noStrike" dirty="0">
                        <a:solidFill>
                          <a:srgbClr val="000000"/>
                        </a:solidFill>
                        <a:effectLst/>
                        <a:latin typeface="Calibri"/>
                      </a:endParaRPr>
                    </a:p>
                  </a:txBody>
                  <a:tcPr marL="3055" marR="3055" marT="3055" marB="0" anchor="ctr"/>
                </a:tc>
                <a:tc rowSpan="10">
                  <a:txBody>
                    <a:bodyPr/>
                    <a:lstStyle/>
                    <a:p>
                      <a:pPr algn="ctr" fontAlgn="ctr"/>
                      <a:r>
                        <a:rPr lang="en-GB" sz="1400" u="none" strike="noStrike" dirty="0">
                          <a:effectLst/>
                        </a:rPr>
                        <a:t>1192.05</a:t>
                      </a:r>
                      <a:endParaRPr lang="en-GB" sz="1400" b="0" i="0" u="none" strike="noStrike" dirty="0">
                        <a:solidFill>
                          <a:srgbClr val="000000"/>
                        </a:solidFill>
                        <a:effectLst/>
                        <a:latin typeface="Calibri"/>
                      </a:endParaRPr>
                    </a:p>
                  </a:txBody>
                  <a:tcPr marL="3055" marR="3055" marT="3055" marB="0" anchor="ctr"/>
                </a:tc>
                <a:tc rowSpan="10">
                  <a:txBody>
                    <a:bodyPr/>
                    <a:lstStyle/>
                    <a:p>
                      <a:pPr algn="ctr" fontAlgn="ctr"/>
                      <a:r>
                        <a:rPr lang="en-GB" sz="1400" u="none" strike="noStrike" dirty="0">
                          <a:effectLst/>
                        </a:rPr>
                        <a:t>5538.49</a:t>
                      </a:r>
                      <a:endParaRPr lang="en-GB" sz="1400" b="0" i="0" u="none" strike="noStrike" dirty="0">
                        <a:solidFill>
                          <a:srgbClr val="000000"/>
                        </a:solidFill>
                        <a:effectLst/>
                        <a:latin typeface="Calibri"/>
                      </a:endParaRPr>
                    </a:p>
                  </a:txBody>
                  <a:tcPr marL="3055" marR="3055" marT="3055" marB="0" anchor="ctr"/>
                </a:tc>
                <a:tc rowSpan="10">
                  <a:txBody>
                    <a:bodyPr/>
                    <a:lstStyle/>
                    <a:p>
                      <a:pPr algn="ctr" fontAlgn="ctr"/>
                      <a:r>
                        <a:rPr lang="en-GB" sz="1400" u="none" strike="noStrike" dirty="0">
                          <a:effectLst/>
                        </a:rPr>
                        <a:t>1192.05</a:t>
                      </a:r>
                      <a:endParaRPr lang="en-GB" sz="1400" b="0" i="0" u="none" strike="noStrike" dirty="0">
                        <a:solidFill>
                          <a:srgbClr val="000000"/>
                        </a:solidFill>
                        <a:effectLst/>
                        <a:latin typeface="Calibri"/>
                      </a:endParaRPr>
                    </a:p>
                  </a:txBody>
                  <a:tcPr marL="3055" marR="3055" marT="3055" marB="0" anchor="ctr"/>
                </a:tc>
                <a:tc rowSpan="10">
                  <a:txBody>
                    <a:bodyPr/>
                    <a:lstStyle/>
                    <a:p>
                      <a:pPr algn="ctr" fontAlgn="ctr"/>
                      <a:r>
                        <a:rPr lang="en-GB" sz="1400" u="none" strike="noStrike" dirty="0">
                          <a:effectLst/>
                        </a:rPr>
                        <a:t>76.66</a:t>
                      </a:r>
                      <a:endParaRPr lang="en-GB" sz="1400" b="0" i="0" u="none" strike="noStrike" dirty="0">
                        <a:solidFill>
                          <a:srgbClr val="000000"/>
                        </a:solidFill>
                        <a:effectLst/>
                        <a:latin typeface="Calibri"/>
                      </a:endParaRPr>
                    </a:p>
                  </a:txBody>
                  <a:tcPr marL="3055" marR="3055" marT="3055" marB="0" anchor="ctr"/>
                </a:tc>
                <a:tc>
                  <a:txBody>
                    <a:bodyPr/>
                    <a:lstStyle/>
                    <a:p>
                      <a:pPr algn="l" fontAlgn="ctr"/>
                      <a:r>
                        <a:rPr lang="en-GB" sz="600" u="none" strike="noStrike" dirty="0">
                          <a:effectLst/>
                        </a:rPr>
                        <a:t>P                   -       1107</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ST                 -         905</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SSD              -         871</a:t>
                      </a:r>
                      <a:endParaRPr lang="en-GB" sz="600" b="0" i="0" u="none" strike="noStrike">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NB                -       2265</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err="1">
                          <a:effectLst/>
                        </a:rPr>
                        <a:t>Wier</a:t>
                      </a:r>
                      <a:r>
                        <a:rPr lang="en-GB" sz="600" u="none" strike="noStrike" dirty="0">
                          <a:effectLst/>
                        </a:rPr>
                        <a:t>             -          181</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Flooding       -          121</a:t>
                      </a:r>
                      <a:endParaRPr lang="en-GB" sz="600" b="0" i="0" u="none" strike="noStrike">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IR                  -           22</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RS                 -         384</a:t>
                      </a:r>
                      <a:endParaRPr lang="en-GB" sz="600" b="0" i="0" u="none" strike="noStrike">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err="1">
                          <a:effectLst/>
                        </a:rPr>
                        <a:t>RTRWH</a:t>
                      </a:r>
                      <a:r>
                        <a:rPr lang="en-GB" sz="600" u="none" strike="noStrike" dirty="0">
                          <a:effectLst/>
                        </a:rPr>
                        <a:t>(H) -    285000  </a:t>
                      </a:r>
                      <a:endParaRPr lang="en-GB" sz="600" b="0" i="0" u="none" strike="noStrike" dirty="0">
                        <a:solidFill>
                          <a:srgbClr val="000000"/>
                        </a:solidFill>
                        <a:effectLst/>
                        <a:latin typeface="Calibri"/>
                      </a:endParaRPr>
                    </a:p>
                  </a:txBody>
                  <a:tcPr marL="3055" marR="3055" marT="3055" marB="0" anchor="ctr"/>
                </a:tc>
              </a:tr>
              <a:tr h="64150">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RTRWH(G &amp; I) -15000</a:t>
                      </a:r>
                      <a:endParaRPr lang="en-GB" sz="600" b="0" i="0" u="none" strike="noStrike">
                        <a:solidFill>
                          <a:srgbClr val="000000"/>
                        </a:solidFill>
                        <a:effectLst/>
                        <a:latin typeface="Calibri"/>
                      </a:endParaRPr>
                    </a:p>
                  </a:txBody>
                  <a:tcPr marL="3055" marR="3055" marT="3055" marB="0" anchor="ctr"/>
                </a:tc>
              </a:tr>
              <a:tr h="61096">
                <a:tc rowSpan="4">
                  <a:txBody>
                    <a:bodyPr/>
                    <a:lstStyle/>
                    <a:p>
                      <a:pPr algn="just" fontAlgn="ctr"/>
                      <a:r>
                        <a:rPr lang="en-GB" sz="1600" u="none" strike="noStrike">
                          <a:effectLst/>
                        </a:rPr>
                        <a:t>17</a:t>
                      </a:r>
                      <a:endParaRPr lang="en-GB" sz="1600" b="0" i="0" u="none" strike="noStrike">
                        <a:solidFill>
                          <a:srgbClr val="000000"/>
                        </a:solidFill>
                        <a:effectLst/>
                        <a:latin typeface="Calibri"/>
                      </a:endParaRPr>
                    </a:p>
                  </a:txBody>
                  <a:tcPr marL="3055" marR="3055" marT="3055" marB="0" anchor="ctr"/>
                </a:tc>
                <a:tc rowSpan="4">
                  <a:txBody>
                    <a:bodyPr/>
                    <a:lstStyle/>
                    <a:p>
                      <a:pPr algn="just" fontAlgn="ctr"/>
                      <a:r>
                        <a:rPr lang="en-GB" sz="1600" u="none" strike="noStrike" dirty="0">
                          <a:effectLst/>
                        </a:rPr>
                        <a:t>Punjab </a:t>
                      </a:r>
                      <a:endParaRPr lang="en-GB" sz="1600" b="0" i="0" u="none" strike="noStrike" dirty="0">
                        <a:solidFill>
                          <a:srgbClr val="000000"/>
                        </a:solidFill>
                        <a:effectLst/>
                        <a:latin typeface="Calibri"/>
                      </a:endParaRPr>
                    </a:p>
                  </a:txBody>
                  <a:tcPr marL="3055" marR="3055" marT="3055" marB="0" anchor="ctr"/>
                </a:tc>
                <a:tc rowSpan="4">
                  <a:txBody>
                    <a:bodyPr/>
                    <a:lstStyle/>
                    <a:p>
                      <a:pPr algn="ctr" fontAlgn="ctr"/>
                      <a:r>
                        <a:rPr lang="en-GB" sz="1400" u="none" strike="noStrike">
                          <a:effectLst/>
                        </a:rPr>
                        <a:t>50362</a:t>
                      </a:r>
                      <a:endParaRPr lang="en-GB" sz="1400" b="0" i="0" u="none" strike="noStrike">
                        <a:solidFill>
                          <a:srgbClr val="000000"/>
                        </a:solidFill>
                        <a:effectLst/>
                        <a:latin typeface="Calibri"/>
                      </a:endParaRPr>
                    </a:p>
                  </a:txBody>
                  <a:tcPr marL="3055" marR="3055" marT="3055" marB="0" anchor="ctr"/>
                </a:tc>
                <a:tc rowSpan="4">
                  <a:txBody>
                    <a:bodyPr/>
                    <a:lstStyle/>
                    <a:p>
                      <a:pPr algn="ctr" fontAlgn="ctr"/>
                      <a:r>
                        <a:rPr lang="en-GB" sz="1400" u="none" strike="noStrike">
                          <a:effectLst/>
                        </a:rPr>
                        <a:t>43340</a:t>
                      </a:r>
                      <a:endParaRPr lang="en-GB" sz="1400" b="0" i="0" u="none" strike="noStrike">
                        <a:solidFill>
                          <a:srgbClr val="000000"/>
                        </a:solidFill>
                        <a:effectLst/>
                        <a:latin typeface="Calibri"/>
                      </a:endParaRPr>
                    </a:p>
                  </a:txBody>
                  <a:tcPr marL="3055" marR="3055" marT="3055" marB="0" anchor="ctr"/>
                </a:tc>
                <a:tc rowSpan="4">
                  <a:txBody>
                    <a:bodyPr/>
                    <a:lstStyle/>
                    <a:p>
                      <a:pPr algn="ctr" fontAlgn="ctr"/>
                      <a:r>
                        <a:rPr lang="en-GB" sz="1400" u="none" strike="noStrike" dirty="0">
                          <a:effectLst/>
                        </a:rPr>
                        <a:t>52684</a:t>
                      </a:r>
                      <a:endParaRPr lang="en-GB" sz="1400" b="0" i="0" u="none" strike="noStrike" dirty="0">
                        <a:solidFill>
                          <a:srgbClr val="000000"/>
                        </a:solidFill>
                        <a:effectLst/>
                        <a:latin typeface="Calibri"/>
                      </a:endParaRPr>
                    </a:p>
                  </a:txBody>
                  <a:tcPr marL="3055" marR="3055" marT="3055" marB="0" anchor="ctr"/>
                </a:tc>
                <a:tc rowSpan="4">
                  <a:txBody>
                    <a:bodyPr/>
                    <a:lstStyle/>
                    <a:p>
                      <a:pPr algn="ctr" fontAlgn="ctr"/>
                      <a:r>
                        <a:rPr lang="en-GB" sz="1400" u="none" strike="noStrike" dirty="0">
                          <a:effectLst/>
                        </a:rPr>
                        <a:t>70071</a:t>
                      </a:r>
                      <a:endParaRPr lang="en-GB" sz="1400" b="0" i="0" u="none" strike="noStrike" dirty="0">
                        <a:solidFill>
                          <a:srgbClr val="000000"/>
                        </a:solidFill>
                        <a:effectLst/>
                        <a:latin typeface="Calibri"/>
                      </a:endParaRPr>
                    </a:p>
                  </a:txBody>
                  <a:tcPr marL="3055" marR="3055" marT="3055" marB="0" anchor="ctr"/>
                </a:tc>
                <a:tc rowSpan="4">
                  <a:txBody>
                    <a:bodyPr/>
                    <a:lstStyle/>
                    <a:p>
                      <a:pPr algn="ctr" fontAlgn="ctr"/>
                      <a:r>
                        <a:rPr lang="en-GB" sz="1400" u="none" strike="noStrike">
                          <a:effectLst/>
                        </a:rPr>
                        <a:t>1201</a:t>
                      </a:r>
                      <a:endParaRPr lang="en-GB" sz="1400" b="0" i="0" u="none" strike="noStrike">
                        <a:solidFill>
                          <a:srgbClr val="000000"/>
                        </a:solidFill>
                        <a:effectLst/>
                        <a:latin typeface="Calibri"/>
                      </a:endParaRPr>
                    </a:p>
                  </a:txBody>
                  <a:tcPr marL="3055" marR="3055" marT="3055" marB="0" anchor="ctr"/>
                </a:tc>
                <a:tc rowSpan="4">
                  <a:txBody>
                    <a:bodyPr/>
                    <a:lstStyle/>
                    <a:p>
                      <a:pPr algn="ctr" fontAlgn="ctr"/>
                      <a:r>
                        <a:rPr lang="en-GB" sz="1400" u="none" strike="noStrike" dirty="0">
                          <a:effectLst/>
                        </a:rPr>
                        <a:t>1201</a:t>
                      </a:r>
                      <a:endParaRPr lang="en-GB" sz="1400" b="0" i="0" u="none" strike="noStrike" dirty="0">
                        <a:solidFill>
                          <a:srgbClr val="000000"/>
                        </a:solidFill>
                        <a:effectLst/>
                        <a:latin typeface="Calibri"/>
                      </a:endParaRPr>
                    </a:p>
                  </a:txBody>
                  <a:tcPr marL="3055" marR="3055" marT="3055" marB="0" anchor="ctr"/>
                </a:tc>
                <a:tc rowSpan="4">
                  <a:txBody>
                    <a:bodyPr/>
                    <a:lstStyle/>
                    <a:p>
                      <a:pPr algn="ctr" fontAlgn="ctr"/>
                      <a:r>
                        <a:rPr lang="en-GB" sz="1400" u="none" strike="noStrike" dirty="0">
                          <a:effectLst/>
                        </a:rPr>
                        <a:t>187</a:t>
                      </a:r>
                      <a:endParaRPr lang="en-GB" sz="1400" b="0" i="0" u="none" strike="noStrike" dirty="0">
                        <a:solidFill>
                          <a:srgbClr val="000000"/>
                        </a:solidFill>
                        <a:effectLst/>
                        <a:latin typeface="Calibri"/>
                      </a:endParaRPr>
                    </a:p>
                  </a:txBody>
                  <a:tcPr marL="3055" marR="3055" marT="3055" marB="0" anchor="ctr"/>
                </a:tc>
                <a:tc>
                  <a:txBody>
                    <a:bodyPr/>
                    <a:lstStyle/>
                    <a:p>
                      <a:pPr algn="l" fontAlgn="ctr"/>
                      <a:r>
                        <a:rPr lang="en-GB" sz="600" u="none" strike="noStrike" dirty="0">
                          <a:effectLst/>
                        </a:rPr>
                        <a:t>RS                 -     79839</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CD                 –          85</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err="1">
                          <a:effectLst/>
                        </a:rPr>
                        <a:t>RTRWH</a:t>
                      </a:r>
                      <a:r>
                        <a:rPr lang="en-GB" sz="600" u="none" strike="noStrike" dirty="0">
                          <a:effectLst/>
                        </a:rPr>
                        <a:t>(H)    - 300000</a:t>
                      </a:r>
                      <a:endParaRPr lang="en-GB" sz="600" b="0" i="0" u="none" strike="noStrike" dirty="0">
                        <a:solidFill>
                          <a:srgbClr val="000000"/>
                        </a:solidFill>
                        <a:effectLst/>
                        <a:latin typeface="Calibri"/>
                      </a:endParaRPr>
                    </a:p>
                  </a:txBody>
                  <a:tcPr marL="3055" marR="3055" marT="3055" marB="0" anchor="ctr"/>
                </a:tc>
              </a:tr>
              <a:tr h="64150">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RTRWH(G &amp; I)- 75000</a:t>
                      </a:r>
                      <a:endParaRPr lang="en-GB" sz="600" b="0" i="0" u="none" strike="noStrike">
                        <a:solidFill>
                          <a:srgbClr val="000000"/>
                        </a:solidFill>
                        <a:effectLst/>
                        <a:latin typeface="Calibri"/>
                      </a:endParaRPr>
                    </a:p>
                  </a:txBody>
                  <a:tcPr marL="3055" marR="3055" marT="3055" marB="0" anchor="ctr"/>
                </a:tc>
              </a:tr>
              <a:tr h="61096">
                <a:tc rowSpan="5">
                  <a:txBody>
                    <a:bodyPr/>
                    <a:lstStyle/>
                    <a:p>
                      <a:pPr algn="just" fontAlgn="ctr"/>
                      <a:r>
                        <a:rPr lang="en-GB" sz="1600" u="none" strike="noStrike">
                          <a:effectLst/>
                        </a:rPr>
                        <a:t>18</a:t>
                      </a:r>
                      <a:endParaRPr lang="en-GB" sz="1600" b="0" i="0" u="none" strike="noStrike">
                        <a:solidFill>
                          <a:srgbClr val="000000"/>
                        </a:solidFill>
                        <a:effectLst/>
                        <a:latin typeface="Calibri"/>
                      </a:endParaRPr>
                    </a:p>
                  </a:txBody>
                  <a:tcPr marL="3055" marR="3055" marT="3055" marB="0" anchor="ctr"/>
                </a:tc>
                <a:tc rowSpan="5">
                  <a:txBody>
                    <a:bodyPr/>
                    <a:lstStyle/>
                    <a:p>
                      <a:pPr algn="just" fontAlgn="ctr"/>
                      <a:r>
                        <a:rPr lang="en-GB" sz="1600" u="none" strike="noStrike" dirty="0">
                          <a:effectLst/>
                        </a:rPr>
                        <a:t>Rajasthan</a:t>
                      </a:r>
                      <a:endParaRPr lang="en-GB" sz="1600" b="0" i="0" u="none" strike="noStrike" dirty="0">
                        <a:solidFill>
                          <a:srgbClr val="000000"/>
                        </a:solidFill>
                        <a:effectLst/>
                        <a:latin typeface="Calibri"/>
                      </a:endParaRPr>
                    </a:p>
                  </a:txBody>
                  <a:tcPr marL="3055" marR="3055" marT="3055" marB="0" anchor="ctr"/>
                </a:tc>
                <a:tc rowSpan="5">
                  <a:txBody>
                    <a:bodyPr/>
                    <a:lstStyle/>
                    <a:p>
                      <a:pPr algn="ctr" fontAlgn="ctr"/>
                      <a:r>
                        <a:rPr lang="en-GB" sz="1400" u="none" strike="noStrike">
                          <a:effectLst/>
                        </a:rPr>
                        <a:t>342239</a:t>
                      </a:r>
                      <a:endParaRPr lang="en-GB" sz="1400" b="0" i="0" u="none" strike="noStrike">
                        <a:solidFill>
                          <a:srgbClr val="000000"/>
                        </a:solidFill>
                        <a:effectLst/>
                        <a:latin typeface="Calibri"/>
                      </a:endParaRPr>
                    </a:p>
                  </a:txBody>
                  <a:tcPr marL="3055" marR="3055" marT="3055" marB="0" anchor="ctr"/>
                </a:tc>
                <a:tc rowSpan="5">
                  <a:txBody>
                    <a:bodyPr/>
                    <a:lstStyle/>
                    <a:p>
                      <a:pPr algn="ctr" fontAlgn="ctr"/>
                      <a:r>
                        <a:rPr lang="en-GB" sz="1400" u="none" strike="noStrike">
                          <a:effectLst/>
                        </a:rPr>
                        <a:t>160589</a:t>
                      </a:r>
                      <a:endParaRPr lang="en-GB" sz="1400" b="0" i="0" u="none" strike="noStrike">
                        <a:solidFill>
                          <a:srgbClr val="000000"/>
                        </a:solidFill>
                        <a:effectLst/>
                        <a:latin typeface="Calibri"/>
                      </a:endParaRPr>
                    </a:p>
                  </a:txBody>
                  <a:tcPr marL="3055" marR="3055" marT="3055" marB="0" anchor="ctr"/>
                </a:tc>
                <a:tc rowSpan="5">
                  <a:txBody>
                    <a:bodyPr/>
                    <a:lstStyle/>
                    <a:p>
                      <a:pPr algn="ctr" fontAlgn="ctr"/>
                      <a:r>
                        <a:rPr lang="en-GB" sz="1400" u="none" strike="noStrike">
                          <a:effectLst/>
                        </a:rPr>
                        <a:t>2724364</a:t>
                      </a:r>
                      <a:endParaRPr lang="en-GB" sz="1400" b="0" i="0" u="none" strike="noStrike">
                        <a:solidFill>
                          <a:srgbClr val="000000"/>
                        </a:solidFill>
                        <a:effectLst/>
                        <a:latin typeface="Calibri"/>
                      </a:endParaRPr>
                    </a:p>
                  </a:txBody>
                  <a:tcPr marL="3055" marR="3055" marT="3055" marB="0" anchor="ctr"/>
                </a:tc>
                <a:tc rowSpan="5">
                  <a:txBody>
                    <a:bodyPr/>
                    <a:lstStyle/>
                    <a:p>
                      <a:pPr algn="ctr" fontAlgn="ctr"/>
                      <a:r>
                        <a:rPr lang="en-GB" sz="1400" u="none" strike="noStrike">
                          <a:effectLst/>
                        </a:rPr>
                        <a:t>264109</a:t>
                      </a:r>
                      <a:endParaRPr lang="en-GB" sz="1400" b="0" i="0" u="none" strike="noStrike">
                        <a:solidFill>
                          <a:srgbClr val="000000"/>
                        </a:solidFill>
                        <a:effectLst/>
                        <a:latin typeface="Calibri"/>
                      </a:endParaRPr>
                    </a:p>
                  </a:txBody>
                  <a:tcPr marL="3055" marR="3055" marT="3055" marB="0" anchor="ctr"/>
                </a:tc>
                <a:tc rowSpan="5">
                  <a:txBody>
                    <a:bodyPr/>
                    <a:lstStyle/>
                    <a:p>
                      <a:pPr algn="ctr" fontAlgn="ctr"/>
                      <a:r>
                        <a:rPr lang="en-GB" sz="1400" u="none" strike="noStrike">
                          <a:effectLst/>
                        </a:rPr>
                        <a:t>860</a:t>
                      </a:r>
                      <a:endParaRPr lang="en-GB" sz="1400" b="0" i="0" u="none" strike="noStrike">
                        <a:solidFill>
                          <a:srgbClr val="000000"/>
                        </a:solidFill>
                        <a:effectLst/>
                        <a:latin typeface="Calibri"/>
                      </a:endParaRPr>
                    </a:p>
                  </a:txBody>
                  <a:tcPr marL="3055" marR="3055" marT="3055" marB="0" anchor="ctr"/>
                </a:tc>
                <a:tc rowSpan="5">
                  <a:txBody>
                    <a:bodyPr/>
                    <a:lstStyle/>
                    <a:p>
                      <a:pPr algn="ctr" fontAlgn="ctr"/>
                      <a:r>
                        <a:rPr lang="en-GB" sz="1400" u="none" strike="noStrike" dirty="0">
                          <a:effectLst/>
                        </a:rPr>
                        <a:t>860</a:t>
                      </a:r>
                      <a:endParaRPr lang="en-GB" sz="1400" b="0" i="0" u="none" strike="noStrike" dirty="0">
                        <a:solidFill>
                          <a:srgbClr val="000000"/>
                        </a:solidFill>
                        <a:effectLst/>
                        <a:latin typeface="Calibri"/>
                      </a:endParaRPr>
                    </a:p>
                  </a:txBody>
                  <a:tcPr marL="3055" marR="3055" marT="3055" marB="0" anchor="ctr"/>
                </a:tc>
                <a:tc rowSpan="5">
                  <a:txBody>
                    <a:bodyPr/>
                    <a:lstStyle/>
                    <a:p>
                      <a:pPr algn="ctr" fontAlgn="ctr"/>
                      <a:r>
                        <a:rPr lang="en-GB" sz="1400" u="none" strike="noStrike" dirty="0">
                          <a:effectLst/>
                        </a:rPr>
                        <a:t>47.42</a:t>
                      </a:r>
                      <a:endParaRPr lang="en-GB" sz="1400" b="0" i="0" u="none" strike="noStrike" dirty="0">
                        <a:solidFill>
                          <a:srgbClr val="000000"/>
                        </a:solidFill>
                        <a:effectLst/>
                        <a:latin typeface="Calibri"/>
                      </a:endParaRPr>
                    </a:p>
                  </a:txBody>
                  <a:tcPr marL="3055" marR="3055" marT="3055" marB="0" anchor="ctr"/>
                </a:tc>
                <a:tc>
                  <a:txBody>
                    <a:bodyPr/>
                    <a:lstStyle/>
                    <a:p>
                      <a:pPr algn="l" fontAlgn="ctr"/>
                      <a:r>
                        <a:rPr lang="en-GB" sz="600" u="none" strike="noStrike">
                          <a:effectLst/>
                        </a:rPr>
                        <a:t>P                     -      3010</a:t>
                      </a:r>
                      <a:endParaRPr lang="en-GB" sz="600" b="0" i="0" u="none" strike="noStrike">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Anicut            -        860</a:t>
                      </a:r>
                      <a:endParaRPr lang="en-GB" sz="600" b="0" i="0" u="none" strike="noStrike">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RS                  -      5733</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RTRWH(H)    - 475000 </a:t>
                      </a:r>
                      <a:endParaRPr lang="en-GB" sz="600" b="0" i="0" u="none" strike="noStrike">
                        <a:solidFill>
                          <a:srgbClr val="000000"/>
                        </a:solidFill>
                        <a:effectLst/>
                        <a:latin typeface="Calibri"/>
                      </a:endParaRPr>
                    </a:p>
                  </a:txBody>
                  <a:tcPr marL="3055" marR="3055" marT="3055" marB="0" anchor="ctr"/>
                </a:tc>
              </a:tr>
              <a:tr h="64150">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a:effectLst/>
                        </a:rPr>
                        <a:t>RTRWH(G &amp; I)  25000</a:t>
                      </a:r>
                      <a:endParaRPr lang="en-GB" sz="600" b="0" i="0" u="none" strike="noStrike">
                        <a:solidFill>
                          <a:srgbClr val="000000"/>
                        </a:solidFill>
                        <a:effectLst/>
                        <a:latin typeface="Calibri"/>
                      </a:endParaRPr>
                    </a:p>
                  </a:txBody>
                  <a:tcPr marL="3055" marR="3055" marT="3055" marB="0" anchor="ctr"/>
                </a:tc>
              </a:tr>
              <a:tr h="61096">
                <a:tc rowSpan="5">
                  <a:txBody>
                    <a:bodyPr/>
                    <a:lstStyle/>
                    <a:p>
                      <a:pPr algn="just" fontAlgn="ctr"/>
                      <a:r>
                        <a:rPr lang="en-GB" sz="1600" u="none" strike="noStrike">
                          <a:effectLst/>
                        </a:rPr>
                        <a:t>19</a:t>
                      </a:r>
                      <a:endParaRPr lang="en-GB" sz="1600" b="0" i="0" u="none" strike="noStrike">
                        <a:solidFill>
                          <a:srgbClr val="000000"/>
                        </a:solidFill>
                        <a:effectLst/>
                        <a:latin typeface="Calibri"/>
                      </a:endParaRPr>
                    </a:p>
                  </a:txBody>
                  <a:tcPr marL="3055" marR="3055" marT="3055" marB="0" anchor="ctr"/>
                </a:tc>
                <a:tc rowSpan="5">
                  <a:txBody>
                    <a:bodyPr/>
                    <a:lstStyle/>
                    <a:p>
                      <a:pPr algn="just" fontAlgn="ctr"/>
                      <a:r>
                        <a:rPr lang="en-GB" sz="1600" u="none" strike="noStrike" dirty="0">
                          <a:effectLst/>
                        </a:rPr>
                        <a:t>Sikkim </a:t>
                      </a:r>
                      <a:endParaRPr lang="en-GB" sz="1600" b="0" i="0" u="none" strike="noStrike" dirty="0">
                        <a:solidFill>
                          <a:srgbClr val="000000"/>
                        </a:solidFill>
                        <a:effectLst/>
                        <a:latin typeface="Calibri"/>
                      </a:endParaRPr>
                    </a:p>
                  </a:txBody>
                  <a:tcPr marL="3055" marR="3055" marT="3055" marB="0" anchor="ctr"/>
                </a:tc>
                <a:tc rowSpan="5">
                  <a:txBody>
                    <a:bodyPr/>
                    <a:lstStyle/>
                    <a:p>
                      <a:pPr algn="ctr" fontAlgn="ctr"/>
                      <a:r>
                        <a:rPr lang="en-GB" sz="1400" u="none" strike="noStrike">
                          <a:effectLst/>
                        </a:rPr>
                        <a:t>7096</a:t>
                      </a:r>
                      <a:endParaRPr lang="en-GB" sz="1400" b="0" i="0" u="none" strike="noStrike">
                        <a:solidFill>
                          <a:srgbClr val="000000"/>
                        </a:solidFill>
                        <a:effectLst/>
                        <a:latin typeface="Calibri"/>
                      </a:endParaRPr>
                    </a:p>
                  </a:txBody>
                  <a:tcPr marL="3055" marR="3055" marT="3055" marB="0" anchor="ctr"/>
                </a:tc>
                <a:tc rowSpan="5">
                  <a:txBody>
                    <a:bodyPr/>
                    <a:lstStyle/>
                    <a:p>
                      <a:pPr algn="ctr" fontAlgn="ctr"/>
                      <a:r>
                        <a:rPr lang="en-GB" sz="1400" u="none" strike="noStrike">
                          <a:effectLst/>
                        </a:rPr>
                        <a:t>500</a:t>
                      </a:r>
                      <a:endParaRPr lang="en-GB" sz="1400" b="0" i="0" u="none" strike="noStrike">
                        <a:solidFill>
                          <a:srgbClr val="000000"/>
                        </a:solidFill>
                        <a:effectLst/>
                        <a:latin typeface="Calibri"/>
                      </a:endParaRPr>
                    </a:p>
                  </a:txBody>
                  <a:tcPr marL="3055" marR="3055" marT="3055" marB="0" anchor="ctr"/>
                </a:tc>
                <a:tc rowSpan="5">
                  <a:txBody>
                    <a:bodyPr/>
                    <a:lstStyle/>
                    <a:p>
                      <a:pPr algn="ctr" fontAlgn="ctr"/>
                      <a:r>
                        <a:rPr lang="en-GB" sz="1400" u="none" strike="noStrike">
                          <a:effectLst/>
                        </a:rPr>
                        <a:t>1000</a:t>
                      </a:r>
                      <a:endParaRPr lang="en-GB" sz="1400" b="0" i="0" u="none" strike="noStrike">
                        <a:solidFill>
                          <a:srgbClr val="000000"/>
                        </a:solidFill>
                        <a:effectLst/>
                        <a:latin typeface="Calibri"/>
                      </a:endParaRPr>
                    </a:p>
                  </a:txBody>
                  <a:tcPr marL="3055" marR="3055" marT="3055" marB="0" anchor="ctr"/>
                </a:tc>
                <a:tc rowSpan="5">
                  <a:txBody>
                    <a:bodyPr/>
                    <a:lstStyle/>
                    <a:p>
                      <a:pPr algn="ctr" fontAlgn="ctr"/>
                      <a:r>
                        <a:rPr lang="en-GB" sz="1400" u="none" strike="noStrike">
                          <a:effectLst/>
                        </a:rPr>
                        <a:t>277</a:t>
                      </a:r>
                      <a:endParaRPr lang="en-GB" sz="1400" b="0" i="0" u="none" strike="noStrike">
                        <a:solidFill>
                          <a:srgbClr val="000000"/>
                        </a:solidFill>
                        <a:effectLst/>
                        <a:latin typeface="Calibri"/>
                      </a:endParaRPr>
                    </a:p>
                  </a:txBody>
                  <a:tcPr marL="3055" marR="3055" marT="3055" marB="0" anchor="ctr"/>
                </a:tc>
                <a:tc rowSpan="5">
                  <a:txBody>
                    <a:bodyPr/>
                    <a:lstStyle/>
                    <a:p>
                      <a:pPr algn="ctr" fontAlgn="ctr"/>
                      <a:r>
                        <a:rPr lang="en-GB" sz="1400" u="none" strike="noStrike">
                          <a:effectLst/>
                        </a:rPr>
                        <a:t>277</a:t>
                      </a:r>
                      <a:endParaRPr lang="en-GB" sz="1400" b="0" i="0" u="none" strike="noStrike">
                        <a:solidFill>
                          <a:srgbClr val="000000"/>
                        </a:solidFill>
                        <a:effectLst/>
                        <a:latin typeface="Calibri"/>
                      </a:endParaRPr>
                    </a:p>
                  </a:txBody>
                  <a:tcPr marL="3055" marR="3055" marT="3055" marB="0" anchor="ctr"/>
                </a:tc>
                <a:tc rowSpan="5">
                  <a:txBody>
                    <a:bodyPr/>
                    <a:lstStyle/>
                    <a:p>
                      <a:pPr algn="ctr" fontAlgn="ctr"/>
                      <a:r>
                        <a:rPr lang="en-GB" sz="1400" u="none" strike="noStrike" dirty="0">
                          <a:effectLst/>
                        </a:rPr>
                        <a:t>91</a:t>
                      </a:r>
                      <a:endParaRPr lang="en-GB" sz="1400" b="0" i="0" u="none" strike="noStrike" dirty="0">
                        <a:solidFill>
                          <a:srgbClr val="000000"/>
                        </a:solidFill>
                        <a:effectLst/>
                        <a:latin typeface="Calibri"/>
                      </a:endParaRPr>
                    </a:p>
                  </a:txBody>
                  <a:tcPr marL="3055" marR="3055" marT="3055" marB="0" anchor="ctr"/>
                </a:tc>
                <a:tc rowSpan="5">
                  <a:txBody>
                    <a:bodyPr/>
                    <a:lstStyle/>
                    <a:p>
                      <a:pPr algn="ctr" fontAlgn="ctr"/>
                      <a:r>
                        <a:rPr lang="en-GB" sz="1400" u="none" strike="noStrike" dirty="0">
                          <a:effectLst/>
                        </a:rPr>
                        <a:t>186</a:t>
                      </a:r>
                      <a:endParaRPr lang="en-GB" sz="1400" b="0" i="0" u="none" strike="noStrike" dirty="0">
                        <a:solidFill>
                          <a:srgbClr val="000000"/>
                        </a:solidFill>
                        <a:effectLst/>
                        <a:latin typeface="Calibri"/>
                      </a:endParaRPr>
                    </a:p>
                  </a:txBody>
                  <a:tcPr marL="3055" marR="3055" marT="3055" marB="0" anchor="ctr"/>
                </a:tc>
                <a:tc>
                  <a:txBody>
                    <a:bodyPr/>
                    <a:lstStyle/>
                    <a:p>
                      <a:pPr algn="l" fontAlgn="ctr"/>
                      <a:r>
                        <a:rPr lang="en-GB" sz="600" u="none" strike="noStrike" dirty="0">
                          <a:effectLst/>
                        </a:rPr>
                        <a:t>SD                 -       1400</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G/CD/NB        -       180</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CP/</a:t>
                      </a:r>
                      <a:r>
                        <a:rPr lang="en-GB" sz="600" u="none" strike="noStrike" dirty="0" err="1">
                          <a:effectLst/>
                        </a:rPr>
                        <a:t>SSD</a:t>
                      </a:r>
                      <a:r>
                        <a:rPr lang="en-GB" sz="600" u="none" strike="noStrike" dirty="0">
                          <a:effectLst/>
                        </a:rPr>
                        <a:t>         -       325</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err="1">
                          <a:effectLst/>
                        </a:rPr>
                        <a:t>RTRWH</a:t>
                      </a:r>
                      <a:r>
                        <a:rPr lang="en-GB" sz="600" u="none" strike="noStrike" dirty="0">
                          <a:effectLst/>
                        </a:rPr>
                        <a:t>(H)  -     4750 </a:t>
                      </a:r>
                      <a:endParaRPr lang="en-GB" sz="600" b="0" i="0" u="none" strike="noStrike" dirty="0">
                        <a:solidFill>
                          <a:srgbClr val="000000"/>
                        </a:solidFill>
                        <a:effectLst/>
                        <a:latin typeface="Calibri"/>
                      </a:endParaRPr>
                    </a:p>
                  </a:txBody>
                  <a:tcPr marL="3055" marR="3055" marT="3055" marB="0" anchor="ctr"/>
                </a:tc>
              </a:tr>
              <a:tr h="64150">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err="1">
                          <a:effectLst/>
                        </a:rPr>
                        <a:t>RTRWH</a:t>
                      </a:r>
                      <a:r>
                        <a:rPr lang="en-GB" sz="600" u="none" strike="noStrike" dirty="0">
                          <a:effectLst/>
                        </a:rPr>
                        <a:t>(G &amp; I)-   250</a:t>
                      </a:r>
                      <a:endParaRPr lang="en-GB" sz="600" b="0" i="0" u="none" strike="noStrike" dirty="0">
                        <a:solidFill>
                          <a:srgbClr val="000000"/>
                        </a:solidFill>
                        <a:effectLst/>
                        <a:latin typeface="Calibri"/>
                      </a:endParaRPr>
                    </a:p>
                  </a:txBody>
                  <a:tcPr marL="3055" marR="3055" marT="3055" marB="0" anchor="ctr"/>
                </a:tc>
              </a:tr>
              <a:tr h="61096">
                <a:tc rowSpan="6">
                  <a:txBody>
                    <a:bodyPr/>
                    <a:lstStyle/>
                    <a:p>
                      <a:pPr algn="just" fontAlgn="ctr"/>
                      <a:r>
                        <a:rPr lang="en-GB" sz="1600" u="none" strike="noStrike">
                          <a:effectLst/>
                        </a:rPr>
                        <a:t>20</a:t>
                      </a:r>
                      <a:endParaRPr lang="en-GB" sz="1600" b="0" i="0" u="none" strike="noStrike">
                        <a:solidFill>
                          <a:srgbClr val="000000"/>
                        </a:solidFill>
                        <a:effectLst/>
                        <a:latin typeface="Calibri"/>
                      </a:endParaRPr>
                    </a:p>
                  </a:txBody>
                  <a:tcPr marL="3055" marR="3055" marT="3055" marB="0" anchor="ctr"/>
                </a:tc>
                <a:tc rowSpan="6">
                  <a:txBody>
                    <a:bodyPr/>
                    <a:lstStyle/>
                    <a:p>
                      <a:pPr algn="just" fontAlgn="ctr"/>
                      <a:r>
                        <a:rPr lang="en-GB" sz="1600" u="none" strike="noStrike" dirty="0">
                          <a:effectLst/>
                        </a:rPr>
                        <a:t>Tamil Nadu</a:t>
                      </a:r>
                      <a:endParaRPr lang="en-GB" sz="1600" b="0" i="0" u="none" strike="noStrike" dirty="0">
                        <a:solidFill>
                          <a:srgbClr val="000000"/>
                        </a:solidFill>
                        <a:effectLst/>
                        <a:latin typeface="Calibri"/>
                      </a:endParaRPr>
                    </a:p>
                  </a:txBody>
                  <a:tcPr marL="3055" marR="3055" marT="3055" marB="0" anchor="ctr"/>
                </a:tc>
                <a:tc rowSpan="6">
                  <a:txBody>
                    <a:bodyPr/>
                    <a:lstStyle/>
                    <a:p>
                      <a:pPr algn="ctr" fontAlgn="ctr"/>
                      <a:r>
                        <a:rPr lang="en-GB" sz="1400" u="none" strike="noStrike">
                          <a:effectLst/>
                        </a:rPr>
                        <a:t>130058</a:t>
                      </a:r>
                      <a:endParaRPr lang="en-GB" sz="1400" b="0" i="0" u="none" strike="noStrike">
                        <a:solidFill>
                          <a:srgbClr val="000000"/>
                        </a:solidFill>
                        <a:effectLst/>
                        <a:latin typeface="Calibri"/>
                      </a:endParaRPr>
                    </a:p>
                  </a:txBody>
                  <a:tcPr marL="3055" marR="3055" marT="3055" marB="0" anchor="ctr"/>
                </a:tc>
                <a:tc rowSpan="6">
                  <a:txBody>
                    <a:bodyPr/>
                    <a:lstStyle/>
                    <a:p>
                      <a:pPr algn="ctr" fontAlgn="ctr"/>
                      <a:r>
                        <a:rPr lang="en-GB" sz="1400" u="none" strike="noStrike">
                          <a:effectLst/>
                        </a:rPr>
                        <a:t>68839</a:t>
                      </a:r>
                      <a:endParaRPr lang="en-GB" sz="1400" b="0" i="0" u="none" strike="noStrike">
                        <a:solidFill>
                          <a:srgbClr val="000000"/>
                        </a:solidFill>
                        <a:effectLst/>
                        <a:latin typeface="Calibri"/>
                      </a:endParaRPr>
                    </a:p>
                  </a:txBody>
                  <a:tcPr marL="3055" marR="3055" marT="3055" marB="0" anchor="ctr"/>
                </a:tc>
                <a:tc rowSpan="6">
                  <a:txBody>
                    <a:bodyPr/>
                    <a:lstStyle/>
                    <a:p>
                      <a:pPr algn="ctr" fontAlgn="ctr"/>
                      <a:r>
                        <a:rPr lang="en-GB" sz="1400" u="none" strike="noStrike">
                          <a:effectLst/>
                        </a:rPr>
                        <a:t>215937.2</a:t>
                      </a:r>
                      <a:endParaRPr lang="en-GB" sz="1400" b="0" i="0" u="none" strike="noStrike">
                        <a:solidFill>
                          <a:srgbClr val="000000"/>
                        </a:solidFill>
                        <a:effectLst/>
                        <a:latin typeface="Calibri"/>
                      </a:endParaRPr>
                    </a:p>
                  </a:txBody>
                  <a:tcPr marL="3055" marR="3055" marT="3055" marB="0" anchor="ctr"/>
                </a:tc>
                <a:tc rowSpan="6">
                  <a:txBody>
                    <a:bodyPr/>
                    <a:lstStyle/>
                    <a:p>
                      <a:pPr algn="ctr" fontAlgn="ctr"/>
                      <a:r>
                        <a:rPr lang="en-GB" sz="1400" u="none" strike="noStrike">
                          <a:effectLst/>
                        </a:rPr>
                        <a:t>5982.64</a:t>
                      </a:r>
                      <a:endParaRPr lang="en-GB" sz="1400" b="0" i="0" u="none" strike="noStrike">
                        <a:solidFill>
                          <a:srgbClr val="000000"/>
                        </a:solidFill>
                        <a:effectLst/>
                        <a:latin typeface="Calibri"/>
                      </a:endParaRPr>
                    </a:p>
                  </a:txBody>
                  <a:tcPr marL="3055" marR="3055" marT="3055" marB="0" anchor="ctr"/>
                </a:tc>
                <a:tc rowSpan="6">
                  <a:txBody>
                    <a:bodyPr/>
                    <a:lstStyle/>
                    <a:p>
                      <a:pPr algn="ctr" fontAlgn="ctr"/>
                      <a:r>
                        <a:rPr lang="en-GB" sz="1400" u="none" strike="noStrike">
                          <a:effectLst/>
                        </a:rPr>
                        <a:t>712.3</a:t>
                      </a:r>
                      <a:endParaRPr lang="en-GB" sz="1400" b="0" i="0" u="none" strike="noStrike">
                        <a:solidFill>
                          <a:srgbClr val="000000"/>
                        </a:solidFill>
                        <a:effectLst/>
                        <a:latin typeface="Calibri"/>
                      </a:endParaRPr>
                    </a:p>
                  </a:txBody>
                  <a:tcPr marL="3055" marR="3055" marT="3055" marB="0" anchor="ctr"/>
                </a:tc>
                <a:tc rowSpan="6">
                  <a:txBody>
                    <a:bodyPr/>
                    <a:lstStyle/>
                    <a:p>
                      <a:pPr algn="ctr" fontAlgn="ctr"/>
                      <a:r>
                        <a:rPr lang="en-GB" sz="1400" u="none" strike="noStrike">
                          <a:effectLst/>
                        </a:rPr>
                        <a:t>712.3</a:t>
                      </a:r>
                      <a:endParaRPr lang="en-GB" sz="1400" b="0" i="0" u="none" strike="noStrike">
                        <a:solidFill>
                          <a:srgbClr val="000000"/>
                        </a:solidFill>
                        <a:effectLst/>
                        <a:latin typeface="Calibri"/>
                      </a:endParaRPr>
                    </a:p>
                  </a:txBody>
                  <a:tcPr marL="3055" marR="3055" marT="3055" marB="0" anchor="ctr"/>
                </a:tc>
                <a:tc rowSpan="6">
                  <a:txBody>
                    <a:bodyPr/>
                    <a:lstStyle/>
                    <a:p>
                      <a:pPr algn="ctr" fontAlgn="ctr"/>
                      <a:r>
                        <a:rPr lang="en-GB" sz="1400" u="none" strike="noStrike" dirty="0">
                          <a:effectLst/>
                        </a:rPr>
                        <a:t>Nil*</a:t>
                      </a:r>
                      <a:endParaRPr lang="en-GB" sz="1400" b="0" i="0" u="none" strike="noStrike" dirty="0">
                        <a:solidFill>
                          <a:srgbClr val="000000"/>
                        </a:solidFill>
                        <a:effectLst/>
                        <a:latin typeface="Calibri"/>
                      </a:endParaRPr>
                    </a:p>
                  </a:txBody>
                  <a:tcPr marL="3055" marR="3055" marT="3055" marB="0" anchor="ctr"/>
                </a:tc>
                <a:tc>
                  <a:txBody>
                    <a:bodyPr/>
                    <a:lstStyle/>
                    <a:p>
                      <a:pPr algn="l" fontAlgn="ctr"/>
                      <a:r>
                        <a:rPr lang="en-GB" sz="600" u="none" strike="noStrike" dirty="0">
                          <a:effectLst/>
                        </a:rPr>
                        <a:t>P                     -      5388</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CD/NB           -    16163</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RS                   - 154578</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err="1">
                          <a:effectLst/>
                        </a:rPr>
                        <a:t>RTW</a:t>
                      </a:r>
                      <a:r>
                        <a:rPr lang="en-GB" sz="600" u="none" strike="noStrike" dirty="0">
                          <a:effectLst/>
                        </a:rPr>
                        <a:t>               -       743</a:t>
                      </a:r>
                      <a:endParaRPr lang="en-GB" sz="600" b="0" i="0" u="none" strike="noStrike" dirty="0">
                        <a:solidFill>
                          <a:srgbClr val="000000"/>
                        </a:solidFill>
                        <a:effectLst/>
                        <a:latin typeface="Calibri"/>
                      </a:endParaRPr>
                    </a:p>
                  </a:txBody>
                  <a:tcPr marL="3055" marR="3055" marT="3055" marB="0" anchor="ctr"/>
                </a:tc>
              </a:tr>
              <a:tr h="6109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RT(KM)-         -      539</a:t>
                      </a:r>
                      <a:endParaRPr lang="en-GB" sz="600" b="0" i="0" u="none" strike="noStrike" dirty="0">
                        <a:solidFill>
                          <a:srgbClr val="000000"/>
                        </a:solidFill>
                        <a:effectLst/>
                        <a:latin typeface="Calibri"/>
                      </a:endParaRPr>
                    </a:p>
                  </a:txBody>
                  <a:tcPr marL="3055" marR="3055" marT="3055" marB="0" anchor="ctr"/>
                </a:tc>
              </a:tr>
              <a:tr h="64150">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600" u="none" strike="noStrike" dirty="0">
                          <a:effectLst/>
                        </a:rPr>
                        <a:t>FP/RP              -   16163</a:t>
                      </a:r>
                      <a:endParaRPr lang="en-GB" sz="600" b="0" i="0" u="none" strike="noStrike" dirty="0">
                        <a:solidFill>
                          <a:srgbClr val="000000"/>
                        </a:solidFill>
                        <a:effectLst/>
                        <a:latin typeface="Calibri"/>
                      </a:endParaRPr>
                    </a:p>
                  </a:txBody>
                  <a:tcPr marL="3055" marR="3055" marT="3055" marB="0" anchor="ctr"/>
                </a:tc>
              </a:tr>
            </a:tbl>
          </a:graphicData>
        </a:graphic>
      </p:graphicFrame>
    </p:spTree>
    <p:extLst>
      <p:ext uri="{BB962C8B-B14F-4D97-AF65-F5344CB8AC3E}">
        <p14:creationId xmlns:p14="http://schemas.microsoft.com/office/powerpoint/2010/main" val="1983407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82553441"/>
              </p:ext>
            </p:extLst>
          </p:nvPr>
        </p:nvGraphicFramePr>
        <p:xfrm>
          <a:off x="-4" y="2"/>
          <a:ext cx="9144002" cy="7970078"/>
        </p:xfrm>
        <a:graphic>
          <a:graphicData uri="http://schemas.openxmlformats.org/drawingml/2006/table">
            <a:tbl>
              <a:tblPr>
                <a:tableStyleId>{5C22544A-7EE6-4342-B048-85BDC9FD1C3A}</a:tableStyleId>
              </a:tblPr>
              <a:tblGrid>
                <a:gridCol w="539556"/>
                <a:gridCol w="1152128"/>
                <a:gridCol w="720080"/>
                <a:gridCol w="936104"/>
                <a:gridCol w="936104"/>
                <a:gridCol w="864096"/>
                <a:gridCol w="936104"/>
                <a:gridCol w="792088"/>
                <a:gridCol w="1152128"/>
                <a:gridCol w="1115614"/>
              </a:tblGrid>
              <a:tr h="740536">
                <a:tc>
                  <a:txBody>
                    <a:bodyPr/>
                    <a:lstStyle/>
                    <a:p>
                      <a:pPr algn="ctr" fontAlgn="ctr"/>
                      <a:r>
                        <a:rPr lang="en-GB" sz="1050" b="1" u="none" strike="noStrike" dirty="0" err="1">
                          <a:effectLst/>
                        </a:rPr>
                        <a:t>S.N</a:t>
                      </a:r>
                      <a:r>
                        <a:rPr lang="en-GB" sz="1050" b="1" u="none" strike="noStrike" dirty="0">
                          <a:effectLst/>
                        </a:rPr>
                        <a:t>.</a:t>
                      </a:r>
                      <a:endParaRPr lang="en-GB" sz="1050" b="1" i="0" u="none" strike="noStrike" dirty="0">
                        <a:solidFill>
                          <a:srgbClr val="000000"/>
                        </a:solidFill>
                        <a:effectLst/>
                        <a:latin typeface="Calibri"/>
                      </a:endParaRPr>
                    </a:p>
                  </a:txBody>
                  <a:tcPr marL="4204" marR="4204" marT="4204" marB="0" anchor="ctr"/>
                </a:tc>
                <a:tc>
                  <a:txBody>
                    <a:bodyPr/>
                    <a:lstStyle/>
                    <a:p>
                      <a:pPr algn="ctr" fontAlgn="ctr"/>
                      <a:r>
                        <a:rPr lang="en-GB" sz="1050" b="1" u="none" strike="noStrike" dirty="0">
                          <a:effectLst/>
                        </a:rPr>
                        <a:t>State /UT</a:t>
                      </a:r>
                      <a:endParaRPr lang="en-GB" sz="1050" b="1" i="0" u="none" strike="noStrike" dirty="0">
                        <a:solidFill>
                          <a:srgbClr val="000000"/>
                        </a:solidFill>
                        <a:effectLst/>
                        <a:latin typeface="Calibri"/>
                      </a:endParaRPr>
                    </a:p>
                  </a:txBody>
                  <a:tcPr marL="4204" marR="4204" marT="4204" marB="0" anchor="ctr"/>
                </a:tc>
                <a:tc>
                  <a:txBody>
                    <a:bodyPr/>
                    <a:lstStyle/>
                    <a:p>
                      <a:pPr marL="0" algn="l" defTabSz="914400" rtl="0" eaLnBrk="1" fontAlgn="ctr" latinLnBrk="0" hangingPunct="1"/>
                      <a:r>
                        <a:rPr lang="en-GB" sz="800" b="1" u="none" strike="noStrike" kern="1200" dirty="0">
                          <a:solidFill>
                            <a:schemeClr val="dk1"/>
                          </a:solidFill>
                          <a:effectLst/>
                          <a:latin typeface="Bodoni MT Black" panose="02070A03080606020203" pitchFamily="18" charset="0"/>
                          <a:ea typeface="+mn-ea"/>
                          <a:cs typeface="+mn-cs"/>
                        </a:rPr>
                        <a:t>Area(sq.km)</a:t>
                      </a:r>
                    </a:p>
                  </a:txBody>
                  <a:tcPr marL="4204" marR="4204" marT="4204" marB="0" anchor="ctr"/>
                </a:tc>
                <a:tc>
                  <a:txBody>
                    <a:bodyPr/>
                    <a:lstStyle/>
                    <a:p>
                      <a:pPr marL="0" algn="l" defTabSz="914400" rtl="0" eaLnBrk="1" fontAlgn="ctr" latinLnBrk="0" hangingPunct="1"/>
                      <a:r>
                        <a:rPr lang="en-GB" sz="800" b="1" u="none" strike="noStrike" kern="1200" dirty="0">
                          <a:solidFill>
                            <a:schemeClr val="dk1"/>
                          </a:solidFill>
                          <a:effectLst/>
                          <a:latin typeface="Bodoni MT Black" panose="02070A03080606020203" pitchFamily="18" charset="0"/>
                          <a:ea typeface="+mn-ea"/>
                          <a:cs typeface="+mn-cs"/>
                        </a:rPr>
                        <a:t>Area feasible for artificial recharge(sq.km)</a:t>
                      </a:r>
                    </a:p>
                  </a:txBody>
                  <a:tcPr marL="4204" marR="4204" marT="4204" marB="0" anchor="ctr"/>
                </a:tc>
                <a:tc>
                  <a:txBody>
                    <a:bodyPr/>
                    <a:lstStyle/>
                    <a:p>
                      <a:pPr marL="0" algn="l" defTabSz="914400" rtl="0" eaLnBrk="1" fontAlgn="ctr" latinLnBrk="0" hangingPunct="1"/>
                      <a:r>
                        <a:rPr lang="en-GB" sz="800" b="1" u="none" strike="noStrike" kern="1200" dirty="0">
                          <a:solidFill>
                            <a:schemeClr val="dk1"/>
                          </a:solidFill>
                          <a:effectLst/>
                          <a:latin typeface="Bodoni MT Black" panose="02070A03080606020203" pitchFamily="18" charset="0"/>
                          <a:ea typeface="+mn-ea"/>
                          <a:cs typeface="+mn-cs"/>
                        </a:rPr>
                        <a:t>Volume of unsaturated zone available for recharge(MCM)</a:t>
                      </a:r>
                    </a:p>
                  </a:txBody>
                  <a:tcPr marL="4204" marR="4204" marT="4204" marB="0" anchor="ctr"/>
                </a:tc>
                <a:tc>
                  <a:txBody>
                    <a:bodyPr/>
                    <a:lstStyle/>
                    <a:p>
                      <a:pPr marL="0" algn="l" defTabSz="914400" rtl="0" eaLnBrk="1" fontAlgn="ctr" latinLnBrk="0" hangingPunct="1"/>
                      <a:r>
                        <a:rPr lang="en-GB" sz="800" b="1" u="none" strike="noStrike" kern="1200" dirty="0">
                          <a:solidFill>
                            <a:schemeClr val="dk1"/>
                          </a:solidFill>
                          <a:effectLst/>
                          <a:latin typeface="Bodoni MT Black" panose="02070A03080606020203" pitchFamily="18" charset="0"/>
                          <a:ea typeface="+mn-ea"/>
                          <a:cs typeface="+mn-cs"/>
                        </a:rPr>
                        <a:t>Volume of water required for recharge(MCM)</a:t>
                      </a:r>
                    </a:p>
                  </a:txBody>
                  <a:tcPr marL="4204" marR="4204" marT="4204" marB="0" anchor="ctr"/>
                </a:tc>
                <a:tc>
                  <a:txBody>
                    <a:bodyPr/>
                    <a:lstStyle/>
                    <a:p>
                      <a:pPr marL="0" algn="l" defTabSz="914400" rtl="0" eaLnBrk="1" fontAlgn="ctr" latinLnBrk="0" hangingPunct="1"/>
                      <a:r>
                        <a:rPr lang="en-GB" sz="800" b="1" u="none" strike="noStrike" kern="1200" dirty="0">
                          <a:solidFill>
                            <a:schemeClr val="dk1"/>
                          </a:solidFill>
                          <a:effectLst/>
                          <a:latin typeface="Bodoni MT Black" panose="02070A03080606020203" pitchFamily="18" charset="0"/>
                          <a:ea typeface="+mn-ea"/>
                          <a:cs typeface="+mn-cs"/>
                        </a:rPr>
                        <a:t>Volume of surplus local/ distant source available for recharge(MCM)</a:t>
                      </a:r>
                    </a:p>
                  </a:txBody>
                  <a:tcPr marL="4204" marR="4204" marT="4204" marB="0" anchor="ctr"/>
                </a:tc>
                <a:tc>
                  <a:txBody>
                    <a:bodyPr/>
                    <a:lstStyle/>
                    <a:p>
                      <a:pPr marL="0" algn="l" defTabSz="914400" rtl="0" eaLnBrk="1" fontAlgn="ctr" latinLnBrk="0" hangingPunct="1"/>
                      <a:r>
                        <a:rPr lang="en-GB" sz="800" b="1" u="none" strike="noStrike" kern="1200" dirty="0">
                          <a:solidFill>
                            <a:schemeClr val="dk1"/>
                          </a:solidFill>
                          <a:effectLst/>
                          <a:latin typeface="Bodoni MT Black" panose="02070A03080606020203" pitchFamily="18" charset="0"/>
                          <a:ea typeface="+mn-ea"/>
                          <a:cs typeface="+mn-cs"/>
                        </a:rPr>
                        <a:t>Volume of water to be harnessed(MCM)</a:t>
                      </a:r>
                    </a:p>
                  </a:txBody>
                  <a:tcPr marL="4204" marR="4204" marT="4204" marB="0" anchor="ctr"/>
                </a:tc>
                <a:tc>
                  <a:txBody>
                    <a:bodyPr/>
                    <a:lstStyle/>
                    <a:p>
                      <a:pPr marL="0" algn="l" defTabSz="914400" rtl="0" eaLnBrk="1" fontAlgn="ctr" latinLnBrk="0" hangingPunct="1"/>
                      <a:r>
                        <a:rPr lang="en-GB" sz="800" b="1" u="none" strike="noStrike" kern="1200" dirty="0">
                          <a:solidFill>
                            <a:schemeClr val="dk1"/>
                          </a:solidFill>
                          <a:effectLst/>
                          <a:latin typeface="Bodoni MT Black" panose="02070A03080606020203" pitchFamily="18" charset="0"/>
                          <a:ea typeface="+mn-ea"/>
                          <a:cs typeface="+mn-cs"/>
                        </a:rPr>
                        <a:t>Volume of water to be harnessed through </a:t>
                      </a:r>
                      <a:r>
                        <a:rPr lang="en-GB" sz="800" b="1" u="none" strike="noStrike" kern="1200" dirty="0" err="1">
                          <a:solidFill>
                            <a:schemeClr val="dk1"/>
                          </a:solidFill>
                          <a:effectLst/>
                          <a:latin typeface="Bodoni MT Black" panose="02070A03080606020203" pitchFamily="18" charset="0"/>
                          <a:ea typeface="+mn-ea"/>
                          <a:cs typeface="+mn-cs"/>
                        </a:rPr>
                        <a:t>RTRWH</a:t>
                      </a:r>
                      <a:r>
                        <a:rPr lang="en-GB" sz="800" b="1" u="none" strike="noStrike" kern="1200" dirty="0">
                          <a:solidFill>
                            <a:schemeClr val="dk1"/>
                          </a:solidFill>
                          <a:effectLst/>
                          <a:latin typeface="Bodoni MT Black" panose="02070A03080606020203" pitchFamily="18" charset="0"/>
                          <a:ea typeface="+mn-ea"/>
                          <a:cs typeface="+mn-cs"/>
                        </a:rPr>
                        <a:t>(MCM)</a:t>
                      </a:r>
                    </a:p>
                  </a:txBody>
                  <a:tcPr marL="4204" marR="4204" marT="4204" marB="0" anchor="ctr"/>
                </a:tc>
                <a:tc>
                  <a:txBody>
                    <a:bodyPr/>
                    <a:lstStyle/>
                    <a:p>
                      <a:pPr marL="0" algn="l" defTabSz="914400" rtl="0" eaLnBrk="1" fontAlgn="ctr" latinLnBrk="0" hangingPunct="1"/>
                      <a:r>
                        <a:rPr lang="en-GB" sz="800" b="1" u="none" strike="noStrike" kern="1200" dirty="0">
                          <a:solidFill>
                            <a:schemeClr val="dk1"/>
                          </a:solidFill>
                          <a:effectLst/>
                          <a:latin typeface="Bodoni MT Black" panose="02070A03080606020203" pitchFamily="18" charset="0"/>
                          <a:ea typeface="+mn-ea"/>
                          <a:cs typeface="+mn-cs"/>
                        </a:rPr>
                        <a:t>Types of artificial recharge structures feasible Number</a:t>
                      </a:r>
                    </a:p>
                  </a:txBody>
                  <a:tcPr marL="4204" marR="4204" marT="4204" marB="0" anchor="ctr"/>
                </a:tc>
              </a:tr>
              <a:tr h="129746">
                <a:tc rowSpan="5">
                  <a:txBody>
                    <a:bodyPr/>
                    <a:lstStyle/>
                    <a:p>
                      <a:pPr algn="just" fontAlgn="ctr"/>
                      <a:r>
                        <a:rPr lang="en-GB" sz="1800" u="none" strike="noStrike" dirty="0">
                          <a:effectLst/>
                        </a:rPr>
                        <a:t>21</a:t>
                      </a:r>
                      <a:endParaRPr lang="en-GB" sz="1800" b="0" i="0" u="none" strike="noStrike" dirty="0">
                        <a:solidFill>
                          <a:srgbClr val="000000"/>
                        </a:solidFill>
                        <a:effectLst/>
                        <a:latin typeface="Calibri"/>
                      </a:endParaRPr>
                    </a:p>
                  </a:txBody>
                  <a:tcPr marL="4204" marR="4204" marT="4204" marB="0" anchor="ctr"/>
                </a:tc>
                <a:tc rowSpan="5">
                  <a:txBody>
                    <a:bodyPr/>
                    <a:lstStyle/>
                    <a:p>
                      <a:pPr algn="just" fontAlgn="ctr"/>
                      <a:r>
                        <a:rPr lang="en-GB" sz="1800" u="none" strike="noStrike" dirty="0">
                          <a:effectLst/>
                        </a:rPr>
                        <a:t>Uttar Pradesh</a:t>
                      </a:r>
                      <a:endParaRPr lang="en-GB" sz="1800" b="0" i="0" u="none" strike="noStrike" dirty="0">
                        <a:solidFill>
                          <a:srgbClr val="000000"/>
                        </a:solidFill>
                        <a:effectLst/>
                        <a:latin typeface="Calibri"/>
                      </a:endParaRPr>
                    </a:p>
                  </a:txBody>
                  <a:tcPr marL="4204" marR="4204" marT="4204" marB="0" anchor="ctr"/>
                </a:tc>
                <a:tc rowSpan="5">
                  <a:txBody>
                    <a:bodyPr/>
                    <a:lstStyle/>
                    <a:p>
                      <a:pPr algn="ctr" fontAlgn="ctr"/>
                      <a:r>
                        <a:rPr lang="en-GB" sz="1600" u="none" strike="noStrike" dirty="0">
                          <a:effectLst/>
                        </a:rPr>
                        <a:t>240928</a:t>
                      </a:r>
                      <a:endParaRPr lang="en-GB" sz="1600" b="0" i="0" u="none" strike="noStrike" dirty="0">
                        <a:solidFill>
                          <a:srgbClr val="000000"/>
                        </a:solidFill>
                        <a:effectLst/>
                        <a:latin typeface="Calibri"/>
                      </a:endParaRPr>
                    </a:p>
                  </a:txBody>
                  <a:tcPr marL="4204" marR="4204" marT="4204" marB="0" anchor="ctr"/>
                </a:tc>
                <a:tc rowSpan="5">
                  <a:txBody>
                    <a:bodyPr/>
                    <a:lstStyle/>
                    <a:p>
                      <a:pPr algn="ctr" fontAlgn="ctr"/>
                      <a:r>
                        <a:rPr lang="en-GB" sz="1600" u="none" strike="noStrike" dirty="0">
                          <a:effectLst/>
                        </a:rPr>
                        <a:t>110783</a:t>
                      </a:r>
                      <a:endParaRPr lang="en-GB" sz="1600" b="0" i="0" u="none" strike="noStrike" dirty="0">
                        <a:solidFill>
                          <a:srgbClr val="000000"/>
                        </a:solidFill>
                        <a:effectLst/>
                        <a:latin typeface="Calibri"/>
                      </a:endParaRPr>
                    </a:p>
                  </a:txBody>
                  <a:tcPr marL="4204" marR="4204" marT="4204" marB="0" anchor="ctr"/>
                </a:tc>
                <a:tc rowSpan="5">
                  <a:txBody>
                    <a:bodyPr/>
                    <a:lstStyle/>
                    <a:p>
                      <a:pPr algn="ctr" fontAlgn="ctr"/>
                      <a:r>
                        <a:rPr lang="en-GB" sz="1600" u="none" strike="noStrike" dirty="0">
                          <a:effectLst/>
                        </a:rPr>
                        <a:t>57831</a:t>
                      </a:r>
                      <a:endParaRPr lang="en-GB" sz="1600" b="0" i="0" u="none" strike="noStrike" dirty="0">
                        <a:solidFill>
                          <a:srgbClr val="000000"/>
                        </a:solidFill>
                        <a:effectLst/>
                        <a:latin typeface="Calibri"/>
                      </a:endParaRPr>
                    </a:p>
                  </a:txBody>
                  <a:tcPr marL="4204" marR="4204" marT="4204" marB="0" anchor="ctr"/>
                </a:tc>
                <a:tc rowSpan="5">
                  <a:txBody>
                    <a:bodyPr/>
                    <a:lstStyle/>
                    <a:p>
                      <a:pPr algn="ctr" fontAlgn="ctr"/>
                      <a:r>
                        <a:rPr lang="en-GB" sz="1600" u="none" strike="noStrike" dirty="0">
                          <a:effectLst/>
                        </a:rPr>
                        <a:t>76915</a:t>
                      </a:r>
                      <a:endParaRPr lang="en-GB" sz="1600" b="0" i="0" u="none" strike="noStrike" dirty="0">
                        <a:solidFill>
                          <a:srgbClr val="000000"/>
                        </a:solidFill>
                        <a:effectLst/>
                        <a:latin typeface="Calibri"/>
                      </a:endParaRPr>
                    </a:p>
                  </a:txBody>
                  <a:tcPr marL="4204" marR="4204" marT="4204" marB="0" anchor="ctr"/>
                </a:tc>
                <a:tc rowSpan="5">
                  <a:txBody>
                    <a:bodyPr/>
                    <a:lstStyle/>
                    <a:p>
                      <a:pPr algn="ctr" fontAlgn="ctr"/>
                      <a:r>
                        <a:rPr lang="en-GB" sz="1600" u="none" strike="noStrike">
                          <a:effectLst/>
                        </a:rPr>
                        <a:t>5185</a:t>
                      </a:r>
                      <a:endParaRPr lang="en-GB" sz="1600" b="0" i="0" u="none" strike="noStrike">
                        <a:solidFill>
                          <a:srgbClr val="000000"/>
                        </a:solidFill>
                        <a:effectLst/>
                        <a:latin typeface="Calibri"/>
                      </a:endParaRPr>
                    </a:p>
                  </a:txBody>
                  <a:tcPr marL="4204" marR="4204" marT="4204" marB="0" anchor="ctr"/>
                </a:tc>
                <a:tc rowSpan="5">
                  <a:txBody>
                    <a:bodyPr/>
                    <a:lstStyle/>
                    <a:p>
                      <a:pPr algn="ctr" fontAlgn="ctr"/>
                      <a:r>
                        <a:rPr lang="en-GB" sz="1600" u="none" strike="noStrike">
                          <a:effectLst/>
                        </a:rPr>
                        <a:t>5185</a:t>
                      </a:r>
                      <a:endParaRPr lang="en-GB" sz="1600" b="0" i="0" u="none" strike="noStrike">
                        <a:solidFill>
                          <a:srgbClr val="000000"/>
                        </a:solidFill>
                        <a:effectLst/>
                        <a:latin typeface="Calibri"/>
                      </a:endParaRPr>
                    </a:p>
                  </a:txBody>
                  <a:tcPr marL="4204" marR="4204" marT="4204" marB="0" anchor="ctr"/>
                </a:tc>
                <a:tc rowSpan="5">
                  <a:txBody>
                    <a:bodyPr/>
                    <a:lstStyle/>
                    <a:p>
                      <a:pPr algn="ctr" fontAlgn="ctr"/>
                      <a:r>
                        <a:rPr lang="en-GB" sz="1600" u="none" strike="noStrike" dirty="0">
                          <a:effectLst/>
                        </a:rPr>
                        <a:t>221.18</a:t>
                      </a:r>
                      <a:endParaRPr lang="en-GB" sz="1600" b="0" i="0" u="none" strike="noStrike" dirty="0">
                        <a:solidFill>
                          <a:srgbClr val="000000"/>
                        </a:solidFill>
                        <a:effectLst/>
                        <a:latin typeface="Calibri"/>
                      </a:endParaRPr>
                    </a:p>
                  </a:txBody>
                  <a:tcPr marL="4204" marR="4204" marT="4204" marB="0" anchor="ctr"/>
                </a:tc>
                <a:tc>
                  <a:txBody>
                    <a:bodyPr/>
                    <a:lstStyle/>
                    <a:p>
                      <a:pPr algn="l" fontAlgn="ctr"/>
                      <a:r>
                        <a:rPr lang="en-GB" sz="800" u="none" strike="noStrike">
                          <a:effectLst/>
                        </a:rPr>
                        <a:t>P                 -          3022</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NB/CD/CP –       66285</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RS/DW/TW –     39638</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RTRWH(H) -  1140000 </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RTRWH(G &amp; I)- 60000</a:t>
                      </a:r>
                      <a:endParaRPr lang="en-GB" sz="800" b="0" i="0" u="none" strike="noStrike">
                        <a:solidFill>
                          <a:srgbClr val="000000"/>
                        </a:solidFill>
                        <a:effectLst/>
                        <a:latin typeface="Calibri"/>
                      </a:endParaRPr>
                    </a:p>
                  </a:txBody>
                  <a:tcPr marL="4204" marR="4204" marT="4204" marB="0" anchor="ctr"/>
                </a:tc>
              </a:tr>
              <a:tr h="129746">
                <a:tc rowSpan="5">
                  <a:txBody>
                    <a:bodyPr/>
                    <a:lstStyle/>
                    <a:p>
                      <a:pPr algn="just" fontAlgn="ctr"/>
                      <a:r>
                        <a:rPr lang="en-GB" sz="1800" u="none" strike="noStrike">
                          <a:effectLst/>
                        </a:rPr>
                        <a:t>22</a:t>
                      </a:r>
                      <a:endParaRPr lang="en-GB" sz="1800" b="0" i="0" u="none" strike="noStrike">
                        <a:solidFill>
                          <a:srgbClr val="000000"/>
                        </a:solidFill>
                        <a:effectLst/>
                        <a:latin typeface="Calibri"/>
                      </a:endParaRPr>
                    </a:p>
                  </a:txBody>
                  <a:tcPr marL="4204" marR="4204" marT="4204" marB="0" anchor="ctr"/>
                </a:tc>
                <a:tc rowSpan="5">
                  <a:txBody>
                    <a:bodyPr/>
                    <a:lstStyle/>
                    <a:p>
                      <a:pPr algn="just" fontAlgn="ctr"/>
                      <a:r>
                        <a:rPr lang="en-GB" sz="1800" u="none" strike="noStrike" dirty="0" err="1">
                          <a:effectLst/>
                        </a:rPr>
                        <a:t>Uttrakhand</a:t>
                      </a:r>
                      <a:endParaRPr lang="en-GB" sz="1800" b="0" i="0" u="none" strike="noStrike" dirty="0">
                        <a:solidFill>
                          <a:srgbClr val="000000"/>
                        </a:solidFill>
                        <a:effectLst/>
                        <a:latin typeface="Calibri"/>
                      </a:endParaRPr>
                    </a:p>
                  </a:txBody>
                  <a:tcPr marL="4204" marR="4204" marT="4204" marB="0" anchor="ctr"/>
                </a:tc>
                <a:tc rowSpan="5">
                  <a:txBody>
                    <a:bodyPr/>
                    <a:lstStyle/>
                    <a:p>
                      <a:pPr algn="ctr" fontAlgn="ctr"/>
                      <a:r>
                        <a:rPr lang="en-GB" sz="1600" u="none" strike="noStrike" dirty="0">
                          <a:effectLst/>
                        </a:rPr>
                        <a:t>53483</a:t>
                      </a:r>
                      <a:endParaRPr lang="en-GB" sz="1600" b="0" i="0" u="none" strike="noStrike" dirty="0">
                        <a:solidFill>
                          <a:srgbClr val="000000"/>
                        </a:solidFill>
                        <a:effectLst/>
                        <a:latin typeface="Calibri"/>
                      </a:endParaRPr>
                    </a:p>
                  </a:txBody>
                  <a:tcPr marL="4204" marR="4204" marT="4204" marB="0" anchor="ctr"/>
                </a:tc>
                <a:tc rowSpan="5">
                  <a:txBody>
                    <a:bodyPr/>
                    <a:lstStyle/>
                    <a:p>
                      <a:pPr algn="ctr" fontAlgn="ctr"/>
                      <a:r>
                        <a:rPr lang="en-GB" sz="1600" u="none" strike="noStrike" dirty="0">
                          <a:effectLst/>
                        </a:rPr>
                        <a:t>13542</a:t>
                      </a:r>
                      <a:endParaRPr lang="en-GB" sz="1600" b="0" i="0" u="none" strike="noStrike" dirty="0">
                        <a:solidFill>
                          <a:srgbClr val="000000"/>
                        </a:solidFill>
                        <a:effectLst/>
                        <a:latin typeface="Calibri"/>
                      </a:endParaRPr>
                    </a:p>
                  </a:txBody>
                  <a:tcPr marL="4204" marR="4204" marT="4204" marB="0" anchor="ctr"/>
                </a:tc>
                <a:tc rowSpan="5">
                  <a:txBody>
                    <a:bodyPr/>
                    <a:lstStyle/>
                    <a:p>
                      <a:pPr algn="ctr" fontAlgn="ctr"/>
                      <a:r>
                        <a:rPr lang="en-GB" sz="1600" u="none" strike="noStrike" dirty="0">
                          <a:effectLst/>
                        </a:rPr>
                        <a:t>26311</a:t>
                      </a:r>
                      <a:endParaRPr lang="en-GB" sz="1600" b="0" i="0" u="none" strike="noStrike" dirty="0">
                        <a:solidFill>
                          <a:srgbClr val="000000"/>
                        </a:solidFill>
                        <a:effectLst/>
                        <a:latin typeface="Calibri"/>
                      </a:endParaRPr>
                    </a:p>
                  </a:txBody>
                  <a:tcPr marL="4204" marR="4204" marT="4204" marB="0" anchor="ctr"/>
                </a:tc>
                <a:tc rowSpan="5">
                  <a:txBody>
                    <a:bodyPr/>
                    <a:lstStyle/>
                    <a:p>
                      <a:pPr algn="ctr" fontAlgn="ctr"/>
                      <a:r>
                        <a:rPr lang="en-GB" sz="1600" u="none" strike="noStrike" dirty="0">
                          <a:effectLst/>
                        </a:rPr>
                        <a:t>6578</a:t>
                      </a:r>
                      <a:endParaRPr lang="en-GB" sz="1600" b="0" i="0" u="none" strike="noStrike" dirty="0">
                        <a:solidFill>
                          <a:srgbClr val="000000"/>
                        </a:solidFill>
                        <a:effectLst/>
                        <a:latin typeface="Calibri"/>
                      </a:endParaRPr>
                    </a:p>
                  </a:txBody>
                  <a:tcPr marL="4204" marR="4204" marT="4204" marB="0" anchor="ctr"/>
                </a:tc>
                <a:tc rowSpan="5">
                  <a:txBody>
                    <a:bodyPr/>
                    <a:lstStyle/>
                    <a:p>
                      <a:pPr algn="ctr" fontAlgn="ctr"/>
                      <a:r>
                        <a:rPr lang="en-GB" sz="1600" u="none" strike="noStrike" dirty="0">
                          <a:effectLst/>
                        </a:rPr>
                        <a:t>14307</a:t>
                      </a:r>
                      <a:endParaRPr lang="en-GB" sz="1600" b="0" i="0" u="none" strike="noStrike" dirty="0">
                        <a:solidFill>
                          <a:srgbClr val="000000"/>
                        </a:solidFill>
                        <a:effectLst/>
                        <a:latin typeface="Calibri"/>
                      </a:endParaRPr>
                    </a:p>
                  </a:txBody>
                  <a:tcPr marL="4204" marR="4204" marT="4204" marB="0" anchor="ctr"/>
                </a:tc>
                <a:tc rowSpan="5">
                  <a:txBody>
                    <a:bodyPr/>
                    <a:lstStyle/>
                    <a:p>
                      <a:pPr algn="ctr" fontAlgn="ctr"/>
                      <a:r>
                        <a:rPr lang="en-GB" sz="1600" u="none" strike="noStrike">
                          <a:effectLst/>
                        </a:rPr>
                        <a:t>6578</a:t>
                      </a:r>
                      <a:endParaRPr lang="en-GB" sz="1600" b="0" i="0" u="none" strike="noStrike">
                        <a:solidFill>
                          <a:srgbClr val="000000"/>
                        </a:solidFill>
                        <a:effectLst/>
                        <a:latin typeface="Calibri"/>
                      </a:endParaRPr>
                    </a:p>
                  </a:txBody>
                  <a:tcPr marL="4204" marR="4204" marT="4204" marB="0" anchor="ctr"/>
                </a:tc>
                <a:tc rowSpan="5">
                  <a:txBody>
                    <a:bodyPr/>
                    <a:lstStyle/>
                    <a:p>
                      <a:pPr algn="ctr" fontAlgn="ctr"/>
                      <a:r>
                        <a:rPr lang="en-GB" sz="1600" u="none" strike="noStrike" dirty="0">
                          <a:effectLst/>
                        </a:rPr>
                        <a:t>13.67</a:t>
                      </a:r>
                      <a:endParaRPr lang="en-GB" sz="1600" b="0" i="0" u="none" strike="noStrike" dirty="0">
                        <a:solidFill>
                          <a:srgbClr val="000000"/>
                        </a:solidFill>
                        <a:effectLst/>
                        <a:latin typeface="Calibri"/>
                      </a:endParaRPr>
                    </a:p>
                  </a:txBody>
                  <a:tcPr marL="4204" marR="4204" marT="4204" marB="0" anchor="ctr"/>
                </a:tc>
                <a:tc>
                  <a:txBody>
                    <a:bodyPr/>
                    <a:lstStyle/>
                    <a:p>
                      <a:pPr algn="l" fontAlgn="ctr"/>
                      <a:r>
                        <a:rPr lang="en-GB" sz="800" u="none" strike="noStrike">
                          <a:effectLst/>
                        </a:rPr>
                        <a:t>P                    -         450</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CD                 -       2300</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RS                  -        150</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RTRWH(H)   -    47500 </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RTRWH(G &amp; I)-     750</a:t>
                      </a:r>
                      <a:endParaRPr lang="en-GB" sz="800" b="0" i="0" u="none" strike="noStrike">
                        <a:solidFill>
                          <a:srgbClr val="000000"/>
                        </a:solidFill>
                        <a:effectLst/>
                        <a:latin typeface="Calibri"/>
                      </a:endParaRPr>
                    </a:p>
                  </a:txBody>
                  <a:tcPr marL="4204" marR="4204" marT="4204" marB="0" anchor="ctr"/>
                </a:tc>
              </a:tr>
              <a:tr h="129746">
                <a:tc rowSpan="12">
                  <a:txBody>
                    <a:bodyPr/>
                    <a:lstStyle/>
                    <a:p>
                      <a:pPr algn="just" fontAlgn="ctr"/>
                      <a:r>
                        <a:rPr lang="en-GB" sz="1800" u="none" strike="noStrike">
                          <a:effectLst/>
                        </a:rPr>
                        <a:t>23</a:t>
                      </a:r>
                      <a:endParaRPr lang="en-GB" sz="1800" b="0" i="0" u="none" strike="noStrike">
                        <a:solidFill>
                          <a:srgbClr val="000000"/>
                        </a:solidFill>
                        <a:effectLst/>
                        <a:latin typeface="Calibri"/>
                      </a:endParaRPr>
                    </a:p>
                  </a:txBody>
                  <a:tcPr marL="4204" marR="4204" marT="4204" marB="0" anchor="ctr"/>
                </a:tc>
                <a:tc rowSpan="12">
                  <a:txBody>
                    <a:bodyPr/>
                    <a:lstStyle/>
                    <a:p>
                      <a:pPr algn="just" fontAlgn="ctr"/>
                      <a:r>
                        <a:rPr lang="en-GB" sz="1800" u="none" strike="noStrike" dirty="0">
                          <a:effectLst/>
                        </a:rPr>
                        <a:t>West Bengal </a:t>
                      </a:r>
                      <a:endParaRPr lang="en-GB" sz="1800" b="0" i="0" u="none" strike="noStrike" dirty="0">
                        <a:solidFill>
                          <a:srgbClr val="000000"/>
                        </a:solidFill>
                        <a:effectLst/>
                        <a:latin typeface="Calibri"/>
                      </a:endParaRPr>
                    </a:p>
                  </a:txBody>
                  <a:tcPr marL="4204" marR="4204" marT="4204" marB="0" anchor="ctr"/>
                </a:tc>
                <a:tc rowSpan="12">
                  <a:txBody>
                    <a:bodyPr/>
                    <a:lstStyle/>
                    <a:p>
                      <a:pPr algn="ctr" fontAlgn="ctr"/>
                      <a:r>
                        <a:rPr lang="en-GB" sz="1600" u="none" strike="noStrike" dirty="0">
                          <a:effectLst/>
                        </a:rPr>
                        <a:t>88752</a:t>
                      </a:r>
                      <a:endParaRPr lang="en-GB" sz="1600" b="0" i="0" u="none" strike="noStrike" dirty="0">
                        <a:solidFill>
                          <a:srgbClr val="000000"/>
                        </a:solidFill>
                        <a:effectLst/>
                        <a:latin typeface="Calibri"/>
                      </a:endParaRPr>
                    </a:p>
                  </a:txBody>
                  <a:tcPr marL="4204" marR="4204" marT="4204" marB="0" anchor="ctr"/>
                </a:tc>
                <a:tc rowSpan="12">
                  <a:txBody>
                    <a:bodyPr/>
                    <a:lstStyle/>
                    <a:p>
                      <a:pPr algn="ctr" fontAlgn="ctr"/>
                      <a:r>
                        <a:rPr lang="en-GB" sz="1600" u="none" strike="noStrike" dirty="0">
                          <a:effectLst/>
                        </a:rPr>
                        <a:t>36730.4</a:t>
                      </a:r>
                      <a:endParaRPr lang="en-GB" sz="1600" b="0" i="0" u="none" strike="noStrike" dirty="0">
                        <a:solidFill>
                          <a:srgbClr val="000000"/>
                        </a:solidFill>
                        <a:effectLst/>
                        <a:latin typeface="Calibri"/>
                      </a:endParaRPr>
                    </a:p>
                  </a:txBody>
                  <a:tcPr marL="4204" marR="4204" marT="4204" marB="0" anchor="ctr"/>
                </a:tc>
                <a:tc rowSpan="12">
                  <a:txBody>
                    <a:bodyPr/>
                    <a:lstStyle/>
                    <a:p>
                      <a:pPr algn="ctr" fontAlgn="ctr"/>
                      <a:r>
                        <a:rPr lang="en-GB" sz="1600" u="none" strike="noStrike" dirty="0">
                          <a:effectLst/>
                        </a:rPr>
                        <a:t>14931</a:t>
                      </a:r>
                      <a:endParaRPr lang="en-GB" sz="1600" b="0" i="0" u="none" strike="noStrike" dirty="0">
                        <a:solidFill>
                          <a:srgbClr val="000000"/>
                        </a:solidFill>
                        <a:effectLst/>
                        <a:latin typeface="Calibri"/>
                      </a:endParaRPr>
                    </a:p>
                  </a:txBody>
                  <a:tcPr marL="4204" marR="4204" marT="4204" marB="0" anchor="ctr"/>
                </a:tc>
                <a:tc rowSpan="12">
                  <a:txBody>
                    <a:bodyPr/>
                    <a:lstStyle/>
                    <a:p>
                      <a:pPr algn="ctr" fontAlgn="ctr"/>
                      <a:r>
                        <a:rPr lang="en-GB" sz="1600" u="none" strike="noStrike" dirty="0">
                          <a:effectLst/>
                        </a:rPr>
                        <a:t>17797</a:t>
                      </a:r>
                      <a:endParaRPr lang="en-GB" sz="1600" b="0" i="0" u="none" strike="noStrike" dirty="0">
                        <a:solidFill>
                          <a:srgbClr val="000000"/>
                        </a:solidFill>
                        <a:effectLst/>
                        <a:latin typeface="Calibri"/>
                      </a:endParaRPr>
                    </a:p>
                  </a:txBody>
                  <a:tcPr marL="4204" marR="4204" marT="4204" marB="0" anchor="ctr"/>
                </a:tc>
                <a:tc rowSpan="12">
                  <a:txBody>
                    <a:bodyPr/>
                    <a:lstStyle/>
                    <a:p>
                      <a:pPr algn="ctr" fontAlgn="ctr"/>
                      <a:r>
                        <a:rPr lang="en-GB" sz="1600" u="none" strike="noStrike" dirty="0">
                          <a:effectLst/>
                        </a:rPr>
                        <a:t>29803</a:t>
                      </a:r>
                      <a:endParaRPr lang="en-GB" sz="1600" b="0" i="0" u="none" strike="noStrike" dirty="0">
                        <a:solidFill>
                          <a:srgbClr val="000000"/>
                        </a:solidFill>
                        <a:effectLst/>
                        <a:latin typeface="Calibri"/>
                      </a:endParaRPr>
                    </a:p>
                  </a:txBody>
                  <a:tcPr marL="4204" marR="4204" marT="4204" marB="0" anchor="ctr"/>
                </a:tc>
                <a:tc rowSpan="12">
                  <a:txBody>
                    <a:bodyPr/>
                    <a:lstStyle/>
                    <a:p>
                      <a:pPr algn="ctr" fontAlgn="ctr"/>
                      <a:r>
                        <a:rPr lang="en-GB" sz="1600" u="none" strike="noStrike" dirty="0">
                          <a:effectLst/>
                        </a:rPr>
                        <a:t>17797</a:t>
                      </a:r>
                      <a:endParaRPr lang="en-GB" sz="1600" b="0" i="0" u="none" strike="noStrike" dirty="0">
                        <a:solidFill>
                          <a:srgbClr val="000000"/>
                        </a:solidFill>
                        <a:effectLst/>
                        <a:latin typeface="Calibri"/>
                      </a:endParaRPr>
                    </a:p>
                  </a:txBody>
                  <a:tcPr marL="4204" marR="4204" marT="4204" marB="0" anchor="ctr"/>
                </a:tc>
                <a:tc rowSpan="12">
                  <a:txBody>
                    <a:bodyPr/>
                    <a:lstStyle/>
                    <a:p>
                      <a:pPr algn="ctr" fontAlgn="ctr"/>
                      <a:r>
                        <a:rPr lang="en-GB" sz="1600" u="none" strike="noStrike" dirty="0">
                          <a:effectLst/>
                        </a:rPr>
                        <a:t>100.8</a:t>
                      </a:r>
                      <a:endParaRPr lang="en-GB" sz="1600" b="0" i="0" u="none" strike="noStrike" dirty="0">
                        <a:solidFill>
                          <a:srgbClr val="000000"/>
                        </a:solidFill>
                        <a:effectLst/>
                        <a:latin typeface="Calibri"/>
                      </a:endParaRPr>
                    </a:p>
                  </a:txBody>
                  <a:tcPr marL="4204" marR="4204" marT="4204" marB="0" anchor="ctr"/>
                </a:tc>
                <a:tc>
                  <a:txBody>
                    <a:bodyPr/>
                    <a:lstStyle/>
                    <a:p>
                      <a:pPr algn="l" fontAlgn="ctr"/>
                      <a:r>
                        <a:rPr lang="en-GB" sz="800" u="sng" strike="noStrike">
                          <a:effectLst/>
                        </a:rPr>
                        <a:t>Hard Rock</a:t>
                      </a:r>
                      <a:endParaRPr lang="en-GB" sz="800" b="0" i="0" u="sng"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P                  -         1679</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a:effectLst/>
                        </a:rPr>
                        <a:t>CD                -        4449</a:t>
                      </a:r>
                      <a:endParaRPr lang="en-GB" sz="800" b="0" i="0" u="none" strike="noStrike" dirty="0">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G                  -      12277</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SSD              -        5385</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RS                 -       1218</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sng" strike="noStrike">
                          <a:effectLst/>
                        </a:rPr>
                        <a:t>Alluvium </a:t>
                      </a:r>
                      <a:endParaRPr lang="en-GB" sz="800" b="0" i="0" u="sng"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P                    -     15913</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Tank              -     41623</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I                     -     14816</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RTRWH(H)    - 285000 </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RTRWH(G&amp; I)-  15000</a:t>
                      </a:r>
                      <a:endParaRPr lang="en-GB" sz="800" b="0" i="0" u="none" strike="noStrike">
                        <a:solidFill>
                          <a:srgbClr val="000000"/>
                        </a:solidFill>
                        <a:effectLst/>
                        <a:latin typeface="Calibri"/>
                      </a:endParaRPr>
                    </a:p>
                  </a:txBody>
                  <a:tcPr marL="4204" marR="4204" marT="4204" marB="0" anchor="ctr"/>
                </a:tc>
              </a:tr>
              <a:tr h="129746">
                <a:tc rowSpan="7">
                  <a:txBody>
                    <a:bodyPr/>
                    <a:lstStyle/>
                    <a:p>
                      <a:pPr algn="just" fontAlgn="ctr"/>
                      <a:r>
                        <a:rPr lang="en-GB" sz="1800" u="none" strike="noStrike">
                          <a:effectLst/>
                        </a:rPr>
                        <a:t>24</a:t>
                      </a:r>
                      <a:endParaRPr lang="en-GB" sz="1800" b="0" i="0" u="none" strike="noStrike">
                        <a:solidFill>
                          <a:srgbClr val="000000"/>
                        </a:solidFill>
                        <a:effectLst/>
                        <a:latin typeface="Calibri"/>
                      </a:endParaRPr>
                    </a:p>
                  </a:txBody>
                  <a:tcPr marL="4204" marR="4204" marT="4204" marB="0" anchor="ctr"/>
                </a:tc>
                <a:tc rowSpan="7">
                  <a:txBody>
                    <a:bodyPr/>
                    <a:lstStyle/>
                    <a:p>
                      <a:pPr algn="just" fontAlgn="ctr"/>
                      <a:r>
                        <a:rPr lang="en-GB" sz="1800" u="none" strike="noStrike" dirty="0">
                          <a:effectLst/>
                        </a:rPr>
                        <a:t>A &amp; N Island </a:t>
                      </a:r>
                      <a:endParaRPr lang="en-GB" sz="1800" b="0" i="0" u="none" strike="noStrike" dirty="0">
                        <a:solidFill>
                          <a:srgbClr val="000000"/>
                        </a:solidFill>
                        <a:effectLst/>
                        <a:latin typeface="Calibri"/>
                      </a:endParaRPr>
                    </a:p>
                  </a:txBody>
                  <a:tcPr marL="4204" marR="4204" marT="4204" marB="0" anchor="ctr"/>
                </a:tc>
                <a:tc rowSpan="7">
                  <a:txBody>
                    <a:bodyPr/>
                    <a:lstStyle/>
                    <a:p>
                      <a:pPr algn="ctr" fontAlgn="ctr"/>
                      <a:r>
                        <a:rPr lang="en-GB" sz="1600" u="none" strike="noStrike">
                          <a:effectLst/>
                        </a:rPr>
                        <a:t>8293</a:t>
                      </a:r>
                      <a:endParaRPr lang="en-GB" sz="1600" b="0" i="0" u="none" strike="noStrike">
                        <a:solidFill>
                          <a:srgbClr val="000000"/>
                        </a:solidFill>
                        <a:effectLst/>
                        <a:latin typeface="Calibri"/>
                      </a:endParaRPr>
                    </a:p>
                  </a:txBody>
                  <a:tcPr marL="4204" marR="4204" marT="4204" marB="0" anchor="ctr"/>
                </a:tc>
                <a:tc rowSpan="7">
                  <a:txBody>
                    <a:bodyPr/>
                    <a:lstStyle/>
                    <a:p>
                      <a:pPr algn="ctr" fontAlgn="ctr"/>
                      <a:r>
                        <a:rPr lang="en-GB" sz="1600" u="none" strike="noStrike">
                          <a:effectLst/>
                        </a:rPr>
                        <a:t>200</a:t>
                      </a:r>
                      <a:endParaRPr lang="en-GB" sz="1600" b="0" i="0" u="none" strike="noStrike">
                        <a:solidFill>
                          <a:srgbClr val="000000"/>
                        </a:solidFill>
                        <a:effectLst/>
                        <a:latin typeface="Calibri"/>
                      </a:endParaRPr>
                    </a:p>
                  </a:txBody>
                  <a:tcPr marL="4204" marR="4204" marT="4204" marB="0" anchor="ctr"/>
                </a:tc>
                <a:tc rowSpan="7">
                  <a:txBody>
                    <a:bodyPr/>
                    <a:lstStyle/>
                    <a:p>
                      <a:pPr algn="ctr" fontAlgn="ctr"/>
                      <a:r>
                        <a:rPr lang="en-GB" sz="1600" u="none" strike="noStrike">
                          <a:effectLst/>
                        </a:rPr>
                        <a:t>200</a:t>
                      </a:r>
                      <a:endParaRPr lang="en-GB" sz="1600" b="0" i="0" u="none" strike="noStrike">
                        <a:solidFill>
                          <a:srgbClr val="000000"/>
                        </a:solidFill>
                        <a:effectLst/>
                        <a:latin typeface="Calibri"/>
                      </a:endParaRPr>
                    </a:p>
                  </a:txBody>
                  <a:tcPr marL="4204" marR="4204" marT="4204" marB="0" anchor="ctr"/>
                </a:tc>
                <a:tc rowSpan="7">
                  <a:txBody>
                    <a:bodyPr/>
                    <a:lstStyle/>
                    <a:p>
                      <a:pPr algn="ctr" fontAlgn="ctr"/>
                      <a:r>
                        <a:rPr lang="en-GB" sz="1600" u="none" strike="noStrike" dirty="0">
                          <a:effectLst/>
                        </a:rPr>
                        <a:t>95.93</a:t>
                      </a:r>
                      <a:endParaRPr lang="en-GB" sz="1600" b="0" i="0" u="none" strike="noStrike" dirty="0">
                        <a:solidFill>
                          <a:srgbClr val="000000"/>
                        </a:solidFill>
                        <a:effectLst/>
                        <a:latin typeface="Calibri"/>
                      </a:endParaRPr>
                    </a:p>
                  </a:txBody>
                  <a:tcPr marL="4204" marR="4204" marT="4204" marB="0" anchor="ctr"/>
                </a:tc>
                <a:tc rowSpan="7">
                  <a:txBody>
                    <a:bodyPr/>
                    <a:lstStyle/>
                    <a:p>
                      <a:pPr algn="ctr" fontAlgn="ctr"/>
                      <a:r>
                        <a:rPr lang="en-GB" sz="1600" u="none" strike="noStrike" dirty="0">
                          <a:effectLst/>
                        </a:rPr>
                        <a:t>95.53</a:t>
                      </a:r>
                      <a:endParaRPr lang="en-GB" sz="1600" b="0" i="0" u="none" strike="noStrike" dirty="0">
                        <a:solidFill>
                          <a:srgbClr val="000000"/>
                        </a:solidFill>
                        <a:effectLst/>
                        <a:latin typeface="Calibri"/>
                      </a:endParaRPr>
                    </a:p>
                  </a:txBody>
                  <a:tcPr marL="4204" marR="4204" marT="4204" marB="0" anchor="ctr"/>
                </a:tc>
                <a:tc rowSpan="7">
                  <a:txBody>
                    <a:bodyPr/>
                    <a:lstStyle/>
                    <a:p>
                      <a:pPr algn="ctr" fontAlgn="ctr"/>
                      <a:r>
                        <a:rPr lang="en-GB" sz="1600" u="none" strike="noStrike" dirty="0">
                          <a:effectLst/>
                        </a:rPr>
                        <a:t>95.53</a:t>
                      </a:r>
                      <a:endParaRPr lang="en-GB" sz="1600" b="0" i="0" u="none" strike="noStrike" dirty="0">
                        <a:solidFill>
                          <a:srgbClr val="000000"/>
                        </a:solidFill>
                        <a:effectLst/>
                        <a:latin typeface="Calibri"/>
                      </a:endParaRPr>
                    </a:p>
                  </a:txBody>
                  <a:tcPr marL="4204" marR="4204" marT="4204" marB="0" anchor="ctr"/>
                </a:tc>
                <a:tc rowSpan="7">
                  <a:txBody>
                    <a:bodyPr/>
                    <a:lstStyle/>
                    <a:p>
                      <a:pPr algn="ctr" fontAlgn="ctr"/>
                      <a:r>
                        <a:rPr lang="en-GB" sz="1600" u="none" strike="noStrike" dirty="0">
                          <a:effectLst/>
                        </a:rPr>
                        <a:t>0.67</a:t>
                      </a:r>
                      <a:endParaRPr lang="en-GB" sz="1600" b="0" i="0" u="none" strike="noStrike" dirty="0">
                        <a:solidFill>
                          <a:srgbClr val="000000"/>
                        </a:solidFill>
                        <a:effectLst/>
                        <a:latin typeface="Calibri"/>
                      </a:endParaRPr>
                    </a:p>
                  </a:txBody>
                  <a:tcPr marL="4204" marR="4204" marT="4204" marB="0" anchor="ctr"/>
                </a:tc>
                <a:tc>
                  <a:txBody>
                    <a:bodyPr/>
                    <a:lstStyle/>
                    <a:p>
                      <a:pPr algn="l" fontAlgn="ctr"/>
                      <a:r>
                        <a:rPr lang="en-GB" sz="800" u="none" strike="noStrike">
                          <a:effectLst/>
                        </a:rPr>
                        <a:t>SD                    -      150</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CD/G/NB         -      320</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P                       -      720</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SSD                  -      250</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CP                    -      200</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RTRWH(H)     -    1150</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RTRWH(G &amp; I)-       50</a:t>
                      </a:r>
                      <a:endParaRPr lang="en-GB" sz="800" b="0" i="0" u="none" strike="noStrike">
                        <a:solidFill>
                          <a:srgbClr val="000000"/>
                        </a:solidFill>
                        <a:effectLst/>
                        <a:latin typeface="Calibri"/>
                      </a:endParaRPr>
                    </a:p>
                  </a:txBody>
                  <a:tcPr marL="4204" marR="4204" marT="4204" marB="0" anchor="ctr"/>
                </a:tc>
              </a:tr>
              <a:tr h="157628">
                <a:tc>
                  <a:txBody>
                    <a:bodyPr/>
                    <a:lstStyle/>
                    <a:p>
                      <a:pPr algn="just" fontAlgn="ctr"/>
                      <a:r>
                        <a:rPr lang="en-GB" sz="1800" u="none" strike="noStrike">
                          <a:effectLst/>
                        </a:rPr>
                        <a:t>25</a:t>
                      </a:r>
                      <a:endParaRPr lang="en-GB" sz="1800" b="0" i="0" u="none" strike="noStrike">
                        <a:solidFill>
                          <a:srgbClr val="000000"/>
                        </a:solidFill>
                        <a:effectLst/>
                        <a:latin typeface="Calibri"/>
                      </a:endParaRPr>
                    </a:p>
                  </a:txBody>
                  <a:tcPr marL="4204" marR="4204" marT="4204" marB="0" anchor="ctr"/>
                </a:tc>
                <a:tc>
                  <a:txBody>
                    <a:bodyPr/>
                    <a:lstStyle/>
                    <a:p>
                      <a:pPr algn="just" fontAlgn="ctr"/>
                      <a:r>
                        <a:rPr lang="en-GB" sz="1800" u="none" strike="noStrike" dirty="0">
                          <a:effectLst/>
                        </a:rPr>
                        <a:t>Chandigarh </a:t>
                      </a:r>
                      <a:endParaRPr lang="en-GB" sz="1800" b="0" i="0" u="none" strike="noStrike" dirty="0">
                        <a:solidFill>
                          <a:srgbClr val="000000"/>
                        </a:solidFill>
                        <a:effectLst/>
                        <a:latin typeface="Calibri"/>
                      </a:endParaRPr>
                    </a:p>
                  </a:txBody>
                  <a:tcPr marL="4204" marR="4204" marT="4204" marB="0" anchor="ctr"/>
                </a:tc>
                <a:tc>
                  <a:txBody>
                    <a:bodyPr/>
                    <a:lstStyle/>
                    <a:p>
                      <a:pPr algn="ctr" fontAlgn="ctr"/>
                      <a:r>
                        <a:rPr lang="en-GB" sz="1600" u="none" strike="noStrike">
                          <a:effectLst/>
                        </a:rPr>
                        <a:t>114</a:t>
                      </a:r>
                      <a:endParaRPr lang="en-GB" sz="1600" b="0" i="0" u="none" strike="noStrike">
                        <a:solidFill>
                          <a:srgbClr val="000000"/>
                        </a:solidFill>
                        <a:effectLst/>
                        <a:latin typeface="Calibri"/>
                      </a:endParaRPr>
                    </a:p>
                  </a:txBody>
                  <a:tcPr marL="4204" marR="4204" marT="4204" marB="0" anchor="ctr"/>
                </a:tc>
                <a:tc>
                  <a:txBody>
                    <a:bodyPr/>
                    <a:lstStyle/>
                    <a:p>
                      <a:pPr algn="ctr" fontAlgn="ctr"/>
                      <a:r>
                        <a:rPr lang="en-GB" sz="1600" u="none" strike="noStrike">
                          <a:effectLst/>
                        </a:rPr>
                        <a:t>100</a:t>
                      </a:r>
                      <a:endParaRPr lang="en-GB" sz="1600" b="0" i="0" u="none" strike="noStrike">
                        <a:solidFill>
                          <a:srgbClr val="000000"/>
                        </a:solidFill>
                        <a:effectLst/>
                        <a:latin typeface="Calibri"/>
                      </a:endParaRPr>
                    </a:p>
                  </a:txBody>
                  <a:tcPr marL="4204" marR="4204" marT="4204" marB="0" anchor="ctr"/>
                </a:tc>
                <a:tc>
                  <a:txBody>
                    <a:bodyPr/>
                    <a:lstStyle/>
                    <a:p>
                      <a:pPr algn="ctr" fontAlgn="ctr"/>
                      <a:r>
                        <a:rPr lang="en-GB" sz="1600" u="none" strike="noStrike">
                          <a:effectLst/>
                        </a:rPr>
                        <a:t>145</a:t>
                      </a:r>
                      <a:endParaRPr lang="en-GB" sz="1600" b="0" i="0" u="none" strike="noStrike">
                        <a:solidFill>
                          <a:srgbClr val="000000"/>
                        </a:solidFill>
                        <a:effectLst/>
                        <a:latin typeface="Calibri"/>
                      </a:endParaRPr>
                    </a:p>
                  </a:txBody>
                  <a:tcPr marL="4204" marR="4204" marT="4204" marB="0" anchor="ctr"/>
                </a:tc>
                <a:tc>
                  <a:txBody>
                    <a:bodyPr/>
                    <a:lstStyle/>
                    <a:p>
                      <a:pPr algn="ctr" fontAlgn="ctr"/>
                      <a:r>
                        <a:rPr lang="en-GB" sz="1600" u="none" strike="noStrike">
                          <a:effectLst/>
                        </a:rPr>
                        <a:t>193</a:t>
                      </a:r>
                      <a:endParaRPr lang="en-GB" sz="1600" b="0" i="0" u="none" strike="noStrike">
                        <a:solidFill>
                          <a:srgbClr val="000000"/>
                        </a:solidFill>
                        <a:effectLst/>
                        <a:latin typeface="Calibri"/>
                      </a:endParaRPr>
                    </a:p>
                  </a:txBody>
                  <a:tcPr marL="4204" marR="4204" marT="4204" marB="0" anchor="ctr"/>
                </a:tc>
                <a:tc>
                  <a:txBody>
                    <a:bodyPr/>
                    <a:lstStyle/>
                    <a:p>
                      <a:pPr algn="ctr" fontAlgn="ctr"/>
                      <a:r>
                        <a:rPr lang="en-GB" sz="1600" u="none" strike="noStrike" dirty="0">
                          <a:effectLst/>
                        </a:rPr>
                        <a:t>30.71</a:t>
                      </a:r>
                      <a:endParaRPr lang="en-GB" sz="1600" b="0" i="0" u="none" strike="noStrike" dirty="0">
                        <a:solidFill>
                          <a:srgbClr val="000000"/>
                        </a:solidFill>
                        <a:effectLst/>
                        <a:latin typeface="Calibri"/>
                      </a:endParaRPr>
                    </a:p>
                  </a:txBody>
                  <a:tcPr marL="4204" marR="4204" marT="4204" marB="0" anchor="ctr"/>
                </a:tc>
                <a:tc>
                  <a:txBody>
                    <a:bodyPr/>
                    <a:lstStyle/>
                    <a:p>
                      <a:pPr algn="ctr" fontAlgn="ctr"/>
                      <a:r>
                        <a:rPr lang="en-GB" sz="1600" u="none" strike="noStrike">
                          <a:effectLst/>
                        </a:rPr>
                        <a:t>30.71</a:t>
                      </a:r>
                      <a:endParaRPr lang="en-GB" sz="1600" b="0" i="0" u="none" strike="noStrike">
                        <a:solidFill>
                          <a:srgbClr val="000000"/>
                        </a:solidFill>
                        <a:effectLst/>
                        <a:latin typeface="Calibri"/>
                      </a:endParaRPr>
                    </a:p>
                  </a:txBody>
                  <a:tcPr marL="4204" marR="4204" marT="4204" marB="0" anchor="ctr"/>
                </a:tc>
                <a:tc>
                  <a:txBody>
                    <a:bodyPr/>
                    <a:lstStyle/>
                    <a:p>
                      <a:pPr algn="ctr" fontAlgn="ctr"/>
                      <a:r>
                        <a:rPr lang="en-US" sz="1600" b="0" i="0" u="none" strike="noStrike" dirty="0" smtClean="0">
                          <a:solidFill>
                            <a:srgbClr val="000000"/>
                          </a:solidFill>
                          <a:effectLst/>
                          <a:latin typeface="Calibri"/>
                        </a:rPr>
                        <a:t>0</a:t>
                      </a:r>
                      <a:endParaRPr lang="en-GB" sz="1600" b="0" i="0" u="none" strike="noStrike" dirty="0">
                        <a:solidFill>
                          <a:srgbClr val="000000"/>
                        </a:solidFill>
                        <a:effectLst/>
                        <a:latin typeface="Calibri"/>
                      </a:endParaRPr>
                    </a:p>
                  </a:txBody>
                  <a:tcPr marL="4204" marR="4204" marT="4204" marB="0" anchor="ctr"/>
                </a:tc>
                <a:tc>
                  <a:txBody>
                    <a:bodyPr/>
                    <a:lstStyle/>
                    <a:p>
                      <a:pPr algn="l" fontAlgn="ctr"/>
                      <a:r>
                        <a:rPr lang="en-GB" sz="800" u="none" strike="noStrike">
                          <a:effectLst/>
                        </a:rPr>
                        <a:t>RS                    -    8700</a:t>
                      </a:r>
                      <a:endParaRPr lang="en-GB" sz="800" b="0" i="0" u="none" strike="noStrike">
                        <a:solidFill>
                          <a:srgbClr val="000000"/>
                        </a:solidFill>
                        <a:effectLst/>
                        <a:latin typeface="Calibri"/>
                      </a:endParaRPr>
                    </a:p>
                  </a:txBody>
                  <a:tcPr marL="4204" marR="4204" marT="4204" marB="0" anchor="ctr"/>
                </a:tc>
              </a:tr>
              <a:tr h="129746">
                <a:tc rowSpan="4">
                  <a:txBody>
                    <a:bodyPr/>
                    <a:lstStyle/>
                    <a:p>
                      <a:pPr algn="l" fontAlgn="ctr"/>
                      <a:r>
                        <a:rPr lang="en-GB" sz="1800" u="none" strike="noStrike" dirty="0">
                          <a:effectLst/>
                        </a:rPr>
                        <a:t>26</a:t>
                      </a:r>
                      <a:endParaRPr lang="en-GB" sz="1800" b="0" i="0" u="none" strike="noStrike" dirty="0">
                        <a:solidFill>
                          <a:srgbClr val="000000"/>
                        </a:solidFill>
                        <a:effectLst/>
                        <a:latin typeface="Calibri"/>
                      </a:endParaRPr>
                    </a:p>
                  </a:txBody>
                  <a:tcPr marL="4204" marR="4204" marT="4204" marB="0" anchor="ctr"/>
                </a:tc>
                <a:tc rowSpan="4">
                  <a:txBody>
                    <a:bodyPr/>
                    <a:lstStyle/>
                    <a:p>
                      <a:pPr algn="l" fontAlgn="ctr"/>
                      <a:r>
                        <a:rPr lang="en-GB" sz="1800" u="none" strike="noStrike" dirty="0">
                          <a:effectLst/>
                        </a:rPr>
                        <a:t>Dadra &amp; Nagar Haveli</a:t>
                      </a:r>
                      <a:endParaRPr lang="en-GB" sz="1800" b="0" i="0" u="none" strike="noStrike" dirty="0">
                        <a:solidFill>
                          <a:srgbClr val="000000"/>
                        </a:solidFill>
                        <a:effectLst/>
                        <a:latin typeface="Calibri"/>
                      </a:endParaRPr>
                    </a:p>
                  </a:txBody>
                  <a:tcPr marL="4204" marR="4204" marT="4204" marB="0" anchor="ctr"/>
                </a:tc>
                <a:tc rowSpan="4">
                  <a:txBody>
                    <a:bodyPr/>
                    <a:lstStyle/>
                    <a:p>
                      <a:pPr algn="ctr" fontAlgn="ctr"/>
                      <a:r>
                        <a:rPr lang="en-GB" sz="1600" u="none" strike="noStrike">
                          <a:effectLst/>
                        </a:rPr>
                        <a:t>491</a:t>
                      </a:r>
                      <a:endParaRPr lang="en-GB" sz="1600" b="0" i="0" u="none" strike="noStrike">
                        <a:solidFill>
                          <a:srgbClr val="000000"/>
                        </a:solidFill>
                        <a:effectLst/>
                        <a:latin typeface="Calibri"/>
                      </a:endParaRPr>
                    </a:p>
                  </a:txBody>
                  <a:tcPr marL="4204" marR="4204" marT="4204" marB="0" anchor="ctr"/>
                </a:tc>
                <a:tc rowSpan="4">
                  <a:txBody>
                    <a:bodyPr/>
                    <a:lstStyle/>
                    <a:p>
                      <a:pPr algn="ctr" fontAlgn="ctr"/>
                      <a:r>
                        <a:rPr lang="en-GB" sz="1600" u="none" strike="noStrike">
                          <a:effectLst/>
                        </a:rPr>
                        <a:t>50</a:t>
                      </a:r>
                      <a:endParaRPr lang="en-GB" sz="1600" b="0" i="0" u="none" strike="noStrike">
                        <a:solidFill>
                          <a:srgbClr val="000000"/>
                        </a:solidFill>
                        <a:effectLst/>
                        <a:latin typeface="Calibri"/>
                      </a:endParaRPr>
                    </a:p>
                  </a:txBody>
                  <a:tcPr marL="4204" marR="4204" marT="4204" marB="0" anchor="ctr"/>
                </a:tc>
                <a:tc rowSpan="4">
                  <a:txBody>
                    <a:bodyPr/>
                    <a:lstStyle/>
                    <a:p>
                      <a:pPr algn="ctr" fontAlgn="ctr"/>
                      <a:r>
                        <a:rPr lang="en-GB" sz="1600" u="none" strike="noStrike">
                          <a:effectLst/>
                        </a:rPr>
                        <a:t>50</a:t>
                      </a:r>
                      <a:endParaRPr lang="en-GB" sz="1600" b="0" i="0" u="none" strike="noStrike">
                        <a:solidFill>
                          <a:srgbClr val="000000"/>
                        </a:solidFill>
                        <a:effectLst/>
                        <a:latin typeface="Calibri"/>
                      </a:endParaRPr>
                    </a:p>
                  </a:txBody>
                  <a:tcPr marL="4204" marR="4204" marT="4204" marB="0" anchor="ctr"/>
                </a:tc>
                <a:tc rowSpan="4">
                  <a:txBody>
                    <a:bodyPr/>
                    <a:lstStyle/>
                    <a:p>
                      <a:pPr algn="ctr" fontAlgn="ctr"/>
                      <a:r>
                        <a:rPr lang="en-GB" sz="1600" u="none" strike="noStrike">
                          <a:effectLst/>
                        </a:rPr>
                        <a:t>2.5</a:t>
                      </a:r>
                      <a:endParaRPr lang="en-GB" sz="1600" b="0" i="0" u="none" strike="noStrike">
                        <a:solidFill>
                          <a:srgbClr val="000000"/>
                        </a:solidFill>
                        <a:effectLst/>
                        <a:latin typeface="Calibri"/>
                      </a:endParaRPr>
                    </a:p>
                  </a:txBody>
                  <a:tcPr marL="4204" marR="4204" marT="4204" marB="0" anchor="ctr"/>
                </a:tc>
                <a:tc rowSpan="4">
                  <a:txBody>
                    <a:bodyPr/>
                    <a:lstStyle/>
                    <a:p>
                      <a:pPr algn="ctr" fontAlgn="ctr"/>
                      <a:r>
                        <a:rPr lang="en-GB" sz="1600" u="none" strike="noStrike">
                          <a:effectLst/>
                        </a:rPr>
                        <a:t>2.5</a:t>
                      </a:r>
                      <a:endParaRPr lang="en-GB" sz="1600" b="0" i="0" u="none" strike="noStrike">
                        <a:solidFill>
                          <a:srgbClr val="000000"/>
                        </a:solidFill>
                        <a:effectLst/>
                        <a:latin typeface="Calibri"/>
                      </a:endParaRPr>
                    </a:p>
                  </a:txBody>
                  <a:tcPr marL="4204" marR="4204" marT="4204" marB="0" anchor="ctr"/>
                </a:tc>
                <a:tc rowSpan="4">
                  <a:txBody>
                    <a:bodyPr/>
                    <a:lstStyle/>
                    <a:p>
                      <a:pPr algn="ctr" fontAlgn="ctr"/>
                      <a:r>
                        <a:rPr lang="en-GB" sz="1600" u="none" strike="noStrike" dirty="0">
                          <a:effectLst/>
                        </a:rPr>
                        <a:t>2.5</a:t>
                      </a:r>
                      <a:endParaRPr lang="en-GB" sz="1600" b="0" i="0" u="none" strike="noStrike" dirty="0">
                        <a:solidFill>
                          <a:srgbClr val="000000"/>
                        </a:solidFill>
                        <a:effectLst/>
                        <a:latin typeface="Calibri"/>
                      </a:endParaRPr>
                    </a:p>
                  </a:txBody>
                  <a:tcPr marL="4204" marR="4204" marT="4204" marB="0" anchor="ctr"/>
                </a:tc>
                <a:tc rowSpan="4">
                  <a:txBody>
                    <a:bodyPr/>
                    <a:lstStyle/>
                    <a:p>
                      <a:pPr algn="ctr" fontAlgn="ctr"/>
                      <a:r>
                        <a:rPr lang="en-GB" sz="1600" u="none" strike="noStrike" dirty="0">
                          <a:effectLst/>
                        </a:rPr>
                        <a:t>0.44</a:t>
                      </a:r>
                      <a:endParaRPr lang="en-GB" sz="1600" b="0" i="0" u="none" strike="noStrike" dirty="0">
                        <a:solidFill>
                          <a:srgbClr val="000000"/>
                        </a:solidFill>
                        <a:effectLst/>
                        <a:latin typeface="Calibri"/>
                      </a:endParaRPr>
                    </a:p>
                  </a:txBody>
                  <a:tcPr marL="4204" marR="4204" marT="4204" marB="0" anchor="ctr"/>
                </a:tc>
                <a:tc>
                  <a:txBody>
                    <a:bodyPr/>
                    <a:lstStyle/>
                    <a:p>
                      <a:pPr algn="l" fontAlgn="ctr"/>
                      <a:r>
                        <a:rPr lang="en-GB" sz="800" u="none" strike="noStrike">
                          <a:effectLst/>
                        </a:rPr>
                        <a:t>CD/CP            -         50</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err="1">
                          <a:effectLst/>
                        </a:rPr>
                        <a:t>RTW</a:t>
                      </a:r>
                      <a:r>
                        <a:rPr lang="en-GB" sz="800" u="none" strike="noStrike" dirty="0">
                          <a:effectLst/>
                        </a:rPr>
                        <a:t>               -         15</a:t>
                      </a:r>
                      <a:endParaRPr lang="en-GB" sz="800" b="0" i="0" u="none" strike="noStrike" dirty="0">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err="1">
                          <a:effectLst/>
                        </a:rPr>
                        <a:t>RTRWH</a:t>
                      </a:r>
                      <a:r>
                        <a:rPr lang="en-GB" sz="800" u="none" strike="noStrike" dirty="0">
                          <a:effectLst/>
                        </a:rPr>
                        <a:t>(H)    -       950 </a:t>
                      </a:r>
                      <a:endParaRPr lang="en-GB" sz="800" b="0" i="0" u="none" strike="noStrike" dirty="0">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RTRWH(G &amp; I)-       50</a:t>
                      </a:r>
                      <a:endParaRPr lang="en-GB" sz="800" b="0" i="0" u="none" strike="noStrike">
                        <a:solidFill>
                          <a:srgbClr val="000000"/>
                        </a:solidFill>
                        <a:effectLst/>
                        <a:latin typeface="Calibri"/>
                      </a:endParaRPr>
                    </a:p>
                  </a:txBody>
                  <a:tcPr marL="4204" marR="4204" marT="4204" marB="0" anchor="ctr"/>
                </a:tc>
              </a:tr>
              <a:tr h="129746">
                <a:tc rowSpan="2">
                  <a:txBody>
                    <a:bodyPr/>
                    <a:lstStyle/>
                    <a:p>
                      <a:pPr algn="just" fontAlgn="ctr"/>
                      <a:r>
                        <a:rPr lang="en-GB" sz="1800" u="none" strike="noStrike">
                          <a:effectLst/>
                        </a:rPr>
                        <a:t>27</a:t>
                      </a:r>
                      <a:endParaRPr lang="en-GB" sz="1800" b="0" i="0" u="none" strike="noStrike">
                        <a:solidFill>
                          <a:srgbClr val="000000"/>
                        </a:solidFill>
                        <a:effectLst/>
                        <a:latin typeface="Calibri"/>
                      </a:endParaRPr>
                    </a:p>
                  </a:txBody>
                  <a:tcPr marL="4204" marR="4204" marT="4204" marB="0" anchor="ctr"/>
                </a:tc>
                <a:tc rowSpan="2">
                  <a:txBody>
                    <a:bodyPr/>
                    <a:lstStyle/>
                    <a:p>
                      <a:pPr algn="just" fontAlgn="ctr"/>
                      <a:r>
                        <a:rPr lang="en-GB" sz="1800" u="none" strike="noStrike" dirty="0">
                          <a:effectLst/>
                        </a:rPr>
                        <a:t>Daman and Diu</a:t>
                      </a:r>
                      <a:endParaRPr lang="en-GB" sz="1800" b="0" i="0" u="none" strike="noStrike" dirty="0">
                        <a:solidFill>
                          <a:srgbClr val="000000"/>
                        </a:solidFill>
                        <a:effectLst/>
                        <a:latin typeface="Calibri"/>
                      </a:endParaRPr>
                    </a:p>
                  </a:txBody>
                  <a:tcPr marL="4204" marR="4204" marT="4204" marB="0" anchor="ctr"/>
                </a:tc>
                <a:tc rowSpan="2">
                  <a:txBody>
                    <a:bodyPr/>
                    <a:lstStyle/>
                    <a:p>
                      <a:pPr algn="ctr" fontAlgn="ctr"/>
                      <a:r>
                        <a:rPr lang="en-GB" sz="1600" u="none" strike="noStrike">
                          <a:effectLst/>
                        </a:rPr>
                        <a:t>112</a:t>
                      </a:r>
                      <a:endParaRPr lang="en-GB" sz="1600" b="0" i="0" u="none" strike="noStrike">
                        <a:solidFill>
                          <a:srgbClr val="000000"/>
                        </a:solidFill>
                        <a:effectLst/>
                        <a:latin typeface="Calibri"/>
                      </a:endParaRPr>
                    </a:p>
                  </a:txBody>
                  <a:tcPr marL="4204" marR="4204" marT="4204" marB="0" anchor="ctr"/>
                </a:tc>
                <a:tc rowSpan="2">
                  <a:txBody>
                    <a:bodyPr/>
                    <a:lstStyle/>
                    <a:p>
                      <a:pPr algn="ctr" fontAlgn="ctr"/>
                      <a:r>
                        <a:rPr lang="en-GB" sz="1600" u="none" strike="noStrike">
                          <a:effectLst/>
                        </a:rPr>
                        <a:t>10</a:t>
                      </a:r>
                      <a:endParaRPr lang="en-GB" sz="1600" b="0" i="0" u="none" strike="noStrike">
                        <a:solidFill>
                          <a:srgbClr val="000000"/>
                        </a:solidFill>
                        <a:effectLst/>
                        <a:latin typeface="Calibri"/>
                      </a:endParaRPr>
                    </a:p>
                  </a:txBody>
                  <a:tcPr marL="4204" marR="4204" marT="4204" marB="0" anchor="ctr"/>
                </a:tc>
                <a:tc rowSpan="2">
                  <a:txBody>
                    <a:bodyPr/>
                    <a:lstStyle/>
                    <a:p>
                      <a:pPr algn="ctr" fontAlgn="ctr"/>
                      <a:r>
                        <a:rPr lang="en-GB" sz="1600" u="none" strike="noStrike">
                          <a:effectLst/>
                        </a:rPr>
                        <a:t>10</a:t>
                      </a:r>
                      <a:endParaRPr lang="en-GB" sz="1600" b="0" i="0" u="none" strike="noStrike">
                        <a:solidFill>
                          <a:srgbClr val="000000"/>
                        </a:solidFill>
                        <a:effectLst/>
                        <a:latin typeface="Calibri"/>
                      </a:endParaRPr>
                    </a:p>
                  </a:txBody>
                  <a:tcPr marL="4204" marR="4204" marT="4204" marB="0" anchor="ctr"/>
                </a:tc>
                <a:tc rowSpan="2">
                  <a:txBody>
                    <a:bodyPr/>
                    <a:lstStyle/>
                    <a:p>
                      <a:pPr algn="ctr" fontAlgn="ctr"/>
                      <a:r>
                        <a:rPr lang="en-GB" sz="1600" u="none" strike="noStrike">
                          <a:effectLst/>
                        </a:rPr>
                        <a:t>1</a:t>
                      </a:r>
                      <a:endParaRPr lang="en-GB" sz="1600" b="0" i="0" u="none" strike="noStrike">
                        <a:solidFill>
                          <a:srgbClr val="000000"/>
                        </a:solidFill>
                        <a:effectLst/>
                        <a:latin typeface="Calibri"/>
                      </a:endParaRPr>
                    </a:p>
                  </a:txBody>
                  <a:tcPr marL="4204" marR="4204" marT="4204" marB="0" anchor="ctr"/>
                </a:tc>
                <a:tc rowSpan="2">
                  <a:txBody>
                    <a:bodyPr/>
                    <a:lstStyle/>
                    <a:p>
                      <a:pPr algn="ctr" fontAlgn="ctr"/>
                      <a:r>
                        <a:rPr lang="en-GB" sz="1600" u="none" strike="noStrike">
                          <a:effectLst/>
                        </a:rPr>
                        <a:t>0.13</a:t>
                      </a:r>
                      <a:endParaRPr lang="en-GB" sz="1600" b="0" i="0" u="none" strike="noStrike">
                        <a:solidFill>
                          <a:srgbClr val="000000"/>
                        </a:solidFill>
                        <a:effectLst/>
                        <a:latin typeface="Calibri"/>
                      </a:endParaRPr>
                    </a:p>
                  </a:txBody>
                  <a:tcPr marL="4204" marR="4204" marT="4204" marB="0" anchor="ctr"/>
                </a:tc>
                <a:tc rowSpan="2">
                  <a:txBody>
                    <a:bodyPr/>
                    <a:lstStyle/>
                    <a:p>
                      <a:pPr algn="ctr" fontAlgn="ctr"/>
                      <a:r>
                        <a:rPr lang="en-GB" sz="1600" u="none" strike="noStrike" dirty="0">
                          <a:effectLst/>
                        </a:rPr>
                        <a:t>0</a:t>
                      </a:r>
                      <a:endParaRPr lang="en-GB" sz="1600" b="0" i="0" u="none" strike="noStrike" dirty="0">
                        <a:solidFill>
                          <a:srgbClr val="000000"/>
                        </a:solidFill>
                        <a:effectLst/>
                        <a:latin typeface="Calibri"/>
                      </a:endParaRPr>
                    </a:p>
                  </a:txBody>
                  <a:tcPr marL="4204" marR="4204" marT="4204" marB="0" anchor="ctr"/>
                </a:tc>
                <a:tc rowSpan="2">
                  <a:txBody>
                    <a:bodyPr/>
                    <a:lstStyle/>
                    <a:p>
                      <a:pPr algn="ctr" fontAlgn="ctr"/>
                      <a:r>
                        <a:rPr lang="en-GB" sz="1600" u="none" strike="noStrike" dirty="0">
                          <a:effectLst/>
                        </a:rPr>
                        <a:t>0.13</a:t>
                      </a:r>
                      <a:endParaRPr lang="en-GB" sz="1600" b="0" i="0" u="none" strike="noStrike" dirty="0">
                        <a:solidFill>
                          <a:srgbClr val="000000"/>
                        </a:solidFill>
                        <a:effectLst/>
                        <a:latin typeface="Calibri"/>
                      </a:endParaRPr>
                    </a:p>
                  </a:txBody>
                  <a:tcPr marL="4204" marR="4204" marT="4204" marB="0" anchor="ctr"/>
                </a:tc>
                <a:tc>
                  <a:txBody>
                    <a:bodyPr/>
                    <a:lstStyle/>
                    <a:p>
                      <a:pPr algn="l" fontAlgn="ctr"/>
                      <a:r>
                        <a:rPr lang="en-GB" sz="800" u="none" strike="noStrike" dirty="0" err="1">
                          <a:effectLst/>
                        </a:rPr>
                        <a:t>RTRWH</a:t>
                      </a:r>
                      <a:r>
                        <a:rPr lang="en-GB" sz="800" u="none" strike="noStrike" dirty="0">
                          <a:effectLst/>
                        </a:rPr>
                        <a:t>(H)    -     3944 </a:t>
                      </a:r>
                      <a:endParaRPr lang="en-GB" sz="800" b="0" i="0" u="none" strike="noStrike" dirty="0">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err="1">
                          <a:effectLst/>
                        </a:rPr>
                        <a:t>RTRWH</a:t>
                      </a:r>
                      <a:r>
                        <a:rPr lang="en-GB" sz="800" u="none" strike="noStrike" dirty="0">
                          <a:effectLst/>
                        </a:rPr>
                        <a:t>(G &amp; I)  -  100</a:t>
                      </a:r>
                      <a:endParaRPr lang="en-GB" sz="800" b="0" i="0" u="none" strike="noStrike" dirty="0">
                        <a:solidFill>
                          <a:srgbClr val="000000"/>
                        </a:solidFill>
                        <a:effectLst/>
                        <a:latin typeface="Calibri"/>
                      </a:endParaRPr>
                    </a:p>
                  </a:txBody>
                  <a:tcPr marL="4204" marR="4204" marT="4204" marB="0" anchor="ctr"/>
                </a:tc>
              </a:tr>
              <a:tr h="129746">
                <a:tc rowSpan="2">
                  <a:txBody>
                    <a:bodyPr/>
                    <a:lstStyle/>
                    <a:p>
                      <a:pPr algn="just" fontAlgn="ctr"/>
                      <a:r>
                        <a:rPr lang="en-GB" sz="1800" u="none" strike="noStrike">
                          <a:effectLst/>
                        </a:rPr>
                        <a:t>28</a:t>
                      </a:r>
                      <a:endParaRPr lang="en-GB" sz="1800" b="0" i="0" u="none" strike="noStrike">
                        <a:solidFill>
                          <a:srgbClr val="000000"/>
                        </a:solidFill>
                        <a:effectLst/>
                        <a:latin typeface="Calibri"/>
                      </a:endParaRPr>
                    </a:p>
                  </a:txBody>
                  <a:tcPr marL="4204" marR="4204" marT="4204" marB="0" anchor="ctr"/>
                </a:tc>
                <a:tc rowSpan="2">
                  <a:txBody>
                    <a:bodyPr/>
                    <a:lstStyle/>
                    <a:p>
                      <a:pPr algn="just" fontAlgn="ctr"/>
                      <a:r>
                        <a:rPr lang="en-GB" sz="1800" u="none" strike="noStrike">
                          <a:effectLst/>
                        </a:rPr>
                        <a:t>Lakshadweep </a:t>
                      </a:r>
                      <a:endParaRPr lang="en-GB" sz="1800" b="0" i="0" u="none" strike="noStrike">
                        <a:solidFill>
                          <a:srgbClr val="000000"/>
                        </a:solidFill>
                        <a:effectLst/>
                        <a:latin typeface="Calibri"/>
                      </a:endParaRPr>
                    </a:p>
                  </a:txBody>
                  <a:tcPr marL="4204" marR="4204" marT="4204" marB="0" anchor="ctr"/>
                </a:tc>
                <a:tc rowSpan="2">
                  <a:txBody>
                    <a:bodyPr/>
                    <a:lstStyle/>
                    <a:p>
                      <a:pPr algn="ctr" fontAlgn="ctr"/>
                      <a:r>
                        <a:rPr lang="en-GB" sz="1600" u="none" strike="noStrike">
                          <a:effectLst/>
                        </a:rPr>
                        <a:t>32</a:t>
                      </a:r>
                      <a:endParaRPr lang="en-GB" sz="1600" b="0" i="0" u="none" strike="noStrike">
                        <a:solidFill>
                          <a:srgbClr val="000000"/>
                        </a:solidFill>
                        <a:effectLst/>
                        <a:latin typeface="Calibri"/>
                      </a:endParaRPr>
                    </a:p>
                  </a:txBody>
                  <a:tcPr marL="4204" marR="4204" marT="4204" marB="0" anchor="ctr"/>
                </a:tc>
                <a:tc rowSpan="2">
                  <a:txBody>
                    <a:bodyPr/>
                    <a:lstStyle/>
                    <a:p>
                      <a:pPr algn="ctr" fontAlgn="ctr"/>
                      <a:r>
                        <a:rPr lang="en-GB" sz="1600" u="none" strike="noStrike">
                          <a:effectLst/>
                        </a:rPr>
                        <a:t>3</a:t>
                      </a:r>
                      <a:endParaRPr lang="en-GB" sz="1600" b="0" i="0" u="none" strike="noStrike">
                        <a:solidFill>
                          <a:srgbClr val="000000"/>
                        </a:solidFill>
                        <a:effectLst/>
                        <a:latin typeface="Calibri"/>
                      </a:endParaRPr>
                    </a:p>
                  </a:txBody>
                  <a:tcPr marL="4204" marR="4204" marT="4204" marB="0" anchor="ctr"/>
                </a:tc>
                <a:tc rowSpan="2">
                  <a:txBody>
                    <a:bodyPr/>
                    <a:lstStyle/>
                    <a:p>
                      <a:pPr algn="ctr" fontAlgn="ctr"/>
                      <a:r>
                        <a:rPr lang="en-GB" sz="1600" u="none" strike="noStrike">
                          <a:effectLst/>
                        </a:rPr>
                        <a:t>3</a:t>
                      </a:r>
                      <a:endParaRPr lang="en-GB" sz="1600" b="0" i="0" u="none" strike="noStrike">
                        <a:solidFill>
                          <a:srgbClr val="000000"/>
                        </a:solidFill>
                        <a:effectLst/>
                        <a:latin typeface="Calibri"/>
                      </a:endParaRPr>
                    </a:p>
                  </a:txBody>
                  <a:tcPr marL="4204" marR="4204" marT="4204" marB="0" anchor="ctr"/>
                </a:tc>
                <a:tc rowSpan="2">
                  <a:txBody>
                    <a:bodyPr/>
                    <a:lstStyle/>
                    <a:p>
                      <a:pPr algn="ctr" fontAlgn="ctr"/>
                      <a:r>
                        <a:rPr lang="en-GB" sz="1600" u="none" strike="noStrike">
                          <a:effectLst/>
                        </a:rPr>
                        <a:t>0.0327</a:t>
                      </a:r>
                      <a:endParaRPr lang="en-GB" sz="1600" b="0" i="0" u="none" strike="noStrike">
                        <a:solidFill>
                          <a:srgbClr val="000000"/>
                        </a:solidFill>
                        <a:effectLst/>
                        <a:latin typeface="Calibri"/>
                      </a:endParaRPr>
                    </a:p>
                  </a:txBody>
                  <a:tcPr marL="4204" marR="4204" marT="4204" marB="0" anchor="ctr"/>
                </a:tc>
                <a:tc rowSpan="2">
                  <a:txBody>
                    <a:bodyPr/>
                    <a:lstStyle/>
                    <a:p>
                      <a:pPr algn="ctr" fontAlgn="ctr"/>
                      <a:r>
                        <a:rPr lang="en-GB" sz="1600" u="none" strike="noStrike">
                          <a:effectLst/>
                        </a:rPr>
                        <a:t>0.0327</a:t>
                      </a:r>
                      <a:endParaRPr lang="en-GB" sz="1600" b="0" i="0" u="none" strike="noStrike">
                        <a:solidFill>
                          <a:srgbClr val="000000"/>
                        </a:solidFill>
                        <a:effectLst/>
                        <a:latin typeface="Calibri"/>
                      </a:endParaRPr>
                    </a:p>
                  </a:txBody>
                  <a:tcPr marL="4204" marR="4204" marT="4204" marB="0" anchor="ctr"/>
                </a:tc>
                <a:tc rowSpan="2">
                  <a:txBody>
                    <a:bodyPr/>
                    <a:lstStyle/>
                    <a:p>
                      <a:pPr algn="ctr" fontAlgn="ctr"/>
                      <a:r>
                        <a:rPr lang="en-GB" sz="1600" u="none" strike="noStrike" dirty="0">
                          <a:effectLst/>
                        </a:rPr>
                        <a:t>0</a:t>
                      </a:r>
                      <a:endParaRPr lang="en-GB" sz="1600" b="0" i="0" u="none" strike="noStrike" dirty="0">
                        <a:solidFill>
                          <a:srgbClr val="000000"/>
                        </a:solidFill>
                        <a:effectLst/>
                        <a:latin typeface="Calibri"/>
                      </a:endParaRPr>
                    </a:p>
                  </a:txBody>
                  <a:tcPr marL="4204" marR="4204" marT="4204" marB="0" anchor="ctr"/>
                </a:tc>
                <a:tc rowSpan="2">
                  <a:txBody>
                    <a:bodyPr/>
                    <a:lstStyle/>
                    <a:p>
                      <a:pPr algn="ctr" fontAlgn="ctr"/>
                      <a:r>
                        <a:rPr lang="en-GB" sz="1600" u="none" strike="noStrike" dirty="0">
                          <a:effectLst/>
                        </a:rPr>
                        <a:t>0.0327</a:t>
                      </a:r>
                      <a:endParaRPr lang="en-GB" sz="1600" b="0" i="0" u="none" strike="noStrike" dirty="0">
                        <a:solidFill>
                          <a:srgbClr val="000000"/>
                        </a:solidFill>
                        <a:effectLst/>
                        <a:latin typeface="Calibri"/>
                      </a:endParaRPr>
                    </a:p>
                  </a:txBody>
                  <a:tcPr marL="4204" marR="4204" marT="4204" marB="0" anchor="ctr"/>
                </a:tc>
                <a:tc>
                  <a:txBody>
                    <a:bodyPr/>
                    <a:lstStyle/>
                    <a:p>
                      <a:pPr algn="l" fontAlgn="ctr"/>
                      <a:r>
                        <a:rPr lang="en-GB" sz="800" u="none" strike="noStrike" dirty="0" err="1">
                          <a:effectLst/>
                        </a:rPr>
                        <a:t>RTRWH</a:t>
                      </a:r>
                      <a:r>
                        <a:rPr lang="en-GB" sz="800" u="none" strike="noStrike" dirty="0">
                          <a:effectLst/>
                        </a:rPr>
                        <a:t>(H)     -    4576 </a:t>
                      </a:r>
                      <a:endParaRPr lang="en-GB" sz="800" b="0" i="0" u="none" strike="noStrike" dirty="0">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err="1">
                          <a:effectLst/>
                        </a:rPr>
                        <a:t>RTRWH</a:t>
                      </a:r>
                      <a:r>
                        <a:rPr lang="en-GB" sz="800" u="none" strike="noStrike" dirty="0">
                          <a:effectLst/>
                        </a:rPr>
                        <a:t>(G &amp; I)  -1524</a:t>
                      </a:r>
                      <a:endParaRPr lang="en-GB" sz="800" b="0" i="0" u="none" strike="noStrike" dirty="0">
                        <a:solidFill>
                          <a:srgbClr val="000000"/>
                        </a:solidFill>
                        <a:effectLst/>
                        <a:latin typeface="Calibri"/>
                      </a:endParaRPr>
                    </a:p>
                  </a:txBody>
                  <a:tcPr marL="4204" marR="4204" marT="4204" marB="0" anchor="ctr"/>
                </a:tc>
              </a:tr>
              <a:tr h="129746">
                <a:tc rowSpan="8">
                  <a:txBody>
                    <a:bodyPr/>
                    <a:lstStyle/>
                    <a:p>
                      <a:pPr algn="just" fontAlgn="ctr"/>
                      <a:r>
                        <a:rPr lang="en-GB" sz="1800" u="none" strike="noStrike">
                          <a:effectLst/>
                        </a:rPr>
                        <a:t>29</a:t>
                      </a:r>
                      <a:endParaRPr lang="en-GB" sz="1800" b="0" i="0" u="none" strike="noStrike">
                        <a:solidFill>
                          <a:srgbClr val="000000"/>
                        </a:solidFill>
                        <a:effectLst/>
                        <a:latin typeface="Calibri"/>
                      </a:endParaRPr>
                    </a:p>
                  </a:txBody>
                  <a:tcPr marL="4204" marR="4204" marT="4204" marB="0" anchor="ctr"/>
                </a:tc>
                <a:tc rowSpan="8">
                  <a:txBody>
                    <a:bodyPr/>
                    <a:lstStyle/>
                    <a:p>
                      <a:pPr algn="just" fontAlgn="ctr"/>
                      <a:r>
                        <a:rPr lang="en-GB" sz="1800" u="none" strike="noStrike" dirty="0">
                          <a:effectLst/>
                        </a:rPr>
                        <a:t>Puducherry</a:t>
                      </a:r>
                      <a:endParaRPr lang="en-GB" sz="1800" b="0" i="0" u="none" strike="noStrike" dirty="0">
                        <a:solidFill>
                          <a:srgbClr val="000000"/>
                        </a:solidFill>
                        <a:effectLst/>
                        <a:latin typeface="Calibri"/>
                      </a:endParaRPr>
                    </a:p>
                  </a:txBody>
                  <a:tcPr marL="4204" marR="4204" marT="4204" marB="0" anchor="ctr"/>
                </a:tc>
                <a:tc rowSpan="8">
                  <a:txBody>
                    <a:bodyPr/>
                    <a:lstStyle/>
                    <a:p>
                      <a:pPr algn="ctr" fontAlgn="ctr"/>
                      <a:r>
                        <a:rPr lang="en-GB" sz="1600" u="none" strike="noStrike" dirty="0">
                          <a:effectLst/>
                        </a:rPr>
                        <a:t>479</a:t>
                      </a:r>
                      <a:endParaRPr lang="en-GB" sz="1600" b="0" i="0" u="none" strike="noStrike" dirty="0">
                        <a:solidFill>
                          <a:srgbClr val="000000"/>
                        </a:solidFill>
                        <a:effectLst/>
                        <a:latin typeface="Calibri"/>
                      </a:endParaRPr>
                    </a:p>
                  </a:txBody>
                  <a:tcPr marL="4204" marR="4204" marT="4204" marB="0" anchor="ctr"/>
                </a:tc>
                <a:tc rowSpan="8">
                  <a:txBody>
                    <a:bodyPr/>
                    <a:lstStyle/>
                    <a:p>
                      <a:pPr algn="ctr" fontAlgn="ctr"/>
                      <a:r>
                        <a:rPr lang="en-GB" sz="1600" u="none" strike="noStrike">
                          <a:effectLst/>
                        </a:rPr>
                        <a:t>300</a:t>
                      </a:r>
                      <a:endParaRPr lang="en-GB" sz="1600" b="0" i="0" u="none" strike="noStrike">
                        <a:solidFill>
                          <a:srgbClr val="000000"/>
                        </a:solidFill>
                        <a:effectLst/>
                        <a:latin typeface="Calibri"/>
                      </a:endParaRPr>
                    </a:p>
                  </a:txBody>
                  <a:tcPr marL="4204" marR="4204" marT="4204" marB="0" anchor="ctr"/>
                </a:tc>
                <a:tc rowSpan="8">
                  <a:txBody>
                    <a:bodyPr/>
                    <a:lstStyle/>
                    <a:p>
                      <a:pPr algn="ctr" fontAlgn="ctr"/>
                      <a:r>
                        <a:rPr lang="en-GB" sz="1600" u="none" strike="noStrike">
                          <a:effectLst/>
                        </a:rPr>
                        <a:t>252</a:t>
                      </a:r>
                      <a:endParaRPr lang="en-GB" sz="1600" b="0" i="0" u="none" strike="noStrike">
                        <a:solidFill>
                          <a:srgbClr val="000000"/>
                        </a:solidFill>
                        <a:effectLst/>
                        <a:latin typeface="Calibri"/>
                      </a:endParaRPr>
                    </a:p>
                  </a:txBody>
                  <a:tcPr marL="4204" marR="4204" marT="4204" marB="0" anchor="ctr"/>
                </a:tc>
                <a:tc rowSpan="8">
                  <a:txBody>
                    <a:bodyPr/>
                    <a:lstStyle/>
                    <a:p>
                      <a:pPr algn="ctr" fontAlgn="ctr"/>
                      <a:r>
                        <a:rPr lang="en-GB" sz="1600" u="none" strike="noStrike">
                          <a:effectLst/>
                        </a:rPr>
                        <a:t>80</a:t>
                      </a:r>
                      <a:endParaRPr lang="en-GB" sz="1600" b="0" i="0" u="none" strike="noStrike">
                        <a:solidFill>
                          <a:srgbClr val="000000"/>
                        </a:solidFill>
                        <a:effectLst/>
                        <a:latin typeface="Calibri"/>
                      </a:endParaRPr>
                    </a:p>
                  </a:txBody>
                  <a:tcPr marL="4204" marR="4204" marT="4204" marB="0" anchor="ctr"/>
                </a:tc>
                <a:tc rowSpan="8">
                  <a:txBody>
                    <a:bodyPr/>
                    <a:lstStyle/>
                    <a:p>
                      <a:pPr algn="ctr" fontAlgn="ctr"/>
                      <a:r>
                        <a:rPr lang="en-GB" sz="1600" u="none" strike="noStrike">
                          <a:effectLst/>
                        </a:rPr>
                        <a:t>120</a:t>
                      </a:r>
                      <a:endParaRPr lang="en-GB" sz="1600" b="0" i="0" u="none" strike="noStrike">
                        <a:solidFill>
                          <a:srgbClr val="000000"/>
                        </a:solidFill>
                        <a:effectLst/>
                        <a:latin typeface="Calibri"/>
                      </a:endParaRPr>
                    </a:p>
                  </a:txBody>
                  <a:tcPr marL="4204" marR="4204" marT="4204" marB="0" anchor="ctr"/>
                </a:tc>
                <a:tc rowSpan="8">
                  <a:txBody>
                    <a:bodyPr/>
                    <a:lstStyle/>
                    <a:p>
                      <a:pPr algn="ctr" fontAlgn="ctr"/>
                      <a:r>
                        <a:rPr lang="en-GB" sz="1600" u="none" strike="noStrike" dirty="0">
                          <a:effectLst/>
                        </a:rPr>
                        <a:t>80</a:t>
                      </a:r>
                      <a:endParaRPr lang="en-GB" sz="1600" b="0" i="0" u="none" strike="noStrike" dirty="0">
                        <a:solidFill>
                          <a:srgbClr val="000000"/>
                        </a:solidFill>
                        <a:effectLst/>
                        <a:latin typeface="Calibri"/>
                      </a:endParaRPr>
                    </a:p>
                  </a:txBody>
                  <a:tcPr marL="4204" marR="4204" marT="4204" marB="0" anchor="ctr"/>
                </a:tc>
                <a:tc rowSpan="8">
                  <a:txBody>
                    <a:bodyPr/>
                    <a:lstStyle/>
                    <a:p>
                      <a:pPr algn="ctr" fontAlgn="ctr"/>
                      <a:r>
                        <a:rPr lang="en-GB" sz="1600" u="none" strike="noStrike" dirty="0">
                          <a:effectLst/>
                        </a:rPr>
                        <a:t>0.27</a:t>
                      </a:r>
                      <a:endParaRPr lang="en-GB" sz="1600" b="0" i="0" u="none" strike="noStrike" dirty="0">
                        <a:solidFill>
                          <a:srgbClr val="000000"/>
                        </a:solidFill>
                        <a:effectLst/>
                        <a:latin typeface="Calibri"/>
                      </a:endParaRPr>
                    </a:p>
                  </a:txBody>
                  <a:tcPr marL="4204" marR="4204" marT="4204" marB="0" anchor="ctr"/>
                </a:tc>
                <a:tc>
                  <a:txBody>
                    <a:bodyPr/>
                    <a:lstStyle/>
                    <a:p>
                      <a:pPr algn="l" fontAlgn="ctr"/>
                      <a:r>
                        <a:rPr lang="en-GB" sz="800" u="none" strike="noStrike" dirty="0">
                          <a:effectLst/>
                        </a:rPr>
                        <a:t>P                    -          30</a:t>
                      </a:r>
                      <a:endParaRPr lang="en-GB" sz="800" b="0" i="0" u="none" strike="noStrike" dirty="0">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a:effectLst/>
                        </a:rPr>
                        <a:t>CD/NB          -        600</a:t>
                      </a:r>
                      <a:endParaRPr lang="en-GB" sz="800" b="0" i="0" u="none" strike="noStrike" dirty="0">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a:effectLst/>
                        </a:rPr>
                        <a:t>RS                 -        400</a:t>
                      </a:r>
                      <a:endParaRPr lang="en-GB" sz="800" b="0" i="0" u="none" strike="noStrike" dirty="0">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a:effectLst/>
                        </a:rPr>
                        <a:t>RTW             -        500</a:t>
                      </a:r>
                      <a:endParaRPr lang="en-GB" sz="800" b="0" i="0" u="none" strike="noStrike">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a:effectLst/>
                        </a:rPr>
                        <a:t>RT(KM)       --         10</a:t>
                      </a:r>
                      <a:endParaRPr lang="en-GB" sz="800" b="0" i="0" u="none" strike="noStrike" dirty="0">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a:effectLst/>
                        </a:rPr>
                        <a:t>Others            -        200</a:t>
                      </a:r>
                      <a:endParaRPr lang="en-GB" sz="800" b="0" i="0" u="none" strike="noStrike" dirty="0">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err="1">
                          <a:effectLst/>
                        </a:rPr>
                        <a:t>RTRWH</a:t>
                      </a:r>
                      <a:r>
                        <a:rPr lang="en-GB" sz="800" u="none" strike="noStrike" dirty="0">
                          <a:effectLst/>
                        </a:rPr>
                        <a:t>(H)  -        900 </a:t>
                      </a:r>
                      <a:endParaRPr lang="en-GB" sz="800" b="0" i="0" u="none" strike="noStrike" dirty="0">
                        <a:solidFill>
                          <a:srgbClr val="000000"/>
                        </a:solidFill>
                        <a:effectLst/>
                        <a:latin typeface="Calibri"/>
                      </a:endParaRPr>
                    </a:p>
                  </a:txBody>
                  <a:tcPr marL="4204" marR="4204" marT="4204" marB="0" anchor="ctr"/>
                </a:tc>
              </a:tr>
              <a:tr h="12974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GB" sz="800" u="none" strike="noStrike" dirty="0" err="1">
                          <a:effectLst/>
                        </a:rPr>
                        <a:t>RTRWH</a:t>
                      </a:r>
                      <a:r>
                        <a:rPr lang="en-GB" sz="800" u="none" strike="noStrike" dirty="0">
                          <a:effectLst/>
                        </a:rPr>
                        <a:t>(G &amp; I)  -  100</a:t>
                      </a:r>
                      <a:endParaRPr lang="en-GB" sz="800" b="0" i="0" u="none" strike="noStrike" dirty="0">
                        <a:solidFill>
                          <a:srgbClr val="000000"/>
                        </a:solidFill>
                        <a:effectLst/>
                        <a:latin typeface="Calibri"/>
                      </a:endParaRPr>
                    </a:p>
                  </a:txBody>
                  <a:tcPr marL="4204" marR="4204" marT="4204" marB="0" anchor="ctr"/>
                </a:tc>
              </a:tr>
              <a:tr h="129746">
                <a:tc gridSpan="2">
                  <a:txBody>
                    <a:bodyPr/>
                    <a:lstStyle/>
                    <a:p>
                      <a:pPr algn="just" fontAlgn="ctr"/>
                      <a:r>
                        <a:rPr lang="en-GB" sz="1400" u="none" strike="noStrike">
                          <a:effectLst/>
                        </a:rPr>
                        <a:t>Total</a:t>
                      </a:r>
                      <a:endParaRPr lang="en-GB" sz="1400" b="1" i="0" u="none" strike="noStrike">
                        <a:solidFill>
                          <a:srgbClr val="000000"/>
                        </a:solidFill>
                        <a:effectLst/>
                        <a:latin typeface="Calibri"/>
                      </a:endParaRPr>
                    </a:p>
                  </a:txBody>
                  <a:tcPr marL="4204" marR="4204" marT="4204" marB="0" anchor="ctr"/>
                </a:tc>
                <a:tc hMerge="1">
                  <a:txBody>
                    <a:bodyPr/>
                    <a:lstStyle/>
                    <a:p>
                      <a:endParaRPr lang="en-GB"/>
                    </a:p>
                  </a:txBody>
                  <a:tcPr/>
                </a:tc>
                <a:tc>
                  <a:txBody>
                    <a:bodyPr/>
                    <a:lstStyle/>
                    <a:p>
                      <a:pPr algn="ctr" fontAlgn="ctr"/>
                      <a:r>
                        <a:rPr lang="en-GB" sz="1400" b="1" u="none" strike="noStrike" dirty="0">
                          <a:effectLst/>
                        </a:rPr>
                        <a:t>3287263</a:t>
                      </a:r>
                      <a:endParaRPr lang="en-GB" sz="1400" b="1" i="0" u="none" strike="noStrike" dirty="0">
                        <a:solidFill>
                          <a:srgbClr val="000000"/>
                        </a:solidFill>
                        <a:effectLst/>
                        <a:latin typeface="Calibri"/>
                      </a:endParaRPr>
                    </a:p>
                  </a:txBody>
                  <a:tcPr marL="4204" marR="4204" marT="4204" marB="0" anchor="ctr"/>
                </a:tc>
                <a:tc>
                  <a:txBody>
                    <a:bodyPr/>
                    <a:lstStyle/>
                    <a:p>
                      <a:pPr algn="ctr" fontAlgn="ctr"/>
                      <a:r>
                        <a:rPr lang="en-GB" sz="1400" b="1" u="none" strike="noStrike" dirty="0">
                          <a:effectLst/>
                        </a:rPr>
                        <a:t>941541</a:t>
                      </a:r>
                      <a:endParaRPr lang="en-GB" sz="1400" b="1" i="0" u="none" strike="noStrike" dirty="0">
                        <a:solidFill>
                          <a:srgbClr val="000000"/>
                        </a:solidFill>
                        <a:effectLst/>
                        <a:latin typeface="Calibri"/>
                      </a:endParaRPr>
                    </a:p>
                  </a:txBody>
                  <a:tcPr marL="4204" marR="4204" marT="4204" marB="0" anchor="ctr"/>
                </a:tc>
                <a:tc>
                  <a:txBody>
                    <a:bodyPr/>
                    <a:lstStyle/>
                    <a:p>
                      <a:pPr algn="ctr" fontAlgn="ctr"/>
                      <a:r>
                        <a:rPr lang="en-GB" sz="1400" b="1" u="none" strike="noStrike" dirty="0">
                          <a:effectLst/>
                        </a:rPr>
                        <a:t>4890260</a:t>
                      </a:r>
                      <a:endParaRPr lang="en-GB" sz="1400" b="1" i="0" u="none" strike="noStrike" dirty="0">
                        <a:solidFill>
                          <a:srgbClr val="000000"/>
                        </a:solidFill>
                        <a:effectLst/>
                        <a:latin typeface="Calibri"/>
                      </a:endParaRPr>
                    </a:p>
                  </a:txBody>
                  <a:tcPr marL="4204" marR="4204" marT="4204" marB="0" anchor="ctr"/>
                </a:tc>
                <a:tc>
                  <a:txBody>
                    <a:bodyPr/>
                    <a:lstStyle/>
                    <a:p>
                      <a:pPr algn="ctr" fontAlgn="ctr"/>
                      <a:r>
                        <a:rPr lang="en-GB" sz="1400" b="1" u="none" strike="noStrike" dirty="0">
                          <a:effectLst/>
                        </a:rPr>
                        <a:t>595472</a:t>
                      </a:r>
                      <a:endParaRPr lang="en-GB" sz="1400" b="1" i="0" u="none" strike="noStrike" dirty="0">
                        <a:solidFill>
                          <a:srgbClr val="000000"/>
                        </a:solidFill>
                        <a:effectLst/>
                        <a:latin typeface="Calibri"/>
                      </a:endParaRPr>
                    </a:p>
                  </a:txBody>
                  <a:tcPr marL="4204" marR="4204" marT="4204" marB="0" anchor="ctr"/>
                </a:tc>
                <a:tc>
                  <a:txBody>
                    <a:bodyPr/>
                    <a:lstStyle/>
                    <a:p>
                      <a:pPr algn="ctr" fontAlgn="ctr"/>
                      <a:r>
                        <a:rPr lang="en-GB" sz="1400" b="1" u="none" strike="noStrike" dirty="0">
                          <a:effectLst/>
                        </a:rPr>
                        <a:t>194720</a:t>
                      </a:r>
                      <a:endParaRPr lang="en-GB" sz="1400" b="1" i="0" u="none" strike="noStrike" dirty="0">
                        <a:solidFill>
                          <a:srgbClr val="000000"/>
                        </a:solidFill>
                        <a:effectLst/>
                        <a:latin typeface="Calibri"/>
                      </a:endParaRPr>
                    </a:p>
                  </a:txBody>
                  <a:tcPr marL="4204" marR="4204" marT="4204" marB="0" anchor="ctr"/>
                </a:tc>
                <a:tc>
                  <a:txBody>
                    <a:bodyPr/>
                    <a:lstStyle/>
                    <a:p>
                      <a:pPr algn="ctr" fontAlgn="ctr"/>
                      <a:r>
                        <a:rPr lang="en-GB" sz="1400" b="1" u="none" strike="noStrike" dirty="0">
                          <a:effectLst/>
                        </a:rPr>
                        <a:t>83319.11</a:t>
                      </a:r>
                      <a:endParaRPr lang="en-GB" sz="1400" b="1" i="0" u="none" strike="noStrike" dirty="0">
                        <a:solidFill>
                          <a:srgbClr val="000000"/>
                        </a:solidFill>
                        <a:effectLst/>
                        <a:latin typeface="Calibri"/>
                      </a:endParaRPr>
                    </a:p>
                  </a:txBody>
                  <a:tcPr marL="4204" marR="4204" marT="4204" marB="0" anchor="ctr"/>
                </a:tc>
                <a:tc>
                  <a:txBody>
                    <a:bodyPr/>
                    <a:lstStyle/>
                    <a:p>
                      <a:pPr algn="ctr" fontAlgn="ctr"/>
                      <a:r>
                        <a:rPr lang="en-GB" sz="1400" b="1" u="none" strike="noStrike" dirty="0">
                          <a:effectLst/>
                        </a:rPr>
                        <a:t>2445.6</a:t>
                      </a:r>
                      <a:endParaRPr lang="en-GB" sz="1400" b="1" i="0" u="none" strike="noStrike" dirty="0">
                        <a:solidFill>
                          <a:srgbClr val="000000"/>
                        </a:solidFill>
                        <a:effectLst/>
                        <a:latin typeface="Calibri"/>
                      </a:endParaRPr>
                    </a:p>
                  </a:txBody>
                  <a:tcPr marL="4204" marR="4204" marT="4204" marB="0" anchor="ctr"/>
                </a:tc>
                <a:tc>
                  <a:txBody>
                    <a:bodyPr/>
                    <a:lstStyle/>
                    <a:p>
                      <a:pPr algn="just" fontAlgn="ctr"/>
                      <a:r>
                        <a:rPr lang="en-GB" sz="800" b="1" u="none" strike="noStrike" dirty="0">
                          <a:effectLst/>
                        </a:rPr>
                        <a:t> </a:t>
                      </a:r>
                      <a:endParaRPr lang="en-GB" sz="800" b="1" i="0" u="none" strike="noStrike" dirty="0">
                        <a:solidFill>
                          <a:srgbClr val="000000"/>
                        </a:solidFill>
                        <a:effectLst/>
                        <a:latin typeface="Calibri"/>
                      </a:endParaRPr>
                    </a:p>
                  </a:txBody>
                  <a:tcPr marL="4204" marR="4204" marT="4204" marB="0" anchor="ctr"/>
                </a:tc>
              </a:tr>
            </a:tbl>
          </a:graphicData>
        </a:graphic>
      </p:graphicFrame>
    </p:spTree>
    <p:extLst>
      <p:ext uri="{BB962C8B-B14F-4D97-AF65-F5344CB8AC3E}">
        <p14:creationId xmlns:p14="http://schemas.microsoft.com/office/powerpoint/2010/main" val="3329648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0" y="2990850"/>
            <a:ext cx="3177315" cy="3257550"/>
          </a:xfrm>
          <a:prstGeom prst="rect">
            <a:avLst/>
          </a:prstGeom>
          <a:noFill/>
          <a:ln w="9525">
            <a:noFill/>
            <a:miter lim="800000"/>
            <a:headEnd/>
            <a:tailEnd/>
          </a:ln>
          <a:effectLst/>
        </p:spPr>
      </p:pic>
      <p:pic>
        <p:nvPicPr>
          <p:cNvPr id="34821" name="Picture 5"/>
          <p:cNvPicPr>
            <a:picLocks noChangeAspect="1" noChangeArrowheads="1"/>
          </p:cNvPicPr>
          <p:nvPr/>
        </p:nvPicPr>
        <p:blipFill>
          <a:blip r:embed="rId3"/>
          <a:srcRect/>
          <a:stretch>
            <a:fillRect/>
          </a:stretch>
        </p:blipFill>
        <p:spPr bwMode="auto">
          <a:xfrm>
            <a:off x="2667000" y="0"/>
            <a:ext cx="4448175" cy="3943350"/>
          </a:xfrm>
          <a:prstGeom prst="rect">
            <a:avLst/>
          </a:prstGeom>
          <a:noFill/>
          <a:ln w="9525">
            <a:noFill/>
            <a:miter lim="800000"/>
            <a:headEnd/>
            <a:tailEnd/>
          </a:ln>
          <a:effectLst/>
        </p:spPr>
      </p:pic>
      <p:pic>
        <p:nvPicPr>
          <p:cNvPr id="14" name="Picture 5"/>
          <p:cNvPicPr>
            <a:picLocks noChangeAspect="1" noChangeArrowheads="1"/>
          </p:cNvPicPr>
          <p:nvPr/>
        </p:nvPicPr>
        <p:blipFill>
          <a:blip r:embed="rId4"/>
          <a:srcRect/>
          <a:stretch>
            <a:fillRect/>
          </a:stretch>
        </p:blipFill>
        <p:spPr bwMode="auto">
          <a:xfrm>
            <a:off x="4038600" y="3505200"/>
            <a:ext cx="3429000" cy="3455397"/>
          </a:xfrm>
          <a:prstGeom prst="rect">
            <a:avLst/>
          </a:prstGeom>
          <a:noFill/>
          <a:ln w="9525">
            <a:noFill/>
            <a:miter lim="800000"/>
            <a:headEnd/>
            <a:tailEnd/>
          </a:ln>
          <a:effectLst/>
        </p:spPr>
      </p:pic>
      <p:pic>
        <p:nvPicPr>
          <p:cNvPr id="16" name="Picture 2"/>
          <p:cNvPicPr>
            <a:picLocks noChangeAspect="1" noChangeArrowheads="1"/>
          </p:cNvPicPr>
          <p:nvPr/>
        </p:nvPicPr>
        <p:blipFill>
          <a:blip r:embed="rId5"/>
          <a:srcRect/>
          <a:stretch>
            <a:fillRect/>
          </a:stretch>
        </p:blipFill>
        <p:spPr bwMode="auto">
          <a:xfrm>
            <a:off x="0" y="304800"/>
            <a:ext cx="2773250" cy="2590800"/>
          </a:xfrm>
          <a:prstGeom prst="rect">
            <a:avLst/>
          </a:prstGeom>
          <a:noFill/>
          <a:ln w="9525">
            <a:noFill/>
            <a:miter lim="800000"/>
            <a:headEnd/>
            <a:tailEnd/>
          </a:ln>
          <a:effectLst/>
        </p:spPr>
      </p:pic>
      <p:pic>
        <p:nvPicPr>
          <p:cNvPr id="17" name="Picture 16"/>
          <p:cNvPicPr>
            <a:picLocks noChangeAspect="1" noChangeArrowheads="1"/>
          </p:cNvPicPr>
          <p:nvPr/>
        </p:nvPicPr>
        <p:blipFill>
          <a:blip r:embed="rId6"/>
          <a:srcRect/>
          <a:stretch>
            <a:fillRect/>
          </a:stretch>
        </p:blipFill>
        <p:spPr bwMode="auto">
          <a:xfrm>
            <a:off x="5486400" y="228600"/>
            <a:ext cx="3226959" cy="3200400"/>
          </a:xfrm>
          <a:prstGeom prst="rect">
            <a:avLst/>
          </a:prstGeom>
          <a:noFill/>
          <a:ln w="9525">
            <a:noFill/>
            <a:miter lim="800000"/>
            <a:headEnd/>
            <a:tailEnd/>
          </a:ln>
          <a:effectLst/>
        </p:spPr>
      </p:pic>
      <p:cxnSp>
        <p:nvCxnSpPr>
          <p:cNvPr id="19" name="Straight Arrow Connector 18"/>
          <p:cNvCxnSpPr/>
          <p:nvPr/>
        </p:nvCxnSpPr>
        <p:spPr>
          <a:xfrm>
            <a:off x="2057400" y="685800"/>
            <a:ext cx="1600200"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2133600" y="2971800"/>
            <a:ext cx="1828800" cy="1828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4191000" y="3352800"/>
            <a:ext cx="1600200" cy="990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flipV="1">
            <a:off x="4343400" y="2438400"/>
            <a:ext cx="1676400" cy="762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14400" y="0"/>
            <a:ext cx="7162800" cy="400110"/>
          </a:xfrm>
          <a:prstGeom prst="rect">
            <a:avLst/>
          </a:prstGeom>
          <a:solidFill>
            <a:srgbClr val="FFFF00"/>
          </a:solidFill>
        </p:spPr>
        <p:txBody>
          <a:bodyPr wrap="square" rtlCol="0">
            <a:spAutoFit/>
          </a:bodyPr>
          <a:lstStyle/>
          <a:p>
            <a:pPr algn="ctr"/>
            <a:r>
              <a:rPr lang="en-US" sz="2000" b="1" dirty="0" smtClean="0">
                <a:ln>
                  <a:solidFill>
                    <a:schemeClr val="accent2"/>
                  </a:solidFill>
                </a:ln>
                <a:solidFill>
                  <a:srgbClr val="C00000"/>
                </a:solidFill>
              </a:rPr>
              <a:t>Aquifers Disposition in Central &amp; Southern Parts of  INDI</a:t>
            </a:r>
            <a:r>
              <a:rPr lang="en-US" b="1" dirty="0" smtClean="0">
                <a:ln>
                  <a:solidFill>
                    <a:schemeClr val="accent2"/>
                  </a:solidFill>
                </a:ln>
                <a:solidFill>
                  <a:srgbClr val="C00000"/>
                </a:solidFill>
              </a:rPr>
              <a:t>A</a:t>
            </a:r>
            <a:endParaRPr lang="en-US" b="1" dirty="0">
              <a:ln>
                <a:solidFill>
                  <a:schemeClr val="accent2"/>
                </a:solidFill>
              </a:ln>
              <a:solidFill>
                <a:srgbClr val="C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181600" cy="646331"/>
          </a:xfrm>
          <a:prstGeom prst="rect">
            <a:avLst/>
          </a:prstGeom>
        </p:spPr>
        <p:txBody>
          <a:bodyPr wrap="square">
            <a:spAutoFit/>
          </a:bodyPr>
          <a:lstStyle/>
          <a:p>
            <a:pPr algn="ctr"/>
            <a:r>
              <a:rPr lang="en-US" b="1" dirty="0" smtClean="0"/>
              <a:t>CATEGORIZATION OF ASSESSMENT UNITS </a:t>
            </a:r>
          </a:p>
          <a:p>
            <a:pPr algn="ctr"/>
            <a:r>
              <a:rPr lang="en-US" b="1" dirty="0" smtClean="0"/>
              <a:t>( as on 31.3.2011)</a:t>
            </a:r>
            <a:endParaRPr lang="en-US" b="1" dirty="0"/>
          </a:p>
        </p:txBody>
      </p:sp>
      <p:graphicFrame>
        <p:nvGraphicFramePr>
          <p:cNvPr id="4" name="Content Placeholder 3"/>
          <p:cNvGraphicFramePr>
            <a:graphicFrameLocks/>
          </p:cNvGraphicFramePr>
          <p:nvPr>
            <p:extLst>
              <p:ext uri="{D42A27DB-BD31-4B8C-83A1-F6EECF244321}">
                <p14:modId xmlns:p14="http://schemas.microsoft.com/office/powerpoint/2010/main" val="4173009389"/>
              </p:ext>
            </p:extLst>
          </p:nvPr>
        </p:nvGraphicFramePr>
        <p:xfrm>
          <a:off x="5105400" y="-1"/>
          <a:ext cx="4038600" cy="6629402"/>
        </p:xfrm>
        <a:graphic>
          <a:graphicData uri="http://schemas.openxmlformats.org/drawingml/2006/table">
            <a:tbl>
              <a:tblPr firstRow="1" bandRow="1">
                <a:tableStyleId>{5C22544A-7EE6-4342-B048-85BDC9FD1C3A}</a:tableStyleId>
              </a:tblPr>
              <a:tblGrid>
                <a:gridCol w="1929520"/>
                <a:gridCol w="2109080"/>
              </a:tblGrid>
              <a:tr h="366511">
                <a:tc>
                  <a:txBody>
                    <a:bodyPr/>
                    <a:lstStyle/>
                    <a:p>
                      <a:pPr algn="just">
                        <a:lnSpc>
                          <a:spcPct val="150000"/>
                        </a:lnSpc>
                        <a:spcAft>
                          <a:spcPts val="0"/>
                        </a:spcAft>
                      </a:pPr>
                      <a:endParaRPr lang="en-IN" sz="1400" b="1" u="sng" dirty="0">
                        <a:latin typeface="+mn-lt"/>
                        <a:ea typeface="Calibri"/>
                        <a:cs typeface="Times New Roman"/>
                      </a:endParaRPr>
                    </a:p>
                  </a:txBody>
                  <a:tcPr marL="68580" marR="68580" marT="0" marB="0"/>
                </a:tc>
                <a:tc>
                  <a:txBody>
                    <a:bodyPr/>
                    <a:lstStyle/>
                    <a:p>
                      <a:pPr marL="388620" algn="just">
                        <a:lnSpc>
                          <a:spcPct val="150000"/>
                        </a:lnSpc>
                        <a:spcAft>
                          <a:spcPts val="0"/>
                        </a:spcAft>
                      </a:pPr>
                      <a:r>
                        <a:rPr lang="en-US" sz="1400" b="1" u="none" dirty="0" smtClean="0">
                          <a:latin typeface="+mn-lt"/>
                          <a:ea typeface="Calibri"/>
                          <a:cs typeface="Times New Roman"/>
                        </a:rPr>
                        <a:t>2011</a:t>
                      </a:r>
                      <a:endParaRPr lang="en-IN" sz="1400" b="1" u="none" dirty="0">
                        <a:latin typeface="+mn-lt"/>
                        <a:ea typeface="Calibri"/>
                        <a:cs typeface="Times New Roman"/>
                      </a:endParaRPr>
                    </a:p>
                  </a:txBody>
                  <a:tcPr marL="68580" marR="68580" marT="0" marB="0"/>
                </a:tc>
              </a:tr>
              <a:tr h="676540">
                <a:tc>
                  <a:txBody>
                    <a:bodyPr/>
                    <a:lstStyle/>
                    <a:p>
                      <a:pPr algn="just">
                        <a:lnSpc>
                          <a:spcPct val="100000"/>
                        </a:lnSpc>
                        <a:spcAft>
                          <a:spcPts val="0"/>
                        </a:spcAft>
                      </a:pPr>
                      <a:r>
                        <a:rPr lang="en-IN" sz="1400" b="0" u="none" strike="noStrike" dirty="0">
                          <a:latin typeface="+mn-lt"/>
                          <a:ea typeface="Calibri"/>
                          <a:cs typeface="Arial"/>
                        </a:rPr>
                        <a:t>Annual Replenishable </a:t>
                      </a:r>
                      <a:r>
                        <a:rPr lang="en-IN" sz="1400" b="0" u="none" strike="noStrike" dirty="0" smtClean="0">
                          <a:latin typeface="+mn-lt"/>
                          <a:ea typeface="Calibri"/>
                          <a:cs typeface="Arial"/>
                        </a:rPr>
                        <a:t>GW Resources</a:t>
                      </a:r>
                      <a:endParaRPr lang="en-IN" sz="1400" b="1" u="sng" dirty="0">
                        <a:latin typeface="+mn-lt"/>
                        <a:ea typeface="Calibri"/>
                        <a:cs typeface="Times New Roman"/>
                      </a:endParaRPr>
                    </a:p>
                  </a:txBody>
                  <a:tcPr marL="68580" marR="68580" marT="0" marB="0"/>
                </a:tc>
                <a:tc>
                  <a:txBody>
                    <a:bodyPr/>
                    <a:lstStyle/>
                    <a:p>
                      <a:pPr marL="388620" algn="just">
                        <a:lnSpc>
                          <a:spcPct val="150000"/>
                        </a:lnSpc>
                        <a:spcAft>
                          <a:spcPts val="0"/>
                        </a:spcAft>
                      </a:pPr>
                      <a:r>
                        <a:rPr lang="en-IN" sz="1400" b="0" u="none" strike="noStrike" dirty="0" smtClean="0">
                          <a:latin typeface="+mn-lt"/>
                          <a:ea typeface="Calibri"/>
                          <a:cs typeface="Arial"/>
                        </a:rPr>
                        <a:t>433 </a:t>
                      </a:r>
                      <a:r>
                        <a:rPr lang="en-IN" sz="1400" b="0" u="none" strike="noStrike" dirty="0">
                          <a:latin typeface="+mn-lt"/>
                          <a:ea typeface="Calibri"/>
                          <a:cs typeface="Arial"/>
                        </a:rPr>
                        <a:t>bcm</a:t>
                      </a:r>
                      <a:endParaRPr lang="en-IN" sz="1400" b="1" u="sng" dirty="0">
                        <a:latin typeface="+mn-lt"/>
                        <a:ea typeface="Calibri"/>
                        <a:cs typeface="Times New Roman"/>
                      </a:endParaRPr>
                    </a:p>
                  </a:txBody>
                  <a:tcPr marL="68580" marR="68580" marT="0" marB="0"/>
                </a:tc>
              </a:tr>
              <a:tr h="676540">
                <a:tc>
                  <a:txBody>
                    <a:bodyPr/>
                    <a:lstStyle/>
                    <a:p>
                      <a:pPr algn="just">
                        <a:lnSpc>
                          <a:spcPct val="100000"/>
                        </a:lnSpc>
                        <a:spcAft>
                          <a:spcPts val="0"/>
                        </a:spcAft>
                      </a:pPr>
                      <a:r>
                        <a:rPr lang="en-IN" sz="1400" b="0" u="none" strike="noStrike" dirty="0">
                          <a:latin typeface="+mn-lt"/>
                          <a:ea typeface="Calibri"/>
                          <a:cs typeface="Arial"/>
                        </a:rPr>
                        <a:t>Net Annual Ground Water Availability</a:t>
                      </a:r>
                      <a:endParaRPr lang="en-IN" sz="1400" b="1" u="sng" dirty="0">
                        <a:latin typeface="+mn-lt"/>
                        <a:ea typeface="Calibri"/>
                        <a:cs typeface="Times New Roman"/>
                      </a:endParaRPr>
                    </a:p>
                  </a:txBody>
                  <a:tcPr marL="68580" marR="68580" marT="0" marB="0"/>
                </a:tc>
                <a:tc>
                  <a:txBody>
                    <a:bodyPr/>
                    <a:lstStyle/>
                    <a:p>
                      <a:pPr marL="388620" algn="l">
                        <a:lnSpc>
                          <a:spcPct val="150000"/>
                        </a:lnSpc>
                        <a:spcAft>
                          <a:spcPts val="0"/>
                        </a:spcAft>
                      </a:pPr>
                      <a:r>
                        <a:rPr lang="en-IN" sz="1400" b="0" u="none" strike="noStrike" dirty="0" smtClean="0">
                          <a:latin typeface="+mn-lt"/>
                          <a:ea typeface="Calibri"/>
                          <a:cs typeface="Arial"/>
                        </a:rPr>
                        <a:t>398 </a:t>
                      </a:r>
                      <a:r>
                        <a:rPr lang="en-IN" sz="1400" b="0" u="none" strike="noStrike" dirty="0">
                          <a:latin typeface="+mn-lt"/>
                          <a:ea typeface="Calibri"/>
                          <a:cs typeface="Arial"/>
                        </a:rPr>
                        <a:t>bcm</a:t>
                      </a:r>
                      <a:endParaRPr lang="en-IN" sz="1400" b="1" u="sng" dirty="0">
                        <a:latin typeface="+mn-lt"/>
                        <a:ea typeface="Calibri"/>
                        <a:cs typeface="Times New Roman"/>
                      </a:endParaRPr>
                    </a:p>
                  </a:txBody>
                  <a:tcPr marL="68580" marR="68580" marT="0" marB="0"/>
                </a:tc>
              </a:tr>
              <a:tr h="554295">
                <a:tc>
                  <a:txBody>
                    <a:bodyPr/>
                    <a:lstStyle/>
                    <a:p>
                      <a:pPr algn="just">
                        <a:lnSpc>
                          <a:spcPct val="100000"/>
                        </a:lnSpc>
                        <a:spcAft>
                          <a:spcPts val="0"/>
                        </a:spcAft>
                      </a:pPr>
                      <a:r>
                        <a:rPr lang="en-IN" sz="1400" b="0" u="none" strike="noStrike" dirty="0">
                          <a:latin typeface="+mn-lt"/>
                          <a:ea typeface="Calibri"/>
                          <a:cs typeface="Arial"/>
                        </a:rPr>
                        <a:t>Annual </a:t>
                      </a:r>
                      <a:r>
                        <a:rPr lang="en-IN" sz="1400" b="0" u="none" strike="noStrike" dirty="0" smtClean="0">
                          <a:latin typeface="+mn-lt"/>
                          <a:ea typeface="Calibri"/>
                          <a:cs typeface="Arial"/>
                        </a:rPr>
                        <a:t>GW Draft </a:t>
                      </a:r>
                      <a:r>
                        <a:rPr lang="en-IN" sz="1400" b="0" u="none" strike="noStrike" dirty="0">
                          <a:latin typeface="+mn-lt"/>
                          <a:ea typeface="Calibri"/>
                          <a:cs typeface="Arial"/>
                        </a:rPr>
                        <a:t>for </a:t>
                      </a:r>
                      <a:r>
                        <a:rPr lang="en-IN" sz="1400" b="0" u="none" strike="noStrike" dirty="0" smtClean="0">
                          <a:latin typeface="+mn-lt"/>
                          <a:ea typeface="Calibri"/>
                          <a:cs typeface="Arial"/>
                        </a:rPr>
                        <a:t>all Uses </a:t>
                      </a:r>
                      <a:endParaRPr lang="en-IN" sz="1400" b="1" u="sng" dirty="0">
                        <a:latin typeface="+mn-lt"/>
                        <a:ea typeface="Calibri"/>
                        <a:cs typeface="Times New Roman"/>
                      </a:endParaRPr>
                    </a:p>
                  </a:txBody>
                  <a:tcPr marL="68580" marR="68580" marT="0" marB="0"/>
                </a:tc>
                <a:tc>
                  <a:txBody>
                    <a:bodyPr/>
                    <a:lstStyle/>
                    <a:p>
                      <a:pPr marL="388620" algn="l">
                        <a:lnSpc>
                          <a:spcPct val="150000"/>
                        </a:lnSpc>
                        <a:spcAft>
                          <a:spcPts val="0"/>
                        </a:spcAft>
                      </a:pPr>
                      <a:r>
                        <a:rPr lang="en-IN" sz="1400" b="0" u="none" strike="noStrike" dirty="0" smtClean="0">
                          <a:latin typeface="+mn-lt"/>
                          <a:ea typeface="Calibri"/>
                          <a:cs typeface="Arial"/>
                        </a:rPr>
                        <a:t>245 </a:t>
                      </a:r>
                      <a:r>
                        <a:rPr lang="en-IN" sz="1400" b="0" u="none" strike="noStrike" dirty="0">
                          <a:latin typeface="+mn-lt"/>
                          <a:ea typeface="Calibri"/>
                          <a:cs typeface="Arial"/>
                        </a:rPr>
                        <a:t>bcm</a:t>
                      </a:r>
                      <a:endParaRPr lang="en-IN" sz="1400" b="1" u="sng" dirty="0">
                        <a:latin typeface="+mn-lt"/>
                        <a:ea typeface="Calibri"/>
                        <a:cs typeface="Times New Roman"/>
                      </a:endParaRPr>
                    </a:p>
                  </a:txBody>
                  <a:tcPr marL="68580" marR="68580" marT="0" marB="0"/>
                </a:tc>
              </a:tr>
              <a:tr h="488681">
                <a:tc>
                  <a:txBody>
                    <a:bodyPr/>
                    <a:lstStyle/>
                    <a:p>
                      <a:pPr algn="just">
                        <a:lnSpc>
                          <a:spcPct val="100000"/>
                        </a:lnSpc>
                        <a:spcAft>
                          <a:spcPts val="0"/>
                        </a:spcAft>
                      </a:pPr>
                      <a:r>
                        <a:rPr lang="en-IN" sz="1400" b="0" u="none" strike="noStrike" dirty="0">
                          <a:latin typeface="+mn-lt"/>
                          <a:ea typeface="Calibri"/>
                          <a:cs typeface="Arial"/>
                        </a:rPr>
                        <a:t>Stage of </a:t>
                      </a:r>
                      <a:r>
                        <a:rPr lang="en-IN" sz="1400" b="0" u="none" strike="noStrike" dirty="0" smtClean="0">
                          <a:latin typeface="+mn-lt"/>
                          <a:ea typeface="Calibri"/>
                          <a:cs typeface="Arial"/>
                        </a:rPr>
                        <a:t>GW </a:t>
                      </a:r>
                      <a:r>
                        <a:rPr lang="en-IN" sz="1400" b="0" u="none" strike="noStrike" dirty="0">
                          <a:latin typeface="+mn-lt"/>
                          <a:ea typeface="Calibri"/>
                          <a:cs typeface="Arial"/>
                        </a:rPr>
                        <a:t>Development </a:t>
                      </a:r>
                      <a:endParaRPr lang="en-IN" sz="1400" b="1" u="sng" dirty="0">
                        <a:latin typeface="+mn-lt"/>
                        <a:ea typeface="Calibri"/>
                        <a:cs typeface="Times New Roman"/>
                      </a:endParaRPr>
                    </a:p>
                  </a:txBody>
                  <a:tcPr marL="68580" marR="68580" marT="0" marB="0"/>
                </a:tc>
                <a:tc>
                  <a:txBody>
                    <a:bodyPr/>
                    <a:lstStyle/>
                    <a:p>
                      <a:pPr marL="388620" algn="l">
                        <a:lnSpc>
                          <a:spcPct val="150000"/>
                        </a:lnSpc>
                        <a:spcAft>
                          <a:spcPts val="0"/>
                        </a:spcAft>
                      </a:pPr>
                      <a:r>
                        <a:rPr lang="en-IN" sz="1400" b="0" u="none" strike="noStrike" dirty="0" smtClean="0">
                          <a:latin typeface="+mn-lt"/>
                          <a:ea typeface="Calibri"/>
                          <a:cs typeface="Arial"/>
                        </a:rPr>
                        <a:t>62%</a:t>
                      </a:r>
                      <a:endParaRPr lang="en-IN" sz="1400" b="1" u="sng" dirty="0">
                        <a:latin typeface="+mn-lt"/>
                        <a:ea typeface="Calibri"/>
                        <a:cs typeface="Times New Roman"/>
                      </a:endParaRPr>
                    </a:p>
                  </a:txBody>
                  <a:tcPr marL="68580" marR="68580" marT="0" marB="0"/>
                </a:tc>
              </a:tr>
              <a:tr h="366511">
                <a:tc gridSpan="2">
                  <a:txBody>
                    <a:bodyPr/>
                    <a:lstStyle/>
                    <a:p>
                      <a:pPr algn="just">
                        <a:lnSpc>
                          <a:spcPct val="150000"/>
                        </a:lnSpc>
                        <a:spcAft>
                          <a:spcPts val="0"/>
                        </a:spcAft>
                      </a:pPr>
                      <a:r>
                        <a:rPr lang="en-IN" sz="1400" b="0" u="none" strike="noStrike" dirty="0">
                          <a:solidFill>
                            <a:srgbClr val="C00000"/>
                          </a:solidFill>
                          <a:latin typeface="+mn-lt"/>
                          <a:ea typeface="Calibri"/>
                          <a:cs typeface="Arial"/>
                        </a:rPr>
                        <a:t>Categorization of Blocks / </a:t>
                      </a:r>
                      <a:r>
                        <a:rPr lang="en-IN" sz="1400" b="0" u="none" strike="noStrike" dirty="0" err="1">
                          <a:solidFill>
                            <a:srgbClr val="C00000"/>
                          </a:solidFill>
                          <a:latin typeface="+mn-lt"/>
                          <a:ea typeface="Calibri"/>
                          <a:cs typeface="Arial"/>
                        </a:rPr>
                        <a:t>Mandals</a:t>
                      </a:r>
                      <a:r>
                        <a:rPr lang="en-IN" sz="1400" b="0" u="none" strike="noStrike" dirty="0">
                          <a:solidFill>
                            <a:srgbClr val="C00000"/>
                          </a:solidFill>
                          <a:latin typeface="+mn-lt"/>
                          <a:ea typeface="Calibri"/>
                          <a:cs typeface="Arial"/>
                        </a:rPr>
                        <a:t>/ </a:t>
                      </a:r>
                      <a:r>
                        <a:rPr lang="en-IN" sz="1400" b="0" u="none" strike="noStrike" dirty="0" err="1">
                          <a:solidFill>
                            <a:srgbClr val="C00000"/>
                          </a:solidFill>
                          <a:latin typeface="+mn-lt"/>
                          <a:ea typeface="Calibri"/>
                          <a:cs typeface="Arial"/>
                        </a:rPr>
                        <a:t>Talukas</a:t>
                      </a:r>
                      <a:r>
                        <a:rPr lang="en-IN" sz="1400" b="0" u="none" strike="noStrike" dirty="0">
                          <a:solidFill>
                            <a:srgbClr val="C00000"/>
                          </a:solidFill>
                          <a:latin typeface="+mn-lt"/>
                          <a:ea typeface="Calibri"/>
                          <a:cs typeface="Arial"/>
                        </a:rPr>
                        <a:t> </a:t>
                      </a:r>
                      <a:endParaRPr lang="en-IN" sz="1400" b="1" u="sng" dirty="0">
                        <a:solidFill>
                          <a:srgbClr val="C00000"/>
                        </a:solidFill>
                        <a:latin typeface="+mn-lt"/>
                        <a:ea typeface="Calibri"/>
                        <a:cs typeface="Times New Roman"/>
                      </a:endParaRPr>
                    </a:p>
                  </a:txBody>
                  <a:tcPr marL="68580" marR="68580" marT="0" marB="0"/>
                </a:tc>
                <a:tc hMerge="1">
                  <a:txBody>
                    <a:bodyPr/>
                    <a:lstStyle/>
                    <a:p>
                      <a:endParaRPr lang="en-IN"/>
                    </a:p>
                  </a:txBody>
                  <a:tcPr/>
                </a:tc>
              </a:tr>
              <a:tr h="641572">
                <a:tc>
                  <a:txBody>
                    <a:bodyPr/>
                    <a:lstStyle/>
                    <a:p>
                      <a:pPr algn="just">
                        <a:lnSpc>
                          <a:spcPct val="150000"/>
                        </a:lnSpc>
                        <a:spcAft>
                          <a:spcPts val="0"/>
                        </a:spcAft>
                      </a:pPr>
                      <a:r>
                        <a:rPr lang="en-IN" sz="1400" b="0" u="none" strike="noStrike" dirty="0">
                          <a:latin typeface="+mn-lt"/>
                          <a:ea typeface="Calibri"/>
                          <a:cs typeface="Arial"/>
                        </a:rPr>
                        <a:t>Total Assessed units</a:t>
                      </a:r>
                      <a:endParaRPr lang="en-IN" sz="1400" b="1" u="sng" dirty="0">
                        <a:latin typeface="+mn-lt"/>
                        <a:ea typeface="Calibri"/>
                        <a:cs typeface="Times New Roman"/>
                      </a:endParaRPr>
                    </a:p>
                  </a:txBody>
                  <a:tcPr marL="68580" marR="68580" marT="0" marB="0"/>
                </a:tc>
                <a:tc>
                  <a:txBody>
                    <a:bodyPr/>
                    <a:lstStyle/>
                    <a:p>
                      <a:pPr marL="388620" algn="l">
                        <a:lnSpc>
                          <a:spcPct val="150000"/>
                        </a:lnSpc>
                        <a:spcAft>
                          <a:spcPts val="0"/>
                        </a:spcAft>
                      </a:pPr>
                      <a:r>
                        <a:rPr lang="en-IN" sz="1400" b="0" u="none" strike="noStrike" dirty="0" smtClean="0">
                          <a:latin typeface="+mn-lt"/>
                          <a:ea typeface="Calibri"/>
                          <a:cs typeface="Arial"/>
                        </a:rPr>
                        <a:t>6607</a:t>
                      </a:r>
                      <a:endParaRPr lang="en-IN" sz="1400" b="1" u="sng" dirty="0">
                        <a:latin typeface="+mn-lt"/>
                        <a:ea typeface="Calibri"/>
                        <a:cs typeface="Times New Roman"/>
                      </a:endParaRPr>
                    </a:p>
                  </a:txBody>
                  <a:tcPr marL="68580" marR="68580" marT="0" marB="0"/>
                </a:tc>
              </a:tr>
              <a:tr h="554295">
                <a:tc>
                  <a:txBody>
                    <a:bodyPr/>
                    <a:lstStyle/>
                    <a:p>
                      <a:pPr algn="just">
                        <a:lnSpc>
                          <a:spcPct val="150000"/>
                        </a:lnSpc>
                        <a:spcAft>
                          <a:spcPts val="0"/>
                        </a:spcAft>
                      </a:pPr>
                      <a:r>
                        <a:rPr lang="en-IN" sz="1400" b="0" u="none" strike="noStrike" dirty="0">
                          <a:latin typeface="+mn-lt"/>
                          <a:ea typeface="Calibri"/>
                          <a:cs typeface="Arial"/>
                        </a:rPr>
                        <a:t>Safe</a:t>
                      </a:r>
                      <a:endParaRPr lang="en-IN" sz="1400" b="1" u="sng" dirty="0">
                        <a:latin typeface="+mn-lt"/>
                        <a:ea typeface="Calibri"/>
                        <a:cs typeface="Times New Roman"/>
                      </a:endParaRPr>
                    </a:p>
                  </a:txBody>
                  <a:tcPr marL="68580" marR="68580" marT="0" marB="0"/>
                </a:tc>
                <a:tc>
                  <a:txBody>
                    <a:bodyPr/>
                    <a:lstStyle/>
                    <a:p>
                      <a:pPr marL="388620" algn="l">
                        <a:lnSpc>
                          <a:spcPct val="150000"/>
                        </a:lnSpc>
                        <a:spcAft>
                          <a:spcPts val="0"/>
                        </a:spcAft>
                      </a:pPr>
                      <a:r>
                        <a:rPr lang="en-US" sz="1400" b="0" u="none" dirty="0" smtClean="0">
                          <a:latin typeface="+mn-lt"/>
                          <a:ea typeface="Calibri"/>
                          <a:cs typeface="Times New Roman"/>
                        </a:rPr>
                        <a:t>4530     (69%)</a:t>
                      </a:r>
                      <a:endParaRPr lang="en-IN" sz="1400" b="0" u="none" dirty="0">
                        <a:latin typeface="+mn-lt"/>
                        <a:ea typeface="Calibri"/>
                        <a:cs typeface="Times New Roman"/>
                      </a:endParaRPr>
                    </a:p>
                  </a:txBody>
                  <a:tcPr marL="68580" marR="68580" marT="0" marB="0"/>
                </a:tc>
              </a:tr>
              <a:tr h="554295">
                <a:tc>
                  <a:txBody>
                    <a:bodyPr/>
                    <a:lstStyle/>
                    <a:p>
                      <a:pPr algn="just">
                        <a:lnSpc>
                          <a:spcPct val="150000"/>
                        </a:lnSpc>
                        <a:spcAft>
                          <a:spcPts val="0"/>
                        </a:spcAft>
                      </a:pPr>
                      <a:r>
                        <a:rPr lang="en-IN" sz="1400" b="0" u="none" strike="noStrike" dirty="0">
                          <a:latin typeface="+mn-lt"/>
                          <a:ea typeface="Calibri"/>
                          <a:cs typeface="Arial"/>
                        </a:rPr>
                        <a:t>Semi-Critical</a:t>
                      </a:r>
                      <a:endParaRPr lang="en-IN" sz="1400" b="1" u="sng" dirty="0">
                        <a:latin typeface="+mn-lt"/>
                        <a:ea typeface="Calibri"/>
                        <a:cs typeface="Times New Roman"/>
                      </a:endParaRPr>
                    </a:p>
                  </a:txBody>
                  <a:tcPr marL="68580" marR="68580" marT="0" marB="0"/>
                </a:tc>
                <a:tc>
                  <a:txBody>
                    <a:bodyPr/>
                    <a:lstStyle/>
                    <a:p>
                      <a:pPr marL="388620" algn="l">
                        <a:lnSpc>
                          <a:spcPct val="150000"/>
                        </a:lnSpc>
                        <a:spcAft>
                          <a:spcPts val="0"/>
                        </a:spcAft>
                      </a:pPr>
                      <a:r>
                        <a:rPr lang="en-IN" sz="1400" b="0" u="none" strike="noStrike" dirty="0">
                          <a:latin typeface="+mn-lt"/>
                          <a:ea typeface="Calibri"/>
                          <a:cs typeface="Arial"/>
                        </a:rPr>
                        <a:t>  </a:t>
                      </a:r>
                      <a:r>
                        <a:rPr lang="en-IN" sz="1400" b="0" u="none" strike="noStrike" dirty="0" smtClean="0">
                          <a:latin typeface="+mn-lt"/>
                          <a:ea typeface="Calibri"/>
                          <a:cs typeface="Arial"/>
                        </a:rPr>
                        <a:t>697    (11%)</a:t>
                      </a:r>
                      <a:endParaRPr lang="en-IN" sz="1400" b="1" u="sng" dirty="0">
                        <a:latin typeface="+mn-lt"/>
                        <a:ea typeface="Calibri"/>
                        <a:cs typeface="Times New Roman"/>
                      </a:endParaRPr>
                    </a:p>
                  </a:txBody>
                  <a:tcPr marL="68580" marR="68580" marT="0" marB="0"/>
                </a:tc>
              </a:tr>
              <a:tr h="554295">
                <a:tc>
                  <a:txBody>
                    <a:bodyPr/>
                    <a:lstStyle/>
                    <a:p>
                      <a:pPr algn="just">
                        <a:lnSpc>
                          <a:spcPct val="150000"/>
                        </a:lnSpc>
                        <a:spcAft>
                          <a:spcPts val="0"/>
                        </a:spcAft>
                      </a:pPr>
                      <a:r>
                        <a:rPr lang="en-IN" sz="1400" b="0" u="none" strike="noStrike" dirty="0">
                          <a:latin typeface="+mn-lt"/>
                          <a:ea typeface="Calibri"/>
                          <a:cs typeface="Arial"/>
                        </a:rPr>
                        <a:t>Critical</a:t>
                      </a:r>
                      <a:endParaRPr lang="en-IN" sz="1400" b="1" u="sng" dirty="0">
                        <a:latin typeface="+mn-lt"/>
                        <a:ea typeface="Calibri"/>
                        <a:cs typeface="Times New Roman"/>
                      </a:endParaRPr>
                    </a:p>
                  </a:txBody>
                  <a:tcPr marL="68580" marR="68580" marT="0" marB="0"/>
                </a:tc>
                <a:tc>
                  <a:txBody>
                    <a:bodyPr/>
                    <a:lstStyle/>
                    <a:p>
                      <a:pPr marL="388620" algn="l">
                        <a:lnSpc>
                          <a:spcPct val="150000"/>
                        </a:lnSpc>
                        <a:spcAft>
                          <a:spcPts val="0"/>
                        </a:spcAft>
                      </a:pPr>
                      <a:r>
                        <a:rPr lang="en-IN" sz="1400" b="0" u="none" strike="noStrike" dirty="0">
                          <a:latin typeface="+mn-lt"/>
                          <a:ea typeface="Calibri"/>
                          <a:cs typeface="Arial"/>
                        </a:rPr>
                        <a:t>  </a:t>
                      </a:r>
                      <a:r>
                        <a:rPr lang="en-IN" sz="1400" b="0" u="none" strike="noStrike" dirty="0" smtClean="0">
                          <a:latin typeface="+mn-lt"/>
                          <a:ea typeface="Calibri"/>
                          <a:cs typeface="Arial"/>
                        </a:rPr>
                        <a:t>217       (3%)</a:t>
                      </a:r>
                      <a:endParaRPr lang="en-IN" sz="1400" b="1" u="sng" dirty="0">
                        <a:latin typeface="+mn-lt"/>
                        <a:ea typeface="Calibri"/>
                        <a:cs typeface="Times New Roman"/>
                      </a:endParaRPr>
                    </a:p>
                  </a:txBody>
                  <a:tcPr marL="68580" marR="68580" marT="0" marB="0"/>
                </a:tc>
              </a:tr>
              <a:tr h="641572">
                <a:tc>
                  <a:txBody>
                    <a:bodyPr/>
                    <a:lstStyle/>
                    <a:p>
                      <a:pPr algn="just">
                        <a:lnSpc>
                          <a:spcPct val="150000"/>
                        </a:lnSpc>
                        <a:spcAft>
                          <a:spcPts val="0"/>
                        </a:spcAft>
                      </a:pPr>
                      <a:r>
                        <a:rPr lang="en-IN" sz="1400" b="0" u="none" strike="noStrike" dirty="0">
                          <a:latin typeface="+mn-lt"/>
                          <a:ea typeface="Calibri"/>
                          <a:cs typeface="Arial"/>
                        </a:rPr>
                        <a:t>Over-Exploited</a:t>
                      </a:r>
                      <a:endParaRPr lang="en-IN" sz="1400" b="1" u="sng" dirty="0">
                        <a:latin typeface="+mn-lt"/>
                        <a:ea typeface="Calibri"/>
                        <a:cs typeface="Times New Roman"/>
                      </a:endParaRPr>
                    </a:p>
                  </a:txBody>
                  <a:tcPr marL="68580" marR="68580" marT="0" marB="0"/>
                </a:tc>
                <a:tc>
                  <a:txBody>
                    <a:bodyPr/>
                    <a:lstStyle/>
                    <a:p>
                      <a:pPr marL="388620" algn="l">
                        <a:lnSpc>
                          <a:spcPct val="150000"/>
                        </a:lnSpc>
                        <a:spcAft>
                          <a:spcPts val="0"/>
                        </a:spcAft>
                      </a:pPr>
                      <a:r>
                        <a:rPr lang="en-IN" sz="1400" b="0" u="none" strike="noStrike" dirty="0">
                          <a:latin typeface="+mn-lt"/>
                          <a:ea typeface="Calibri"/>
                          <a:cs typeface="Arial"/>
                        </a:rPr>
                        <a:t>  </a:t>
                      </a:r>
                      <a:r>
                        <a:rPr lang="en-IN" sz="1400" b="0" u="none" strike="noStrike" dirty="0" smtClean="0">
                          <a:latin typeface="+mn-lt"/>
                          <a:ea typeface="Calibri"/>
                          <a:cs typeface="Arial"/>
                        </a:rPr>
                        <a:t>1071     (16%)</a:t>
                      </a:r>
                      <a:endParaRPr lang="en-IN" sz="1400" b="1" u="sng" dirty="0">
                        <a:latin typeface="+mn-lt"/>
                        <a:ea typeface="Calibri"/>
                        <a:cs typeface="Times New Roman"/>
                      </a:endParaRPr>
                    </a:p>
                  </a:txBody>
                  <a:tcPr marL="68580" marR="68580" marT="0" marB="0"/>
                </a:tc>
              </a:tr>
              <a:tr h="554295">
                <a:tc>
                  <a:txBody>
                    <a:bodyPr/>
                    <a:lstStyle/>
                    <a:p>
                      <a:pPr algn="just">
                        <a:lnSpc>
                          <a:spcPct val="150000"/>
                        </a:lnSpc>
                        <a:spcAft>
                          <a:spcPts val="0"/>
                        </a:spcAft>
                      </a:pPr>
                      <a:r>
                        <a:rPr lang="en-IN" sz="1400" b="0" u="none" strike="noStrike" dirty="0">
                          <a:latin typeface="+mn-lt"/>
                          <a:ea typeface="Calibri"/>
                          <a:cs typeface="Arial"/>
                        </a:rPr>
                        <a:t>Saline</a:t>
                      </a:r>
                      <a:endParaRPr lang="en-IN" sz="1400" b="1" u="sng" dirty="0">
                        <a:latin typeface="+mn-lt"/>
                        <a:ea typeface="Calibri"/>
                        <a:cs typeface="Times New Roman"/>
                      </a:endParaRPr>
                    </a:p>
                  </a:txBody>
                  <a:tcPr marL="68580" marR="68580" marT="0" marB="0"/>
                </a:tc>
                <a:tc>
                  <a:txBody>
                    <a:bodyPr/>
                    <a:lstStyle/>
                    <a:p>
                      <a:pPr marL="388620" algn="l">
                        <a:lnSpc>
                          <a:spcPct val="150000"/>
                        </a:lnSpc>
                        <a:spcAft>
                          <a:spcPts val="0"/>
                        </a:spcAft>
                      </a:pPr>
                      <a:r>
                        <a:rPr lang="en-IN" sz="1400" b="0" u="none" strike="noStrike" dirty="0">
                          <a:latin typeface="+mn-lt"/>
                          <a:ea typeface="Calibri"/>
                          <a:cs typeface="Arial"/>
                        </a:rPr>
                        <a:t>    </a:t>
                      </a:r>
                      <a:r>
                        <a:rPr lang="en-IN" sz="1400" b="0" u="none" strike="noStrike" dirty="0" smtClean="0">
                          <a:latin typeface="+mn-lt"/>
                          <a:ea typeface="Calibri"/>
                          <a:cs typeface="Arial"/>
                        </a:rPr>
                        <a:t>92</a:t>
                      </a:r>
                      <a:r>
                        <a:rPr lang="en-IN" sz="1400" b="0" u="none" strike="noStrike" baseline="0" dirty="0" smtClean="0">
                          <a:latin typeface="+mn-lt"/>
                          <a:ea typeface="Calibri"/>
                          <a:cs typeface="Arial"/>
                        </a:rPr>
                        <a:t>        (1.4%)</a:t>
                      </a:r>
                      <a:endParaRPr lang="en-IN" sz="1400" b="1" u="sng" dirty="0">
                        <a:latin typeface="+mn-lt"/>
                        <a:ea typeface="Calibri"/>
                        <a:cs typeface="Times New Roman"/>
                      </a:endParaRPr>
                    </a:p>
                  </a:txBody>
                  <a:tcPr marL="68580" marR="68580" marT="0" marB="0"/>
                </a:tc>
              </a:tr>
            </a:tbl>
          </a:graphicData>
        </a:graphic>
      </p:graphicFrame>
      <p:pic>
        <p:nvPicPr>
          <p:cNvPr id="2050" name="Picture 2"/>
          <p:cNvPicPr>
            <a:picLocks noChangeAspect="1" noChangeArrowheads="1"/>
          </p:cNvPicPr>
          <p:nvPr/>
        </p:nvPicPr>
        <p:blipFill>
          <a:blip r:embed="rId3"/>
          <a:srcRect/>
          <a:stretch>
            <a:fillRect/>
          </a:stretch>
        </p:blipFill>
        <p:spPr bwMode="auto">
          <a:xfrm>
            <a:off x="0" y="838200"/>
            <a:ext cx="4095750" cy="5486400"/>
          </a:xfrm>
          <a:prstGeom prst="rect">
            <a:avLst/>
          </a:prstGeom>
          <a:noFill/>
          <a:ln w="9525">
            <a:noFill/>
            <a:miter lim="800000"/>
            <a:headEnd/>
            <a:tailEnd/>
          </a:ln>
          <a:effectLst/>
        </p:spPr>
      </p:pic>
      <p:graphicFrame>
        <p:nvGraphicFramePr>
          <p:cNvPr id="2051" name="Chart 5"/>
          <p:cNvGraphicFramePr>
            <a:graphicFrameLocks/>
          </p:cNvGraphicFramePr>
          <p:nvPr/>
        </p:nvGraphicFramePr>
        <p:xfrm>
          <a:off x="2971800" y="3505200"/>
          <a:ext cx="2209800" cy="2362200"/>
        </p:xfrm>
        <a:graphic>
          <a:graphicData uri="http://schemas.openxmlformats.org/presentationml/2006/ole">
            <mc:AlternateContent xmlns:mc="http://schemas.openxmlformats.org/markup-compatibility/2006">
              <mc:Choice xmlns:v="urn:schemas-microsoft-com:vml" Requires="v">
                <p:oleObj spid="_x0000_s2053" r:id="rId5" imgW="3962743" imgH="3962743" progId="Excel.Sheet.8">
                  <p:embed/>
                </p:oleObj>
              </mc:Choice>
              <mc:Fallback>
                <p:oleObj r:id="rId5" imgW="3962743" imgH="3962743" progId="Excel.Sheet.8">
                  <p:embed/>
                  <p:pic>
                    <p:nvPicPr>
                      <p:cNvPr id="0" name="Chart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3505200"/>
                        <a:ext cx="2209800" cy="236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609600" y="866774"/>
            <a:ext cx="7391400" cy="5838826"/>
          </a:xfrm>
          <a:prstGeom prst="rect">
            <a:avLst/>
          </a:prstGeom>
          <a:noFill/>
          <a:ln w="9525">
            <a:noFill/>
            <a:miter lim="800000"/>
            <a:headEnd/>
            <a:tailEnd/>
          </a:ln>
          <a:effectLst/>
        </p:spPr>
      </p:pic>
      <p:sp>
        <p:nvSpPr>
          <p:cNvPr id="3" name="TextBox 2"/>
          <p:cNvSpPr txBox="1"/>
          <p:nvPr/>
        </p:nvSpPr>
        <p:spPr>
          <a:xfrm>
            <a:off x="0" y="0"/>
            <a:ext cx="8915400" cy="769441"/>
          </a:xfrm>
          <a:prstGeom prst="rect">
            <a:avLst/>
          </a:prstGeom>
          <a:solidFill>
            <a:srgbClr val="FFFF00"/>
          </a:solidFill>
        </p:spPr>
        <p:txBody>
          <a:bodyPr wrap="square" rtlCol="0">
            <a:spAutoFit/>
          </a:bodyPr>
          <a:lstStyle/>
          <a:p>
            <a:pPr algn="ctr"/>
            <a:r>
              <a:rPr lang="en-US" sz="2400" b="1" dirty="0" smtClean="0"/>
              <a:t>Status of Groundwater Development</a:t>
            </a:r>
          </a:p>
          <a:p>
            <a:pPr algn="ctr"/>
            <a:r>
              <a:rPr lang="en-US" sz="2000" b="1" dirty="0" smtClean="0">
                <a:solidFill>
                  <a:srgbClr val="FF0000"/>
                </a:solidFill>
              </a:rPr>
              <a:t>Groundwater extraction  240 billion cubic meters per year</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07504" y="326322"/>
          <a:ext cx="8892480" cy="4485722"/>
        </p:xfrm>
        <a:graphic>
          <a:graphicData uri="http://schemas.openxmlformats.org/drawingml/2006/table">
            <a:tbl>
              <a:tblPr>
                <a:tableStyleId>{69C7853C-536D-4A76-A0AE-DD22124D55A5}</a:tableStyleId>
              </a:tblPr>
              <a:tblGrid>
                <a:gridCol w="1514680"/>
                <a:gridCol w="1334123"/>
                <a:gridCol w="1045731"/>
                <a:gridCol w="912821"/>
                <a:gridCol w="1105918"/>
                <a:gridCol w="1093378"/>
                <a:gridCol w="912821"/>
                <a:gridCol w="973008"/>
              </a:tblGrid>
              <a:tr h="219977">
                <a:tc gridSpan="8">
                  <a:txBody>
                    <a:bodyPr/>
                    <a:lstStyle/>
                    <a:p>
                      <a:pPr algn="ctr" fontAlgn="b"/>
                      <a:r>
                        <a:rPr lang="en-IN" sz="2000" b="1" u="none" strike="noStrike" dirty="0">
                          <a:solidFill>
                            <a:srgbClr val="FF0000"/>
                          </a:solidFill>
                        </a:rPr>
                        <a:t> Region-wise availability of Ground Water in India (As  on 2011)</a:t>
                      </a:r>
                      <a:endParaRPr lang="en-IN" sz="2000" b="1" i="0" u="none" strike="noStrike" dirty="0">
                        <a:solidFill>
                          <a:srgbClr val="FF0000"/>
                        </a:solidFill>
                        <a:latin typeface="Times New Roman"/>
                      </a:endParaRPr>
                    </a:p>
                  </a:txBody>
                  <a:tcPr marL="5160" marR="5160" marT="5160" marB="0" anchor="b"/>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r>
              <a:tr h="639634">
                <a:tc>
                  <a:txBody>
                    <a:bodyPr/>
                    <a:lstStyle/>
                    <a:p>
                      <a:pPr algn="ctr" fontAlgn="ctr"/>
                      <a:r>
                        <a:rPr lang="en-IN" sz="1400" u="none" strike="noStrike"/>
                        <a:t>Regions</a:t>
                      </a:r>
                      <a:endParaRPr lang="en-IN" sz="1400" b="1" i="0" u="none" strike="noStrike">
                        <a:solidFill>
                          <a:srgbClr val="000000"/>
                        </a:solidFill>
                        <a:latin typeface="Times New Roman"/>
                      </a:endParaRPr>
                    </a:p>
                  </a:txBody>
                  <a:tcPr marL="5160" marR="5160" marT="5160" marB="0" anchor="ctr"/>
                </a:tc>
                <a:tc>
                  <a:txBody>
                    <a:bodyPr/>
                    <a:lstStyle/>
                    <a:p>
                      <a:pPr algn="ctr" fontAlgn="t"/>
                      <a:r>
                        <a:rPr lang="en-IN" sz="1400" u="none" strike="noStrike" dirty="0"/>
                        <a:t>Annual </a:t>
                      </a:r>
                      <a:r>
                        <a:rPr lang="en-IN" sz="1400" u="none" strike="noStrike" dirty="0" err="1"/>
                        <a:t>Replenishable</a:t>
                      </a:r>
                      <a:r>
                        <a:rPr lang="en-IN" sz="1400" u="none" strike="noStrike" dirty="0"/>
                        <a:t> Ground Water </a:t>
                      </a:r>
                      <a:r>
                        <a:rPr lang="en-IN" sz="1400" u="none" strike="noStrike" dirty="0" smtClean="0"/>
                        <a:t>Resource (BCM)</a:t>
                      </a:r>
                      <a:endParaRPr lang="en-IN" sz="1400" b="1" i="0" u="none" strike="noStrike" dirty="0">
                        <a:solidFill>
                          <a:srgbClr val="000000"/>
                        </a:solidFill>
                        <a:latin typeface="Times New Roman"/>
                      </a:endParaRPr>
                    </a:p>
                  </a:txBody>
                  <a:tcPr marL="5160" marR="5160" marT="5160" marB="0"/>
                </a:tc>
                <a:tc>
                  <a:txBody>
                    <a:bodyPr/>
                    <a:lstStyle/>
                    <a:p>
                      <a:pPr algn="ctr" fontAlgn="t"/>
                      <a:r>
                        <a:rPr lang="en-IN" sz="1400" u="none" strike="noStrike" dirty="0"/>
                        <a:t>Net Annual Ground Water </a:t>
                      </a:r>
                      <a:r>
                        <a:rPr lang="en-IN" sz="1400" u="none" strike="noStrike" dirty="0" smtClean="0"/>
                        <a:t>Availability</a:t>
                      </a:r>
                    </a:p>
                    <a:p>
                      <a:pPr algn="ctr" fontAlgn="t"/>
                      <a:r>
                        <a:rPr lang="en-IN" sz="1400" b="1" i="0" u="none" strike="noStrike" dirty="0" smtClean="0">
                          <a:solidFill>
                            <a:srgbClr val="000000"/>
                          </a:solidFill>
                          <a:latin typeface="Times New Roman"/>
                        </a:rPr>
                        <a:t>(BCM)</a:t>
                      </a:r>
                      <a:endParaRPr lang="en-IN" sz="1400" b="1" i="0" u="none" strike="noStrike" dirty="0">
                        <a:solidFill>
                          <a:srgbClr val="000000"/>
                        </a:solidFill>
                        <a:latin typeface="Times New Roman"/>
                      </a:endParaRPr>
                    </a:p>
                  </a:txBody>
                  <a:tcPr marL="5160" marR="5160" marT="5160" marB="0"/>
                </a:tc>
                <a:tc>
                  <a:txBody>
                    <a:bodyPr/>
                    <a:lstStyle/>
                    <a:p>
                      <a:pPr algn="ctr" fontAlgn="t"/>
                      <a:r>
                        <a:rPr lang="en-IN" sz="1400" u="none" strike="noStrike" dirty="0"/>
                        <a:t>Annual Ground Water </a:t>
                      </a:r>
                      <a:r>
                        <a:rPr lang="en-IN" sz="1400" u="none" strike="noStrike" dirty="0" smtClean="0"/>
                        <a:t>Draft</a:t>
                      </a:r>
                    </a:p>
                    <a:p>
                      <a:pPr algn="ctr" fontAlgn="t"/>
                      <a:r>
                        <a:rPr lang="en-IN" sz="1400" b="1" i="0" u="none" strike="noStrike" dirty="0" smtClean="0">
                          <a:solidFill>
                            <a:srgbClr val="000000"/>
                          </a:solidFill>
                          <a:latin typeface="Times New Roman"/>
                        </a:rPr>
                        <a:t>(BCM)</a:t>
                      </a:r>
                      <a:endParaRPr lang="en-IN" sz="1400" b="1" i="0" u="none" strike="noStrike" dirty="0">
                        <a:solidFill>
                          <a:srgbClr val="000000"/>
                        </a:solidFill>
                        <a:latin typeface="Times New Roman"/>
                      </a:endParaRPr>
                    </a:p>
                  </a:txBody>
                  <a:tcPr marL="5160" marR="5160" marT="5160" marB="0"/>
                </a:tc>
                <a:tc>
                  <a:txBody>
                    <a:bodyPr/>
                    <a:lstStyle/>
                    <a:p>
                      <a:pPr algn="ctr" fontAlgn="t"/>
                      <a:r>
                        <a:rPr lang="en-IN" sz="1400" u="none" strike="noStrike"/>
                        <a:t>Stage of Ground Water  Development (%)</a:t>
                      </a:r>
                      <a:endParaRPr lang="en-IN" sz="1400" b="1" i="0" u="none" strike="noStrike">
                        <a:solidFill>
                          <a:srgbClr val="000000"/>
                        </a:solidFill>
                        <a:latin typeface="Times New Roman"/>
                      </a:endParaRPr>
                    </a:p>
                  </a:txBody>
                  <a:tcPr marL="5160" marR="5160" marT="5160" marB="0"/>
                </a:tc>
                <a:tc>
                  <a:txBody>
                    <a:bodyPr/>
                    <a:lstStyle/>
                    <a:p>
                      <a:pPr algn="ctr" fontAlgn="t"/>
                      <a:r>
                        <a:rPr lang="en-IN" sz="1400" u="none" strike="noStrike"/>
                        <a:t>Total Assessment units</a:t>
                      </a:r>
                      <a:endParaRPr lang="en-IN" sz="1400" b="1" i="0" u="none" strike="noStrike">
                        <a:solidFill>
                          <a:srgbClr val="000000"/>
                        </a:solidFill>
                        <a:latin typeface="Times New Roman"/>
                      </a:endParaRPr>
                    </a:p>
                  </a:txBody>
                  <a:tcPr marL="5160" marR="5160" marT="5160" marB="0"/>
                </a:tc>
                <a:tc>
                  <a:txBody>
                    <a:bodyPr/>
                    <a:lstStyle/>
                    <a:p>
                      <a:pPr algn="ctr" fontAlgn="t"/>
                      <a:r>
                        <a:rPr lang="en-IN" sz="1400" u="none" strike="noStrike" dirty="0"/>
                        <a:t>Over-exploited units </a:t>
                      </a:r>
                      <a:r>
                        <a:rPr lang="en-IN" sz="1400" u="none" strike="noStrike" dirty="0" err="1" smtClean="0"/>
                        <a:t>Nos</a:t>
                      </a:r>
                      <a:endParaRPr lang="en-IN" sz="1400" b="1" i="0" u="none" strike="noStrike" dirty="0">
                        <a:solidFill>
                          <a:srgbClr val="000000"/>
                        </a:solidFill>
                        <a:latin typeface="Times New Roman"/>
                      </a:endParaRPr>
                    </a:p>
                  </a:txBody>
                  <a:tcPr marL="5160" marR="5160" marT="5160" marB="0"/>
                </a:tc>
                <a:tc>
                  <a:txBody>
                    <a:bodyPr/>
                    <a:lstStyle/>
                    <a:p>
                      <a:pPr algn="ctr" fontAlgn="t"/>
                      <a:r>
                        <a:rPr lang="en-IN" sz="1400" u="none" strike="noStrike" dirty="0"/>
                        <a:t>Critical units </a:t>
                      </a:r>
                      <a:r>
                        <a:rPr lang="en-IN" sz="1400" u="none" strike="noStrike" dirty="0" err="1" smtClean="0"/>
                        <a:t>Nos</a:t>
                      </a:r>
                      <a:endParaRPr lang="en-IN" sz="1400" b="1" i="0" u="none" strike="noStrike" dirty="0">
                        <a:solidFill>
                          <a:srgbClr val="000000"/>
                        </a:solidFill>
                        <a:latin typeface="Times New Roman"/>
                      </a:endParaRPr>
                    </a:p>
                  </a:txBody>
                  <a:tcPr marL="5160" marR="5160" marT="5160" marB="0"/>
                </a:tc>
              </a:tr>
              <a:tr h="219977">
                <a:tc>
                  <a:txBody>
                    <a:bodyPr/>
                    <a:lstStyle/>
                    <a:p>
                      <a:pPr algn="ctr" fontAlgn="ctr"/>
                      <a:r>
                        <a:rPr lang="en-IN" sz="1400" u="none" strike="noStrike"/>
                        <a:t>1</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3</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4</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5</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6</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7</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8</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9</a:t>
                      </a:r>
                      <a:endParaRPr lang="en-IN" sz="1400" b="0" i="0" u="none" strike="noStrike">
                        <a:solidFill>
                          <a:srgbClr val="000000"/>
                        </a:solidFill>
                        <a:latin typeface="Times New Roman"/>
                      </a:endParaRPr>
                    </a:p>
                  </a:txBody>
                  <a:tcPr marL="5160" marR="5160" marT="5160" marB="0" anchor="ctr"/>
                </a:tc>
              </a:tr>
              <a:tr h="429805">
                <a:tc>
                  <a:txBody>
                    <a:bodyPr/>
                    <a:lstStyle/>
                    <a:p>
                      <a:pPr algn="l" fontAlgn="ctr"/>
                      <a:r>
                        <a:rPr lang="en-IN" sz="1400" u="none" strike="noStrike"/>
                        <a:t>Northern Himalayan States</a:t>
                      </a:r>
                      <a:endParaRPr lang="en-IN" sz="1400" b="1" i="0" u="none" strike="noStrike">
                        <a:solidFill>
                          <a:srgbClr val="000000"/>
                        </a:solidFill>
                        <a:latin typeface="Times New Roman"/>
                      </a:endParaRPr>
                    </a:p>
                  </a:txBody>
                  <a:tcPr marL="5160" marR="5160" marT="5160" marB="0" anchor="ctr"/>
                </a:tc>
                <a:tc>
                  <a:txBody>
                    <a:bodyPr/>
                    <a:lstStyle/>
                    <a:p>
                      <a:pPr algn="ctr" fontAlgn="ctr"/>
                      <a:r>
                        <a:rPr lang="en-IN" sz="1400" u="none" strike="noStrike"/>
                        <a:t>6.85</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6.36</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2.32</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36</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40</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dirty="0" smtClean="0"/>
                        <a:t>1</a:t>
                      </a:r>
                      <a:endParaRPr lang="en-IN" sz="1400" b="0" i="0" u="none" strike="noStrike" dirty="0">
                        <a:solidFill>
                          <a:srgbClr val="000000"/>
                        </a:solidFill>
                        <a:latin typeface="Times New Roman"/>
                      </a:endParaRPr>
                    </a:p>
                  </a:txBody>
                  <a:tcPr marL="5160" marR="5160" marT="5160" marB="0" anchor="ctr"/>
                </a:tc>
                <a:tc>
                  <a:txBody>
                    <a:bodyPr/>
                    <a:lstStyle/>
                    <a:p>
                      <a:pPr algn="ctr" fontAlgn="ctr"/>
                      <a:r>
                        <a:rPr lang="en-IN" sz="1400" u="none" strike="noStrike" dirty="0" smtClean="0"/>
                        <a:t>4</a:t>
                      </a:r>
                      <a:endParaRPr lang="en-IN" sz="1400" b="0" i="0" u="none" strike="noStrike" dirty="0">
                        <a:solidFill>
                          <a:srgbClr val="000000"/>
                        </a:solidFill>
                        <a:latin typeface="Times New Roman"/>
                      </a:endParaRPr>
                    </a:p>
                  </a:txBody>
                  <a:tcPr marL="5160" marR="5160" marT="5160" marB="0" anchor="ctr"/>
                </a:tc>
              </a:tr>
              <a:tr h="219977">
                <a:tc>
                  <a:txBody>
                    <a:bodyPr/>
                    <a:lstStyle/>
                    <a:p>
                      <a:pPr algn="l" fontAlgn="ctr"/>
                      <a:r>
                        <a:rPr lang="en-IN" sz="1400" u="none" strike="noStrike"/>
                        <a:t>North Eastern Hilly States</a:t>
                      </a:r>
                      <a:endParaRPr lang="en-IN" sz="1400" b="1" i="0" u="none" strike="noStrike">
                        <a:solidFill>
                          <a:srgbClr val="000000"/>
                        </a:solidFill>
                        <a:latin typeface="Times New Roman"/>
                      </a:endParaRPr>
                    </a:p>
                  </a:txBody>
                  <a:tcPr marL="5160" marR="5160" marT="5160" marB="0" anchor="ctr"/>
                </a:tc>
                <a:tc>
                  <a:txBody>
                    <a:bodyPr/>
                    <a:lstStyle/>
                    <a:p>
                      <a:pPr algn="ctr" fontAlgn="ctr"/>
                      <a:r>
                        <a:rPr lang="en-IN" sz="1400" u="none" strike="noStrike" dirty="0" smtClean="0"/>
                        <a:t>38.48</a:t>
                      </a:r>
                      <a:endParaRPr lang="en-IN" sz="1400" b="0" i="0" u="none" strike="noStrike" dirty="0">
                        <a:solidFill>
                          <a:srgbClr val="000000"/>
                        </a:solidFill>
                        <a:latin typeface="Times New Roman"/>
                      </a:endParaRPr>
                    </a:p>
                  </a:txBody>
                  <a:tcPr marL="5160" marR="5160" marT="5160" marB="0" anchor="ctr"/>
                </a:tc>
                <a:tc>
                  <a:txBody>
                    <a:bodyPr/>
                    <a:lstStyle/>
                    <a:p>
                      <a:pPr algn="ctr" fontAlgn="ctr"/>
                      <a:r>
                        <a:rPr lang="en-IN" sz="1400" u="none" strike="noStrike"/>
                        <a:t>34.829</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3.708</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11</a:t>
                      </a:r>
                      <a:endParaRPr lang="en-IN" sz="1400" b="0" i="0" u="none" strike="noStrike">
                        <a:solidFill>
                          <a:srgbClr val="000000"/>
                        </a:solidFill>
                        <a:latin typeface="Times New Roman"/>
                      </a:endParaRPr>
                    </a:p>
                  </a:txBody>
                  <a:tcPr marL="5160" marR="5160" marT="5160" marB="0" anchor="ctr"/>
                </a:tc>
                <a:tc>
                  <a:txBody>
                    <a:bodyPr/>
                    <a:lstStyle/>
                    <a:p>
                      <a:pPr algn="ctr" fontAlgn="b"/>
                      <a:r>
                        <a:rPr lang="en-IN" sz="1400" u="none" strike="noStrike"/>
                        <a:t>126</a:t>
                      </a:r>
                      <a:endParaRPr lang="en-IN" sz="1400" b="0" i="0" u="none" strike="noStrike">
                        <a:solidFill>
                          <a:srgbClr val="000000"/>
                        </a:solidFill>
                        <a:latin typeface="Times New Roman"/>
                      </a:endParaRPr>
                    </a:p>
                  </a:txBody>
                  <a:tcPr marL="5160" marR="5160" marT="5160" marB="0" anchor="b"/>
                </a:tc>
                <a:tc>
                  <a:txBody>
                    <a:bodyPr/>
                    <a:lstStyle/>
                    <a:p>
                      <a:pPr algn="ctr" fontAlgn="b"/>
                      <a:r>
                        <a:rPr lang="en-IN" sz="1400" u="none" strike="noStrike" dirty="0" smtClean="0"/>
                        <a:t>0</a:t>
                      </a:r>
                      <a:endParaRPr lang="en-IN" sz="1400" b="0" i="0" u="none" strike="noStrike" dirty="0">
                        <a:solidFill>
                          <a:srgbClr val="000000"/>
                        </a:solidFill>
                        <a:latin typeface="Times New Roman"/>
                      </a:endParaRPr>
                    </a:p>
                  </a:txBody>
                  <a:tcPr marL="5160" marR="5160" marT="5160" marB="0" anchor="b"/>
                </a:tc>
                <a:tc>
                  <a:txBody>
                    <a:bodyPr/>
                    <a:lstStyle/>
                    <a:p>
                      <a:pPr algn="ctr" fontAlgn="b"/>
                      <a:r>
                        <a:rPr lang="en-IN" sz="1400" u="none" strike="noStrike" dirty="0" smtClean="0"/>
                        <a:t>0</a:t>
                      </a:r>
                      <a:endParaRPr lang="en-IN" sz="1400" b="0" i="0" u="none" strike="noStrike" dirty="0">
                        <a:solidFill>
                          <a:srgbClr val="000000"/>
                        </a:solidFill>
                        <a:latin typeface="Times New Roman"/>
                      </a:endParaRPr>
                    </a:p>
                  </a:txBody>
                  <a:tcPr marL="5160" marR="5160" marT="5160" marB="0" anchor="b"/>
                </a:tc>
              </a:tr>
              <a:tr h="219977">
                <a:tc>
                  <a:txBody>
                    <a:bodyPr/>
                    <a:lstStyle/>
                    <a:p>
                      <a:pPr algn="l" fontAlgn="ctr"/>
                      <a:r>
                        <a:rPr lang="en-IN" sz="1400" u="none" strike="noStrike"/>
                        <a:t>Eastern Plain States</a:t>
                      </a:r>
                      <a:endParaRPr lang="en-IN" sz="1400" b="1" i="0" u="none" strike="noStrike">
                        <a:solidFill>
                          <a:srgbClr val="000000"/>
                        </a:solidFill>
                        <a:latin typeface="Times New Roman"/>
                      </a:endParaRPr>
                    </a:p>
                  </a:txBody>
                  <a:tcPr marL="5160" marR="5160" marT="5160" marB="0" anchor="ctr"/>
                </a:tc>
                <a:tc>
                  <a:txBody>
                    <a:bodyPr/>
                    <a:lstStyle/>
                    <a:p>
                      <a:pPr algn="ctr" fontAlgn="ctr"/>
                      <a:r>
                        <a:rPr lang="en-IN" sz="1400" u="none" strike="noStrike"/>
                        <a:t>118.41</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109.44</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dirty="0"/>
                        <a:t>59.94</a:t>
                      </a:r>
                      <a:endParaRPr lang="en-IN" sz="1400" b="0" i="0" u="none" strike="noStrike" dirty="0">
                        <a:solidFill>
                          <a:srgbClr val="000000"/>
                        </a:solidFill>
                        <a:latin typeface="Times New Roman"/>
                      </a:endParaRPr>
                    </a:p>
                  </a:txBody>
                  <a:tcPr marL="5160" marR="5160" marT="5160" marB="0" anchor="ctr"/>
                </a:tc>
                <a:tc>
                  <a:txBody>
                    <a:bodyPr/>
                    <a:lstStyle/>
                    <a:p>
                      <a:pPr algn="ctr" fontAlgn="ctr"/>
                      <a:r>
                        <a:rPr lang="en-IN" sz="1400" u="none" strike="noStrike" dirty="0"/>
                        <a:t>55</a:t>
                      </a:r>
                      <a:endParaRPr lang="en-IN" sz="1400" b="0" i="0" u="none" strike="noStrike" dirty="0">
                        <a:solidFill>
                          <a:srgbClr val="000000"/>
                        </a:solidFill>
                        <a:latin typeface="Times New Roman"/>
                      </a:endParaRPr>
                    </a:p>
                  </a:txBody>
                  <a:tcPr marL="5160" marR="5160" marT="5160" marB="0" anchor="ctr"/>
                </a:tc>
                <a:tc>
                  <a:txBody>
                    <a:bodyPr/>
                    <a:lstStyle/>
                    <a:p>
                      <a:pPr algn="ctr" fontAlgn="ctr"/>
                      <a:r>
                        <a:rPr lang="en-IN" sz="1400" u="none" strike="noStrike"/>
                        <a:t>1502</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dirty="0" smtClean="0"/>
                        <a:t>49</a:t>
                      </a:r>
                      <a:endParaRPr lang="en-IN" sz="1400" b="0" i="0" u="none" strike="noStrike" dirty="0">
                        <a:solidFill>
                          <a:srgbClr val="000000"/>
                        </a:solidFill>
                        <a:latin typeface="Times New Roman"/>
                      </a:endParaRPr>
                    </a:p>
                  </a:txBody>
                  <a:tcPr marL="5160" marR="5160" marT="5160" marB="0" anchor="ctr"/>
                </a:tc>
                <a:tc>
                  <a:txBody>
                    <a:bodyPr/>
                    <a:lstStyle/>
                    <a:p>
                      <a:pPr algn="ctr" fontAlgn="ctr"/>
                      <a:r>
                        <a:rPr lang="en-IN" sz="1400" u="none" strike="noStrike" dirty="0" smtClean="0"/>
                        <a:t>45</a:t>
                      </a:r>
                      <a:endParaRPr lang="en-IN" sz="1400" b="0" i="0" u="none" strike="noStrike" dirty="0">
                        <a:solidFill>
                          <a:srgbClr val="000000"/>
                        </a:solidFill>
                        <a:latin typeface="Times New Roman"/>
                      </a:endParaRPr>
                    </a:p>
                  </a:txBody>
                  <a:tcPr marL="5160" marR="5160" marT="5160" marB="0" anchor="ctr"/>
                </a:tc>
              </a:tr>
              <a:tr h="429805">
                <a:tc>
                  <a:txBody>
                    <a:bodyPr/>
                    <a:lstStyle/>
                    <a:p>
                      <a:pPr algn="l" fontAlgn="ctr"/>
                      <a:r>
                        <a:rPr lang="en-IN" sz="1400" b="1" u="none" strike="noStrike" dirty="0">
                          <a:solidFill>
                            <a:srgbClr val="C00000"/>
                          </a:solidFill>
                        </a:rPr>
                        <a:t>North Western Plain States</a:t>
                      </a:r>
                      <a:endParaRPr lang="en-IN" sz="1400" b="1" i="0" u="none" strike="noStrike" dirty="0">
                        <a:solidFill>
                          <a:srgbClr val="C00000"/>
                        </a:solidFill>
                        <a:latin typeface="Times New Roman"/>
                      </a:endParaRPr>
                    </a:p>
                  </a:txBody>
                  <a:tcPr marL="5160" marR="5160" marT="5160" marB="0" anchor="ctr">
                    <a:solidFill>
                      <a:srgbClr val="00B0F0"/>
                    </a:solidFill>
                  </a:tcPr>
                </a:tc>
                <a:tc>
                  <a:txBody>
                    <a:bodyPr/>
                    <a:lstStyle/>
                    <a:p>
                      <a:pPr algn="ctr" fontAlgn="ctr"/>
                      <a:r>
                        <a:rPr lang="en-IN" sz="1400" b="1" u="none" strike="noStrike" dirty="0" smtClean="0">
                          <a:solidFill>
                            <a:srgbClr val="C00000"/>
                          </a:solidFill>
                        </a:rPr>
                        <a:t>56.54</a:t>
                      </a:r>
                      <a:endParaRPr lang="en-IN" sz="1400" b="1" i="0" u="none" strike="noStrike" dirty="0">
                        <a:solidFill>
                          <a:srgbClr val="C00000"/>
                        </a:solidFill>
                        <a:latin typeface="Times New Roman"/>
                      </a:endParaRPr>
                    </a:p>
                  </a:txBody>
                  <a:tcPr marL="5160" marR="5160" marT="5160" marB="0" anchor="ctr">
                    <a:solidFill>
                      <a:srgbClr val="00B0F0"/>
                    </a:solidFill>
                  </a:tcPr>
                </a:tc>
                <a:tc>
                  <a:txBody>
                    <a:bodyPr/>
                    <a:lstStyle/>
                    <a:p>
                      <a:pPr algn="ctr" fontAlgn="ctr"/>
                      <a:r>
                        <a:rPr lang="en-IN" sz="1400" b="1" u="none" strike="noStrike" dirty="0" smtClean="0">
                          <a:solidFill>
                            <a:srgbClr val="C00000"/>
                          </a:solidFill>
                        </a:rPr>
                        <a:t>51.25</a:t>
                      </a:r>
                      <a:endParaRPr lang="en-IN" sz="1400" b="1" i="0" u="none" strike="noStrike" dirty="0">
                        <a:solidFill>
                          <a:srgbClr val="C00000"/>
                        </a:solidFill>
                        <a:latin typeface="Times New Roman"/>
                      </a:endParaRPr>
                    </a:p>
                  </a:txBody>
                  <a:tcPr marL="5160" marR="5160" marT="5160" marB="0" anchor="ctr">
                    <a:solidFill>
                      <a:srgbClr val="00B0F0"/>
                    </a:solidFill>
                  </a:tcPr>
                </a:tc>
                <a:tc>
                  <a:txBody>
                    <a:bodyPr/>
                    <a:lstStyle/>
                    <a:p>
                      <a:pPr algn="ctr" fontAlgn="ctr"/>
                      <a:r>
                        <a:rPr lang="en-IN" sz="1400" b="1" u="none" strike="noStrike" dirty="0" smtClean="0">
                          <a:solidFill>
                            <a:srgbClr val="C00000"/>
                          </a:solidFill>
                        </a:rPr>
                        <a:t>65.99</a:t>
                      </a:r>
                      <a:endParaRPr lang="en-IN" sz="1400" b="1" i="0" u="none" strike="noStrike" dirty="0">
                        <a:solidFill>
                          <a:srgbClr val="C00000"/>
                        </a:solidFill>
                        <a:latin typeface="Times New Roman"/>
                      </a:endParaRPr>
                    </a:p>
                  </a:txBody>
                  <a:tcPr marL="5160" marR="5160" marT="5160" marB="0" anchor="ctr">
                    <a:solidFill>
                      <a:srgbClr val="00B0F0"/>
                    </a:solidFill>
                  </a:tcPr>
                </a:tc>
                <a:tc>
                  <a:txBody>
                    <a:bodyPr/>
                    <a:lstStyle/>
                    <a:p>
                      <a:pPr algn="ctr" fontAlgn="ctr"/>
                      <a:r>
                        <a:rPr lang="en-IN" sz="1400" b="1" u="none" strike="noStrike" dirty="0" smtClean="0">
                          <a:solidFill>
                            <a:srgbClr val="C00000"/>
                          </a:solidFill>
                        </a:rPr>
                        <a:t>135</a:t>
                      </a:r>
                      <a:endParaRPr lang="en-IN" sz="1400" b="1" i="0" u="none" strike="noStrike" dirty="0">
                        <a:solidFill>
                          <a:srgbClr val="C00000"/>
                        </a:solidFill>
                        <a:latin typeface="Times New Roman"/>
                      </a:endParaRPr>
                    </a:p>
                  </a:txBody>
                  <a:tcPr marL="5160" marR="5160" marT="5160" marB="0" anchor="ctr">
                    <a:solidFill>
                      <a:srgbClr val="00B0F0"/>
                    </a:solidFill>
                  </a:tcPr>
                </a:tc>
                <a:tc>
                  <a:txBody>
                    <a:bodyPr/>
                    <a:lstStyle/>
                    <a:p>
                      <a:pPr algn="ctr" fontAlgn="b"/>
                      <a:r>
                        <a:rPr lang="en-IN" sz="1400" b="1" u="none" strike="noStrike" dirty="0">
                          <a:solidFill>
                            <a:srgbClr val="C00000"/>
                          </a:solidFill>
                        </a:rPr>
                        <a:t>497</a:t>
                      </a:r>
                      <a:endParaRPr lang="en-IN" sz="1400" b="1" i="0" u="none" strike="noStrike" dirty="0">
                        <a:solidFill>
                          <a:srgbClr val="C00000"/>
                        </a:solidFill>
                        <a:latin typeface="Times New Roman"/>
                      </a:endParaRPr>
                    </a:p>
                  </a:txBody>
                  <a:tcPr marL="5160" marR="5160" marT="5160" marB="0" anchor="b">
                    <a:solidFill>
                      <a:srgbClr val="00B0F0"/>
                    </a:solidFill>
                  </a:tcPr>
                </a:tc>
                <a:tc>
                  <a:txBody>
                    <a:bodyPr/>
                    <a:lstStyle/>
                    <a:p>
                      <a:pPr algn="ctr" fontAlgn="b"/>
                      <a:r>
                        <a:rPr lang="en-IN" sz="1400" b="1" u="none" strike="noStrike" dirty="0" smtClean="0">
                          <a:solidFill>
                            <a:srgbClr val="C00000"/>
                          </a:solidFill>
                        </a:rPr>
                        <a:t>261</a:t>
                      </a:r>
                      <a:endParaRPr lang="en-IN" sz="1400" b="1" i="0" u="none" strike="noStrike" dirty="0">
                        <a:solidFill>
                          <a:srgbClr val="C00000"/>
                        </a:solidFill>
                        <a:latin typeface="Times New Roman"/>
                      </a:endParaRPr>
                    </a:p>
                  </a:txBody>
                  <a:tcPr marL="5160" marR="5160" marT="5160" marB="0" anchor="b">
                    <a:solidFill>
                      <a:srgbClr val="00B0F0"/>
                    </a:solidFill>
                  </a:tcPr>
                </a:tc>
                <a:tc>
                  <a:txBody>
                    <a:bodyPr/>
                    <a:lstStyle/>
                    <a:p>
                      <a:pPr algn="ctr" fontAlgn="b"/>
                      <a:r>
                        <a:rPr lang="en-IN" sz="1400" b="1" u="none" strike="noStrike" dirty="0" smtClean="0">
                          <a:solidFill>
                            <a:srgbClr val="C00000"/>
                          </a:solidFill>
                        </a:rPr>
                        <a:t>45</a:t>
                      </a:r>
                      <a:endParaRPr lang="en-IN" sz="1400" b="1" i="0" u="none" strike="noStrike" dirty="0">
                        <a:solidFill>
                          <a:srgbClr val="C00000"/>
                        </a:solidFill>
                        <a:latin typeface="Times New Roman"/>
                      </a:endParaRPr>
                    </a:p>
                  </a:txBody>
                  <a:tcPr marL="5160" marR="5160" marT="5160" marB="0" anchor="b">
                    <a:solidFill>
                      <a:srgbClr val="00B0F0"/>
                    </a:solidFill>
                  </a:tcPr>
                </a:tc>
              </a:tr>
              <a:tr h="219977">
                <a:tc>
                  <a:txBody>
                    <a:bodyPr/>
                    <a:lstStyle/>
                    <a:p>
                      <a:pPr algn="l" fontAlgn="ctr"/>
                      <a:r>
                        <a:rPr lang="en-IN" sz="1400" b="1" u="none" strike="noStrike">
                          <a:solidFill>
                            <a:srgbClr val="C00000"/>
                          </a:solidFill>
                        </a:rPr>
                        <a:t>Western arid States </a:t>
                      </a:r>
                      <a:endParaRPr lang="en-IN" sz="1400" b="1" i="0" u="none" strike="noStrike">
                        <a:solidFill>
                          <a:srgbClr val="C00000"/>
                        </a:solidFill>
                        <a:latin typeface="Times New Roman"/>
                      </a:endParaRPr>
                    </a:p>
                  </a:txBody>
                  <a:tcPr marL="5160" marR="5160" marT="5160" marB="0" anchor="ctr">
                    <a:solidFill>
                      <a:srgbClr val="00B0F0"/>
                    </a:solidFill>
                  </a:tcPr>
                </a:tc>
                <a:tc>
                  <a:txBody>
                    <a:bodyPr/>
                    <a:lstStyle/>
                    <a:p>
                      <a:pPr algn="ctr" fontAlgn="ctr"/>
                      <a:r>
                        <a:rPr lang="en-IN" sz="1400" b="1" u="none" strike="noStrike" dirty="0">
                          <a:solidFill>
                            <a:srgbClr val="C00000"/>
                          </a:solidFill>
                        </a:rPr>
                        <a:t>30.53</a:t>
                      </a:r>
                      <a:endParaRPr lang="en-IN" sz="1400" b="1" i="0" u="none" strike="noStrike" dirty="0">
                        <a:solidFill>
                          <a:srgbClr val="C00000"/>
                        </a:solidFill>
                        <a:latin typeface="Times New Roman"/>
                      </a:endParaRPr>
                    </a:p>
                  </a:txBody>
                  <a:tcPr marL="5160" marR="5160" marT="5160" marB="0" anchor="ctr">
                    <a:solidFill>
                      <a:srgbClr val="00B0F0"/>
                    </a:solidFill>
                  </a:tcPr>
                </a:tc>
                <a:tc>
                  <a:txBody>
                    <a:bodyPr/>
                    <a:lstStyle/>
                    <a:p>
                      <a:pPr algn="ctr" fontAlgn="ctr"/>
                      <a:r>
                        <a:rPr lang="en-IN" sz="1400" b="1" u="none" strike="noStrike" dirty="0">
                          <a:solidFill>
                            <a:srgbClr val="C00000"/>
                          </a:solidFill>
                        </a:rPr>
                        <a:t>28.44</a:t>
                      </a:r>
                      <a:endParaRPr lang="en-IN" sz="1400" b="1" i="0" u="none" strike="noStrike" dirty="0">
                        <a:solidFill>
                          <a:srgbClr val="C00000"/>
                        </a:solidFill>
                        <a:latin typeface="Times New Roman"/>
                      </a:endParaRPr>
                    </a:p>
                  </a:txBody>
                  <a:tcPr marL="5160" marR="5160" marT="5160" marB="0" anchor="ctr">
                    <a:solidFill>
                      <a:srgbClr val="00B0F0"/>
                    </a:solidFill>
                  </a:tcPr>
                </a:tc>
                <a:tc>
                  <a:txBody>
                    <a:bodyPr/>
                    <a:lstStyle/>
                    <a:p>
                      <a:pPr algn="ctr" fontAlgn="ctr"/>
                      <a:r>
                        <a:rPr lang="en-IN" sz="1400" b="1" u="none" strike="noStrike" dirty="0">
                          <a:solidFill>
                            <a:srgbClr val="C00000"/>
                          </a:solidFill>
                        </a:rPr>
                        <a:t>26.71</a:t>
                      </a:r>
                      <a:endParaRPr lang="en-IN" sz="1400" b="1" i="0" u="none" strike="noStrike" dirty="0">
                        <a:solidFill>
                          <a:srgbClr val="C00000"/>
                        </a:solidFill>
                        <a:latin typeface="Times New Roman"/>
                      </a:endParaRPr>
                    </a:p>
                  </a:txBody>
                  <a:tcPr marL="5160" marR="5160" marT="5160" marB="0" anchor="ctr">
                    <a:solidFill>
                      <a:srgbClr val="00B0F0"/>
                    </a:solidFill>
                  </a:tcPr>
                </a:tc>
                <a:tc>
                  <a:txBody>
                    <a:bodyPr/>
                    <a:lstStyle/>
                    <a:p>
                      <a:pPr algn="ctr" fontAlgn="ctr"/>
                      <a:r>
                        <a:rPr lang="en-IN" sz="1400" b="1" u="none" strike="noStrike" dirty="0">
                          <a:solidFill>
                            <a:srgbClr val="C00000"/>
                          </a:solidFill>
                        </a:rPr>
                        <a:t>94</a:t>
                      </a:r>
                      <a:endParaRPr lang="en-IN" sz="1400" b="1" i="0" u="none" strike="noStrike" dirty="0">
                        <a:solidFill>
                          <a:srgbClr val="C00000"/>
                        </a:solidFill>
                        <a:latin typeface="Times New Roman"/>
                      </a:endParaRPr>
                    </a:p>
                  </a:txBody>
                  <a:tcPr marL="5160" marR="5160" marT="5160" marB="0" anchor="ctr">
                    <a:solidFill>
                      <a:srgbClr val="00B0F0"/>
                    </a:solidFill>
                  </a:tcPr>
                </a:tc>
                <a:tc>
                  <a:txBody>
                    <a:bodyPr/>
                    <a:lstStyle/>
                    <a:p>
                      <a:pPr algn="ctr" fontAlgn="b"/>
                      <a:r>
                        <a:rPr lang="en-IN" sz="1400" b="1" u="none" strike="noStrike" dirty="0">
                          <a:solidFill>
                            <a:srgbClr val="C00000"/>
                          </a:solidFill>
                        </a:rPr>
                        <a:t>468</a:t>
                      </a:r>
                      <a:endParaRPr lang="en-IN" sz="1400" b="1" i="0" u="none" strike="noStrike" dirty="0">
                        <a:solidFill>
                          <a:srgbClr val="C00000"/>
                        </a:solidFill>
                        <a:latin typeface="Times New Roman"/>
                      </a:endParaRPr>
                    </a:p>
                  </a:txBody>
                  <a:tcPr marL="5160" marR="5160" marT="5160" marB="0" anchor="b">
                    <a:solidFill>
                      <a:srgbClr val="00B0F0"/>
                    </a:solidFill>
                  </a:tcPr>
                </a:tc>
                <a:tc>
                  <a:txBody>
                    <a:bodyPr/>
                    <a:lstStyle/>
                    <a:p>
                      <a:pPr algn="ctr" fontAlgn="b"/>
                      <a:r>
                        <a:rPr lang="en-IN" sz="1400" b="1" u="none" strike="noStrike" dirty="0" smtClean="0">
                          <a:solidFill>
                            <a:srgbClr val="C00000"/>
                          </a:solidFill>
                        </a:rPr>
                        <a:t>197</a:t>
                      </a:r>
                      <a:endParaRPr lang="en-IN" sz="1400" b="1" i="0" u="none" strike="noStrike" dirty="0">
                        <a:solidFill>
                          <a:srgbClr val="C00000"/>
                        </a:solidFill>
                        <a:latin typeface="Times New Roman"/>
                      </a:endParaRPr>
                    </a:p>
                  </a:txBody>
                  <a:tcPr marL="5160" marR="5160" marT="5160" marB="0" anchor="b">
                    <a:solidFill>
                      <a:srgbClr val="00B0F0"/>
                    </a:solidFill>
                  </a:tcPr>
                </a:tc>
                <a:tc>
                  <a:txBody>
                    <a:bodyPr/>
                    <a:lstStyle/>
                    <a:p>
                      <a:pPr algn="ctr" fontAlgn="b"/>
                      <a:r>
                        <a:rPr lang="en-IN" sz="1400" b="1" u="none" strike="noStrike" dirty="0" smtClean="0">
                          <a:solidFill>
                            <a:srgbClr val="C00000"/>
                          </a:solidFill>
                        </a:rPr>
                        <a:t>29</a:t>
                      </a:r>
                      <a:endParaRPr lang="en-IN" sz="1400" b="1" i="0" u="none" strike="noStrike" dirty="0">
                        <a:solidFill>
                          <a:srgbClr val="C00000"/>
                        </a:solidFill>
                        <a:latin typeface="Times New Roman"/>
                      </a:endParaRPr>
                    </a:p>
                  </a:txBody>
                  <a:tcPr marL="5160" marR="5160" marT="5160" marB="0" anchor="b">
                    <a:solidFill>
                      <a:srgbClr val="00B0F0"/>
                    </a:solidFill>
                  </a:tcPr>
                </a:tc>
              </a:tr>
              <a:tr h="219977">
                <a:tc>
                  <a:txBody>
                    <a:bodyPr/>
                    <a:lstStyle/>
                    <a:p>
                      <a:pPr algn="l" fontAlgn="ctr"/>
                      <a:r>
                        <a:rPr lang="en-IN" sz="1400" u="none" strike="noStrike"/>
                        <a:t>Central Plateu States</a:t>
                      </a:r>
                      <a:endParaRPr lang="en-IN" sz="1400" b="1" i="0" u="none" strike="noStrike">
                        <a:solidFill>
                          <a:srgbClr val="000000"/>
                        </a:solidFill>
                        <a:latin typeface="Times New Roman"/>
                      </a:endParaRPr>
                    </a:p>
                  </a:txBody>
                  <a:tcPr marL="5160" marR="5160" marT="5160" marB="0" anchor="ctr"/>
                </a:tc>
                <a:tc>
                  <a:txBody>
                    <a:bodyPr/>
                    <a:lstStyle/>
                    <a:p>
                      <a:pPr algn="ctr" fontAlgn="ctr"/>
                      <a:r>
                        <a:rPr lang="en-IN" sz="1400" u="none" strike="noStrike"/>
                        <a:t>100.03</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94.40</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44.47</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47</a:t>
                      </a:r>
                      <a:endParaRPr lang="en-IN" sz="1400" b="0" i="0" u="none" strike="noStrike">
                        <a:solidFill>
                          <a:srgbClr val="000000"/>
                        </a:solidFill>
                        <a:latin typeface="Times New Roman"/>
                      </a:endParaRPr>
                    </a:p>
                  </a:txBody>
                  <a:tcPr marL="5160" marR="5160" marT="5160" marB="0" anchor="ctr"/>
                </a:tc>
                <a:tc>
                  <a:txBody>
                    <a:bodyPr/>
                    <a:lstStyle/>
                    <a:p>
                      <a:pPr algn="ctr" fontAlgn="b"/>
                      <a:r>
                        <a:rPr lang="en-IN" sz="1400" u="none" strike="noStrike"/>
                        <a:t>1244</a:t>
                      </a:r>
                      <a:endParaRPr lang="en-IN" sz="1400" b="0" i="0" u="none" strike="noStrike">
                        <a:solidFill>
                          <a:srgbClr val="000000"/>
                        </a:solidFill>
                        <a:latin typeface="Times New Roman"/>
                      </a:endParaRPr>
                    </a:p>
                  </a:txBody>
                  <a:tcPr marL="5160" marR="5160" marT="5160" marB="0" anchor="b"/>
                </a:tc>
                <a:tc>
                  <a:txBody>
                    <a:bodyPr/>
                    <a:lstStyle/>
                    <a:p>
                      <a:pPr algn="ctr" fontAlgn="b"/>
                      <a:r>
                        <a:rPr lang="en-IN" sz="1400" u="none" strike="noStrike" dirty="0" smtClean="0"/>
                        <a:t>41</a:t>
                      </a:r>
                      <a:endParaRPr lang="en-IN" sz="1400" b="0" i="0" u="none" strike="noStrike" dirty="0">
                        <a:solidFill>
                          <a:srgbClr val="000000"/>
                        </a:solidFill>
                        <a:latin typeface="Times New Roman"/>
                      </a:endParaRPr>
                    </a:p>
                  </a:txBody>
                  <a:tcPr marL="5160" marR="5160" marT="5160" marB="0" anchor="b"/>
                </a:tc>
                <a:tc>
                  <a:txBody>
                    <a:bodyPr/>
                    <a:lstStyle/>
                    <a:p>
                      <a:pPr algn="ctr" fontAlgn="b"/>
                      <a:r>
                        <a:rPr lang="en-IN" sz="1400" u="none" strike="noStrike" dirty="0" smtClean="0"/>
                        <a:t>8</a:t>
                      </a:r>
                      <a:endParaRPr lang="en-IN" sz="1400" b="0" i="0" u="none" strike="noStrike" dirty="0">
                        <a:solidFill>
                          <a:srgbClr val="000000"/>
                        </a:solidFill>
                        <a:latin typeface="Times New Roman"/>
                      </a:endParaRPr>
                    </a:p>
                  </a:txBody>
                  <a:tcPr marL="5160" marR="5160" marT="5160" marB="0" anchor="b"/>
                </a:tc>
              </a:tr>
              <a:tr h="429805">
                <a:tc>
                  <a:txBody>
                    <a:bodyPr/>
                    <a:lstStyle/>
                    <a:p>
                      <a:pPr algn="l" fontAlgn="ctr"/>
                      <a:r>
                        <a:rPr lang="en-IN" sz="1400" u="none" strike="noStrike" dirty="0"/>
                        <a:t>Southern Peninsular States</a:t>
                      </a:r>
                      <a:endParaRPr lang="en-IN" sz="1400" b="1" i="0" u="none" strike="noStrike" dirty="0">
                        <a:solidFill>
                          <a:srgbClr val="000000"/>
                        </a:solidFill>
                        <a:latin typeface="Times New Roman"/>
                      </a:endParaRPr>
                    </a:p>
                  </a:txBody>
                  <a:tcPr marL="5160" marR="5160" marT="5160" marB="0" anchor="ctr">
                    <a:solidFill>
                      <a:schemeClr val="accent2">
                        <a:lumMod val="40000"/>
                        <a:lumOff val="60000"/>
                      </a:schemeClr>
                    </a:solidFill>
                  </a:tcPr>
                </a:tc>
                <a:tc>
                  <a:txBody>
                    <a:bodyPr/>
                    <a:lstStyle/>
                    <a:p>
                      <a:pPr algn="ctr" fontAlgn="ctr"/>
                      <a:r>
                        <a:rPr lang="en-IN" sz="1400" u="none" strike="noStrike" dirty="0"/>
                        <a:t>81.58</a:t>
                      </a:r>
                      <a:endParaRPr lang="en-IN" sz="1400" b="0" i="0" u="none" strike="noStrike" dirty="0">
                        <a:solidFill>
                          <a:srgbClr val="000000"/>
                        </a:solidFill>
                        <a:latin typeface="Times New Roman"/>
                      </a:endParaRPr>
                    </a:p>
                  </a:txBody>
                  <a:tcPr marL="5160" marR="5160" marT="5160" marB="0" anchor="ctr">
                    <a:solidFill>
                      <a:schemeClr val="accent2">
                        <a:lumMod val="40000"/>
                        <a:lumOff val="60000"/>
                      </a:schemeClr>
                    </a:solidFill>
                  </a:tcPr>
                </a:tc>
                <a:tc>
                  <a:txBody>
                    <a:bodyPr/>
                    <a:lstStyle/>
                    <a:p>
                      <a:pPr algn="ctr" fontAlgn="ctr"/>
                      <a:r>
                        <a:rPr lang="en-IN" sz="1400" u="none" strike="noStrike" dirty="0"/>
                        <a:t>73.15</a:t>
                      </a:r>
                      <a:endParaRPr lang="en-IN" sz="1400" b="0" i="0" u="none" strike="noStrike" dirty="0">
                        <a:solidFill>
                          <a:srgbClr val="000000"/>
                        </a:solidFill>
                        <a:latin typeface="Times New Roman"/>
                      </a:endParaRPr>
                    </a:p>
                  </a:txBody>
                  <a:tcPr marL="5160" marR="5160" marT="5160" marB="0" anchor="ctr">
                    <a:solidFill>
                      <a:schemeClr val="accent2">
                        <a:lumMod val="40000"/>
                        <a:lumOff val="60000"/>
                      </a:schemeClr>
                    </a:solidFill>
                  </a:tcPr>
                </a:tc>
                <a:tc>
                  <a:txBody>
                    <a:bodyPr/>
                    <a:lstStyle/>
                    <a:p>
                      <a:pPr algn="ctr" fontAlgn="ctr"/>
                      <a:r>
                        <a:rPr lang="en-IN" sz="1400" u="none" strike="noStrike" dirty="0"/>
                        <a:t>41.88</a:t>
                      </a:r>
                      <a:endParaRPr lang="en-IN" sz="1400" b="0" i="0" u="none" strike="noStrike" dirty="0">
                        <a:solidFill>
                          <a:srgbClr val="000000"/>
                        </a:solidFill>
                        <a:latin typeface="Times New Roman"/>
                      </a:endParaRPr>
                    </a:p>
                  </a:txBody>
                  <a:tcPr marL="5160" marR="5160" marT="5160" marB="0" anchor="ctr">
                    <a:solidFill>
                      <a:schemeClr val="accent2">
                        <a:lumMod val="40000"/>
                        <a:lumOff val="60000"/>
                      </a:schemeClr>
                    </a:solidFill>
                  </a:tcPr>
                </a:tc>
                <a:tc>
                  <a:txBody>
                    <a:bodyPr/>
                    <a:lstStyle/>
                    <a:p>
                      <a:pPr algn="ctr" fontAlgn="ctr"/>
                      <a:r>
                        <a:rPr lang="en-IN" sz="1400" u="none" strike="noStrike" dirty="0"/>
                        <a:t>57</a:t>
                      </a:r>
                      <a:endParaRPr lang="en-IN" sz="1400" b="0" i="0" u="none" strike="noStrike" dirty="0">
                        <a:solidFill>
                          <a:srgbClr val="000000"/>
                        </a:solidFill>
                        <a:latin typeface="Times New Roman"/>
                      </a:endParaRPr>
                    </a:p>
                  </a:txBody>
                  <a:tcPr marL="5160" marR="5160" marT="5160" marB="0" anchor="ctr">
                    <a:solidFill>
                      <a:schemeClr val="accent2">
                        <a:lumMod val="40000"/>
                        <a:lumOff val="60000"/>
                      </a:schemeClr>
                    </a:solidFill>
                  </a:tcPr>
                </a:tc>
                <a:tc>
                  <a:txBody>
                    <a:bodyPr/>
                    <a:lstStyle/>
                    <a:p>
                      <a:pPr algn="ctr" fontAlgn="b"/>
                      <a:r>
                        <a:rPr lang="en-IN" sz="1400" u="none" strike="noStrike" dirty="0"/>
                        <a:t>2685</a:t>
                      </a:r>
                      <a:endParaRPr lang="en-IN" sz="1400" b="0" i="0" u="none" strike="noStrike" dirty="0">
                        <a:solidFill>
                          <a:srgbClr val="000000"/>
                        </a:solidFill>
                        <a:latin typeface="Times New Roman"/>
                      </a:endParaRPr>
                    </a:p>
                  </a:txBody>
                  <a:tcPr marL="5160" marR="5160" marT="5160" marB="0" anchor="b">
                    <a:solidFill>
                      <a:schemeClr val="accent2">
                        <a:lumMod val="40000"/>
                        <a:lumOff val="60000"/>
                      </a:schemeClr>
                    </a:solidFill>
                  </a:tcPr>
                </a:tc>
                <a:tc>
                  <a:txBody>
                    <a:bodyPr/>
                    <a:lstStyle/>
                    <a:p>
                      <a:pPr algn="ctr" fontAlgn="b"/>
                      <a:r>
                        <a:rPr lang="en-IN" sz="1400" u="none" strike="noStrike" dirty="0" smtClean="0"/>
                        <a:t>522</a:t>
                      </a:r>
                      <a:endParaRPr lang="en-IN" sz="1400" b="0" i="0" u="none" strike="noStrike" dirty="0">
                        <a:solidFill>
                          <a:srgbClr val="000000"/>
                        </a:solidFill>
                        <a:latin typeface="Times New Roman"/>
                      </a:endParaRPr>
                    </a:p>
                  </a:txBody>
                  <a:tcPr marL="5160" marR="5160" marT="5160" marB="0" anchor="b">
                    <a:solidFill>
                      <a:schemeClr val="accent2">
                        <a:lumMod val="40000"/>
                        <a:lumOff val="60000"/>
                      </a:schemeClr>
                    </a:solidFill>
                  </a:tcPr>
                </a:tc>
                <a:tc>
                  <a:txBody>
                    <a:bodyPr/>
                    <a:lstStyle/>
                    <a:p>
                      <a:pPr algn="ctr" fontAlgn="b"/>
                      <a:r>
                        <a:rPr lang="en-IN" sz="1400" u="none" strike="noStrike" dirty="0" smtClean="0"/>
                        <a:t>86</a:t>
                      </a:r>
                      <a:endParaRPr lang="en-IN" sz="1400" b="0" i="0" u="none" strike="noStrike" dirty="0">
                        <a:solidFill>
                          <a:srgbClr val="000000"/>
                        </a:solidFill>
                        <a:latin typeface="Times New Roman"/>
                      </a:endParaRPr>
                    </a:p>
                  </a:txBody>
                  <a:tcPr marL="5160" marR="5160" marT="5160" marB="0" anchor="b">
                    <a:solidFill>
                      <a:schemeClr val="accent2">
                        <a:lumMod val="40000"/>
                        <a:lumOff val="60000"/>
                      </a:schemeClr>
                    </a:solidFill>
                  </a:tcPr>
                </a:tc>
              </a:tr>
              <a:tr h="219977">
                <a:tc>
                  <a:txBody>
                    <a:bodyPr/>
                    <a:lstStyle/>
                    <a:p>
                      <a:pPr algn="l" fontAlgn="ctr"/>
                      <a:r>
                        <a:rPr lang="en-IN" sz="1400" u="none" strike="noStrike"/>
                        <a:t>Islands</a:t>
                      </a:r>
                      <a:endParaRPr lang="en-IN" sz="1400" b="1" i="0" u="none" strike="noStrike">
                        <a:solidFill>
                          <a:srgbClr val="000000"/>
                        </a:solidFill>
                        <a:latin typeface="Times New Roman"/>
                      </a:endParaRPr>
                    </a:p>
                  </a:txBody>
                  <a:tcPr marL="5160" marR="5160" marT="5160" marB="0" anchor="ctr"/>
                </a:tc>
                <a:tc>
                  <a:txBody>
                    <a:bodyPr/>
                    <a:lstStyle/>
                    <a:p>
                      <a:pPr algn="ctr" fontAlgn="ctr"/>
                      <a:r>
                        <a:rPr lang="en-IN" sz="1400" u="none" strike="noStrike"/>
                        <a:t>0.32</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0.29</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0.02</a:t>
                      </a:r>
                      <a:endParaRPr lang="en-IN" sz="1400" b="0" i="0" u="none" strike="noStrike">
                        <a:solidFill>
                          <a:srgbClr val="000000"/>
                        </a:solidFill>
                        <a:latin typeface="Times New Roman"/>
                      </a:endParaRPr>
                    </a:p>
                  </a:txBody>
                  <a:tcPr marL="5160" marR="5160" marT="5160" marB="0" anchor="ctr"/>
                </a:tc>
                <a:tc>
                  <a:txBody>
                    <a:bodyPr/>
                    <a:lstStyle/>
                    <a:p>
                      <a:pPr algn="ctr" fontAlgn="ctr"/>
                      <a:r>
                        <a:rPr lang="en-IN" sz="1400" u="none" strike="noStrike"/>
                        <a:t>5</a:t>
                      </a:r>
                      <a:endParaRPr lang="en-IN" sz="1400" b="0" i="0" u="none" strike="noStrike">
                        <a:solidFill>
                          <a:srgbClr val="000000"/>
                        </a:solidFill>
                        <a:latin typeface="Times New Roman"/>
                      </a:endParaRPr>
                    </a:p>
                  </a:txBody>
                  <a:tcPr marL="5160" marR="5160" marT="5160" marB="0" anchor="ctr"/>
                </a:tc>
                <a:tc>
                  <a:txBody>
                    <a:bodyPr/>
                    <a:lstStyle/>
                    <a:p>
                      <a:pPr algn="ctr" fontAlgn="b"/>
                      <a:r>
                        <a:rPr lang="en-IN" sz="1400" u="none" strike="noStrike"/>
                        <a:t>45</a:t>
                      </a:r>
                      <a:endParaRPr lang="en-IN" sz="1400" b="0" i="0" u="none" strike="noStrike">
                        <a:solidFill>
                          <a:srgbClr val="000000"/>
                        </a:solidFill>
                        <a:latin typeface="Times New Roman"/>
                      </a:endParaRPr>
                    </a:p>
                  </a:txBody>
                  <a:tcPr marL="5160" marR="5160" marT="5160" marB="0" anchor="b"/>
                </a:tc>
                <a:tc>
                  <a:txBody>
                    <a:bodyPr/>
                    <a:lstStyle/>
                    <a:p>
                      <a:pPr algn="ctr" fontAlgn="b"/>
                      <a:r>
                        <a:rPr lang="en-IN" sz="1400" u="none" strike="noStrike" dirty="0" smtClean="0"/>
                        <a:t>0</a:t>
                      </a:r>
                      <a:endParaRPr lang="en-IN" sz="1400" b="0" i="0" u="none" strike="noStrike" dirty="0">
                        <a:solidFill>
                          <a:srgbClr val="000000"/>
                        </a:solidFill>
                        <a:latin typeface="Times New Roman"/>
                      </a:endParaRPr>
                    </a:p>
                  </a:txBody>
                  <a:tcPr marL="5160" marR="5160" marT="5160" marB="0" anchor="b"/>
                </a:tc>
                <a:tc>
                  <a:txBody>
                    <a:bodyPr/>
                    <a:lstStyle/>
                    <a:p>
                      <a:pPr algn="ctr" fontAlgn="b"/>
                      <a:r>
                        <a:rPr lang="en-IN" sz="1400" u="none" strike="noStrike" dirty="0" smtClean="0"/>
                        <a:t>0</a:t>
                      </a:r>
                      <a:endParaRPr lang="en-IN" sz="1400" b="0" i="0" u="none" strike="noStrike" dirty="0">
                        <a:solidFill>
                          <a:srgbClr val="000000"/>
                        </a:solidFill>
                        <a:latin typeface="Times New Roman"/>
                      </a:endParaRPr>
                    </a:p>
                  </a:txBody>
                  <a:tcPr marL="5160" marR="5160" marT="5160" marB="0" anchor="b"/>
                </a:tc>
              </a:tr>
              <a:tr h="489757">
                <a:tc>
                  <a:txBody>
                    <a:bodyPr/>
                    <a:lstStyle/>
                    <a:p>
                      <a:pPr algn="l" fontAlgn="b"/>
                      <a:r>
                        <a:rPr lang="en-IN" sz="1400" u="none" strike="noStrike"/>
                        <a:t>Grand Total</a:t>
                      </a:r>
                      <a:endParaRPr lang="en-IN" sz="1400" b="1" i="0" u="none" strike="noStrike">
                        <a:solidFill>
                          <a:srgbClr val="000000"/>
                        </a:solidFill>
                        <a:latin typeface="Times New Roman"/>
                      </a:endParaRPr>
                    </a:p>
                  </a:txBody>
                  <a:tcPr marL="5160" marR="5160" marT="5160" marB="0" anchor="b"/>
                </a:tc>
                <a:tc>
                  <a:txBody>
                    <a:bodyPr/>
                    <a:lstStyle/>
                    <a:p>
                      <a:pPr algn="ctr" fontAlgn="ctr"/>
                      <a:r>
                        <a:rPr lang="en-IN" sz="1400" u="none" strike="noStrike"/>
                        <a:t>432.75</a:t>
                      </a:r>
                      <a:endParaRPr lang="en-IN" sz="1400" b="1" i="0" u="none" strike="noStrike">
                        <a:solidFill>
                          <a:srgbClr val="000000"/>
                        </a:solidFill>
                        <a:latin typeface="Times New Roman"/>
                      </a:endParaRPr>
                    </a:p>
                  </a:txBody>
                  <a:tcPr marL="5160" marR="5160" marT="5160" marB="0" anchor="ctr"/>
                </a:tc>
                <a:tc>
                  <a:txBody>
                    <a:bodyPr/>
                    <a:lstStyle/>
                    <a:p>
                      <a:pPr algn="ctr" fontAlgn="ctr"/>
                      <a:r>
                        <a:rPr lang="en-IN" sz="1400" u="none" strike="noStrike"/>
                        <a:t>398.16</a:t>
                      </a:r>
                      <a:endParaRPr lang="en-IN" sz="1400" b="1" i="0" u="none" strike="noStrike">
                        <a:solidFill>
                          <a:srgbClr val="000000"/>
                        </a:solidFill>
                        <a:latin typeface="Times New Roman"/>
                      </a:endParaRPr>
                    </a:p>
                  </a:txBody>
                  <a:tcPr marL="5160" marR="5160" marT="5160" marB="0" anchor="ctr"/>
                </a:tc>
                <a:tc>
                  <a:txBody>
                    <a:bodyPr/>
                    <a:lstStyle/>
                    <a:p>
                      <a:pPr algn="ctr" fontAlgn="ctr"/>
                      <a:r>
                        <a:rPr lang="en-IN" sz="1400" u="none" strike="noStrike"/>
                        <a:t>245.05</a:t>
                      </a:r>
                      <a:endParaRPr lang="en-IN" sz="1400" b="1" i="0" u="none" strike="noStrike">
                        <a:solidFill>
                          <a:srgbClr val="000000"/>
                        </a:solidFill>
                        <a:latin typeface="Times New Roman"/>
                      </a:endParaRPr>
                    </a:p>
                  </a:txBody>
                  <a:tcPr marL="5160" marR="5160" marT="5160" marB="0" anchor="ctr"/>
                </a:tc>
                <a:tc>
                  <a:txBody>
                    <a:bodyPr/>
                    <a:lstStyle/>
                    <a:p>
                      <a:pPr algn="ctr" fontAlgn="ctr"/>
                      <a:r>
                        <a:rPr lang="en-IN" sz="1400" u="none" strike="noStrike"/>
                        <a:t>62</a:t>
                      </a:r>
                      <a:endParaRPr lang="en-IN" sz="1400" b="1" i="0" u="none" strike="noStrike">
                        <a:solidFill>
                          <a:srgbClr val="000000"/>
                        </a:solidFill>
                        <a:latin typeface="Times New Roman"/>
                      </a:endParaRPr>
                    </a:p>
                  </a:txBody>
                  <a:tcPr marL="5160" marR="5160" marT="5160" marB="0" anchor="ctr"/>
                </a:tc>
                <a:tc>
                  <a:txBody>
                    <a:bodyPr/>
                    <a:lstStyle/>
                    <a:p>
                      <a:pPr algn="ctr" fontAlgn="b"/>
                      <a:r>
                        <a:rPr lang="en-IN" sz="1400" u="none" strike="noStrike"/>
                        <a:t>6607</a:t>
                      </a:r>
                      <a:endParaRPr lang="en-IN" sz="1400" b="1" i="0" u="none" strike="noStrike">
                        <a:solidFill>
                          <a:srgbClr val="000000"/>
                        </a:solidFill>
                        <a:latin typeface="Times New Roman"/>
                      </a:endParaRPr>
                    </a:p>
                  </a:txBody>
                  <a:tcPr marL="5160" marR="5160" marT="5160" marB="0" anchor="b"/>
                </a:tc>
                <a:tc>
                  <a:txBody>
                    <a:bodyPr/>
                    <a:lstStyle/>
                    <a:p>
                      <a:pPr algn="ctr" fontAlgn="b"/>
                      <a:r>
                        <a:rPr lang="en-IN" sz="1400" u="none" strike="noStrike" dirty="0"/>
                        <a:t>1071 (16.21%)</a:t>
                      </a:r>
                      <a:endParaRPr lang="en-IN" sz="1400" b="1" i="0" u="none" strike="noStrike" dirty="0">
                        <a:solidFill>
                          <a:srgbClr val="000000"/>
                        </a:solidFill>
                        <a:latin typeface="Times New Roman"/>
                      </a:endParaRPr>
                    </a:p>
                  </a:txBody>
                  <a:tcPr marL="5160" marR="5160" marT="5160" marB="0" anchor="b"/>
                </a:tc>
                <a:tc>
                  <a:txBody>
                    <a:bodyPr/>
                    <a:lstStyle/>
                    <a:p>
                      <a:pPr algn="ctr" fontAlgn="b"/>
                      <a:r>
                        <a:rPr lang="en-IN" sz="1400" u="none" strike="noStrike" dirty="0"/>
                        <a:t>217 (3.28%)</a:t>
                      </a:r>
                      <a:endParaRPr lang="en-IN" sz="1400" b="1" i="0" u="none" strike="noStrike" dirty="0">
                        <a:solidFill>
                          <a:srgbClr val="000000"/>
                        </a:solidFill>
                        <a:latin typeface="Times New Roman"/>
                      </a:endParaRPr>
                    </a:p>
                  </a:txBody>
                  <a:tcPr marL="5160" marR="5160" marT="5160" marB="0" anchor="b"/>
                </a:tc>
              </a:tr>
            </a:tbl>
          </a:graphicData>
        </a:graphic>
      </p:graphicFrame>
      <p:sp>
        <p:nvSpPr>
          <p:cNvPr id="5" name="Rectangle 4"/>
          <p:cNvSpPr/>
          <p:nvPr/>
        </p:nvSpPr>
        <p:spPr>
          <a:xfrm>
            <a:off x="179512" y="4941168"/>
            <a:ext cx="8712968" cy="2308324"/>
          </a:xfrm>
          <a:prstGeom prst="rect">
            <a:avLst/>
          </a:prstGeom>
        </p:spPr>
        <p:txBody>
          <a:bodyPr wrap="square">
            <a:spAutoFit/>
          </a:bodyPr>
          <a:lstStyle/>
          <a:p>
            <a:r>
              <a:rPr lang="en-IN" sz="1200" b="1" dirty="0"/>
              <a:t>Northern Himalayan States- </a:t>
            </a:r>
            <a:r>
              <a:rPr lang="en-IN" sz="1200" dirty="0"/>
              <a:t>Himachal Pradesh </a:t>
            </a:r>
            <a:r>
              <a:rPr lang="en-IN" sz="1200" dirty="0" err="1" smtClean="0"/>
              <a:t>Jammu&amp;Kashmir</a:t>
            </a:r>
            <a:r>
              <a:rPr lang="en-IN" sz="1200" dirty="0" smtClean="0"/>
              <a:t>, Uttarakhand</a:t>
            </a:r>
            <a:endParaRPr lang="en-IN" sz="1200" dirty="0"/>
          </a:p>
          <a:p>
            <a:r>
              <a:rPr lang="en-IN" sz="1200" b="1" dirty="0"/>
              <a:t>North Eastern Hilly States- </a:t>
            </a:r>
            <a:r>
              <a:rPr lang="en-IN" sz="1200" dirty="0"/>
              <a:t>Arunachal </a:t>
            </a:r>
            <a:r>
              <a:rPr lang="en-IN" sz="1200" dirty="0" err="1"/>
              <a:t>Pradesh,Assam</a:t>
            </a:r>
            <a:r>
              <a:rPr lang="en-IN" sz="1200" dirty="0"/>
              <a:t>, Manipur, Meghalaya, Mizoram, Nagaland, Sikkim, </a:t>
            </a:r>
            <a:r>
              <a:rPr lang="en-IN" sz="1200" dirty="0" smtClean="0"/>
              <a:t>Tripura</a:t>
            </a:r>
          </a:p>
          <a:p>
            <a:r>
              <a:rPr lang="en-IN" sz="1200" b="1" dirty="0"/>
              <a:t>Eastern Plain States- </a:t>
            </a:r>
            <a:r>
              <a:rPr lang="en-IN" sz="1200" dirty="0"/>
              <a:t>Bihar, Orissa ( Eastern Part),Eastern Uttar Pradesh, West Bengal</a:t>
            </a:r>
          </a:p>
          <a:p>
            <a:r>
              <a:rPr lang="en-IN" sz="1200" b="1" dirty="0">
                <a:solidFill>
                  <a:srgbClr val="C00000"/>
                </a:solidFill>
              </a:rPr>
              <a:t>North Western Plain </a:t>
            </a:r>
            <a:r>
              <a:rPr lang="en-IN" sz="1200" b="1" dirty="0" smtClean="0">
                <a:solidFill>
                  <a:srgbClr val="C00000"/>
                </a:solidFill>
              </a:rPr>
              <a:t>States-Delhi ( 137%), Haryana ( 133%), Punjab ( 172%), </a:t>
            </a:r>
            <a:r>
              <a:rPr lang="en-IN" sz="1200" b="1" dirty="0">
                <a:solidFill>
                  <a:srgbClr val="C00000"/>
                </a:solidFill>
              </a:rPr>
              <a:t>Western Uttar </a:t>
            </a:r>
            <a:r>
              <a:rPr lang="en-IN" sz="1200" b="1" dirty="0" smtClean="0">
                <a:solidFill>
                  <a:srgbClr val="C00000"/>
                </a:solidFill>
              </a:rPr>
              <a:t>Pradesh ( 95%), </a:t>
            </a:r>
          </a:p>
          <a:p>
            <a:r>
              <a:rPr lang="en-IN" sz="1200" b="1" dirty="0" smtClean="0"/>
              <a:t>Western arid States- </a:t>
            </a:r>
            <a:r>
              <a:rPr lang="en-IN" sz="1200" dirty="0" smtClean="0"/>
              <a:t>Gujarat, Rajasthan, </a:t>
            </a:r>
            <a:r>
              <a:rPr lang="en-IN" sz="1200" dirty="0" err="1" smtClean="0"/>
              <a:t>Daman&amp;Diu</a:t>
            </a:r>
            <a:endParaRPr lang="en-IN" sz="1200" dirty="0" smtClean="0"/>
          </a:p>
          <a:p>
            <a:r>
              <a:rPr lang="en-IN" sz="1200" b="1" dirty="0" smtClean="0"/>
              <a:t>Central </a:t>
            </a:r>
            <a:r>
              <a:rPr lang="en-IN" sz="1200" b="1" dirty="0" err="1"/>
              <a:t>Plateu</a:t>
            </a:r>
            <a:r>
              <a:rPr lang="en-IN" sz="1200" b="1" dirty="0"/>
              <a:t> States- </a:t>
            </a:r>
            <a:r>
              <a:rPr lang="en-IN" sz="1200" dirty="0" err="1"/>
              <a:t>Chhattishgarh</a:t>
            </a:r>
            <a:r>
              <a:rPr lang="en-IN" sz="1200" dirty="0"/>
              <a:t>, Jharkhand, Madhya Pradesh, Odisha ( Central part), Maharashtra, Dadra &amp; Nagar </a:t>
            </a:r>
            <a:r>
              <a:rPr lang="en-IN" sz="1200" dirty="0" smtClean="0"/>
              <a:t>Haveli</a:t>
            </a:r>
          </a:p>
          <a:p>
            <a:r>
              <a:rPr lang="en-IN" sz="1200" b="1" dirty="0"/>
              <a:t>Southern Peninsular States- </a:t>
            </a:r>
            <a:r>
              <a:rPr lang="en-IN" sz="1200" dirty="0"/>
              <a:t>Andhra Pradesh, </a:t>
            </a:r>
            <a:r>
              <a:rPr lang="en-IN" sz="1200" dirty="0" err="1"/>
              <a:t>Telengana</a:t>
            </a:r>
            <a:r>
              <a:rPr lang="en-IN" sz="1200" dirty="0"/>
              <a:t>, Goa, Karnataka, Kerala, Tamil Nadu, Pondicherry</a:t>
            </a:r>
          </a:p>
          <a:p>
            <a:r>
              <a:rPr lang="en-IN" sz="1200" b="1" dirty="0"/>
              <a:t>Islands- </a:t>
            </a:r>
            <a:r>
              <a:rPr lang="en-IN" sz="1200" dirty="0" smtClean="0"/>
              <a:t>Andaman &amp;</a:t>
            </a:r>
            <a:r>
              <a:rPr lang="en-IN" sz="1200" dirty="0"/>
              <a:t>Nicobar, </a:t>
            </a:r>
            <a:r>
              <a:rPr lang="en-IN" sz="1200" dirty="0" smtClean="0"/>
              <a:t>Lakshadweep</a:t>
            </a:r>
            <a:endParaRPr lang="en-IN" sz="1200" dirty="0"/>
          </a:p>
          <a:p>
            <a:endParaRPr lang="en-IN" sz="1200" dirty="0"/>
          </a:p>
          <a:p>
            <a:endParaRPr lang="en-IN" sz="1200" dirty="0"/>
          </a:p>
          <a:p>
            <a:r>
              <a:rPr lang="en-IN" sz="1200" b="1" dirty="0"/>
              <a:t> </a:t>
            </a:r>
            <a:endParaRPr lang="en-IN" sz="1200" dirty="0"/>
          </a:p>
          <a:p>
            <a:endParaRPr lang="en-IN" sz="1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1482</TotalTime>
  <Words>4044</Words>
  <Application>Microsoft Office PowerPoint</Application>
  <PresentationFormat>On-screen Show (4:3)</PresentationFormat>
  <Paragraphs>1439</Paragraphs>
  <Slides>51</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3" baseType="lpstr">
      <vt:lpstr>Office Theme</vt:lpstr>
      <vt:lpstr>Microsoft Excel 97-2003 Worksheet</vt:lpstr>
      <vt:lpstr>PowerPoint Presentation</vt:lpstr>
      <vt:lpstr>Layout of Presentation</vt:lpstr>
      <vt:lpstr>Occurrence of Groundwater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State-wise Over-Exploited  Assessment Units     (Major States)</vt:lpstr>
      <vt:lpstr>REASONS FOR GROUND WATER LEVEL DECLINE</vt:lpstr>
      <vt:lpstr>PowerPoint Presentation</vt:lpstr>
      <vt:lpstr>Areas affected by Nitrate</vt:lpstr>
      <vt:lpstr>Areas affected by Flouride</vt:lpstr>
      <vt:lpstr>PowerPoint Presentation</vt:lpstr>
      <vt:lpstr>Challenges in  GW Management in India</vt:lpstr>
      <vt:lpstr>National Water Policy 2012</vt:lpstr>
      <vt:lpstr>STATUS OF GROUNDWATER GOVERNANCE IN INDIA</vt:lpstr>
      <vt:lpstr>1. STATES WHERE LEGISLATION FOR REGULATION OF GROUND WATER DEVELOPMENT HAS BEEN ENACTED</vt:lpstr>
      <vt:lpstr>2. STATES WHERE INITIATIVES TAKEN FOR ENACTMENT OF  MODEL BILL</vt:lpstr>
      <vt:lpstr> Groundwater Regulation in India  </vt:lpstr>
      <vt:lpstr>PowerPoint Presentation</vt:lpstr>
      <vt:lpstr>Management Initiatives</vt:lpstr>
      <vt:lpstr>Aquifer mapping &amp; managment</vt:lpstr>
      <vt:lpstr>PowerPoint Presentation</vt:lpstr>
      <vt:lpstr>GROUNDWATER RECHARGE AS RESOURCE   MANAGEMENT   TOOL</vt:lpstr>
      <vt:lpstr>Highlights of Artificial Recharge and Water Conservation Project, Sataon block, Uttar Pradesh</vt:lpstr>
      <vt:lpstr>Master Plan of Artificial Recharge to Ground Water (2013) </vt:lpstr>
      <vt:lpstr>State/UT-wise areas identified for Artificial Recharge under Master Plan </vt:lpstr>
      <vt:lpstr>PowerPoint Presentation</vt:lpstr>
      <vt:lpstr>PowerPoint Presentation</vt:lpstr>
      <vt:lpstr>PowerPoint Presentation</vt:lpstr>
      <vt:lpstr>Central Ministries dealing with GW</vt:lpstr>
      <vt:lpstr>Observations</vt:lpstr>
      <vt:lpstr>PowerPoint Presentation</vt:lpstr>
      <vt:lpstr>ALLOCATION  OF GROUNDWATER  RESOURCES</vt:lpstr>
      <vt:lpstr>Protection of Potential recharge zone</vt:lpstr>
      <vt:lpstr>PowerPoint Presentation</vt:lpstr>
      <vt:lpstr>WAY TO GROUNDWATER REFORM </vt:lpstr>
      <vt:lpstr>Thanks</vt:lpstr>
      <vt:lpstr>PowerPoint Presentation</vt:lpstr>
      <vt:lpstr>PowerPoint Presentation</vt:lpstr>
      <vt:lpstr>PowerPoint Presentation</vt:lpstr>
      <vt:lpstr>STATE-WISE GROUND WATER RESOURCES AVAILABILITY, UTILIZATION AND STAGE OF DEVELOPMENT INDIA  (as on 2011) </vt:lpstr>
      <vt:lpstr>Runoff calculation norms in India</vt:lpstr>
      <vt:lpstr>PowerPoint Presentation</vt:lpstr>
      <vt:lpstr> State Wise Summarized Details of Artificial Recharge Structures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chairman</cp:lastModifiedBy>
  <cp:revision>122</cp:revision>
  <cp:lastPrinted>2015-09-24T03:59:31Z</cp:lastPrinted>
  <dcterms:created xsi:type="dcterms:W3CDTF">2015-09-16T06:47:51Z</dcterms:created>
  <dcterms:modified xsi:type="dcterms:W3CDTF">2015-09-24T04:13:52Z</dcterms:modified>
</cp:coreProperties>
</file>